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47CF2-B6FB-4A9B-8B40-77BCF867185D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F5FD0-9B02-4E40-8901-C2A37420CD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254A4-A885-43BE-8D94-F441C8233A28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D036-92AE-4E2E-85C8-57E77969A73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8326F-8425-4716-9234-53B663870E45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3155C-B2E2-49AF-85BE-546B28DA09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7EEB3-6004-4A37-B5A2-DE136DC1F85F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89A2B-C63E-46B0-907A-86DB0AC609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B882D-AE7D-4AE5-ACBB-78C6428B0C73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E49B6-904C-4F29-B35F-26DAA914E9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41FC-AE6C-4C46-AC98-7D97B87A0FEE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BD7CF-1E67-4E8B-BC69-471E307947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6CC8E-F6A3-441F-B623-BDA25399236E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08EEF-AAFA-4A5B-9231-A190326FF4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54160-34B8-4EC3-B29A-20BC1B21B4B3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49A67-2885-4828-9A43-507D76B3AF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C2D1E-7CDC-4802-BA73-91B867AC28B5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5420-201D-46E0-A9E9-FD06EEC3FD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423F-C9C6-45A7-B864-0B185729A668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9E1DB-3746-4894-BFB0-D3D77B768F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3B0C1-EF7A-4541-903A-F8EB7AEC77ED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55EF2-7B19-4A7B-A6B0-FE733DE908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7C47B1-15AC-4B75-A95F-69FCB91C37A4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D2E25C-9DF0-4FE4-83AC-1CFE6F78395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Strutture e incarichi</a:t>
            </a:r>
          </a:p>
        </p:txBody>
      </p:sp>
      <p:sp>
        <p:nvSpPr>
          <p:cNvPr id="13314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Criteri per l’individuazione delle strutture organizzative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rilevanza strategica o il grado di priorità di azione che riveste, nel medio – lungo periodo, l’ambito di applicazione prevalente delle competenze e delle risorse cui si intende dare strutturazione;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riconducibilità del sistema tecnico (competenze e conoscenze) a discipline definite;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natura e l’intensità dei rapporti da intrattenere con soggetti istituzionali esterni all’azienda;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Il grado di </a:t>
            </a:r>
            <a:r>
              <a:rPr lang="it-IT" dirty="0" err="1"/>
              <a:t>intersettorialità</a:t>
            </a:r>
            <a:r>
              <a:rPr lang="it-IT" dirty="0"/>
              <a:t>, di interdisciplinarità ed </a:t>
            </a:r>
            <a:r>
              <a:rPr lang="it-IT" dirty="0" err="1"/>
              <a:t>interprofessionalità</a:t>
            </a:r>
            <a:r>
              <a:rPr lang="it-IT" dirty="0"/>
              <a:t> che è necessario governare per assicurare migliori livelli di efficacia, efficienza e rendimento degli interventi;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rilevanza qualitativa e quantitativa delle risorse da allocare/da monitorare/da organizzare/da gestire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Il livello di autonomia e di responsabilità che è necessario assicurare per un appropriato, efficace ed efficiente assolvimento della funzione.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smtClean="0"/>
              <a:t>Sono strutture organizzative semplici </a:t>
            </a:r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quelle articolazioni che assicurano attività riconducibili ad </a:t>
            </a:r>
            <a:r>
              <a:rPr lang="it-IT" b="1" dirty="0"/>
              <a:t>una linea di produzione chiaramente </a:t>
            </a:r>
            <a:r>
              <a:rPr lang="it-IT" b="1" dirty="0" smtClean="0"/>
              <a:t>individuabile </a:t>
            </a:r>
            <a:r>
              <a:rPr lang="it-IT" b="1" dirty="0"/>
              <a:t>nell’ambito di quella assicurata dalla/dalle struttura/e organizzativa/e complessa/e di riferimento </a:t>
            </a:r>
            <a:r>
              <a:rPr lang="it-IT" dirty="0"/>
              <a:t>e che a tal fine utilizzano un numero di professionisti pari ad almeno tre </a:t>
            </a:r>
            <a:r>
              <a:rPr lang="it-IT" dirty="0" smtClean="0"/>
              <a:t>unità. </a:t>
            </a:r>
            <a:r>
              <a:rPr lang="it-IT" dirty="0"/>
              <a:t>Come tali, nell’ambito della configurazione organizzativa adottata dall’Azienda, le strutture organizzative semplici sono rappresentante dai Moduli (Settori o uffici) di Unità Operativa o di Dipartimento e dal Programma (struttura permanente) o Progetto (struttura transitoria) a valenza sub aziendale (Distretto, Presidio Ospedaliero, Dipartimento di Sanità Pubblica e Dipartimenti). Complessivamente, il numero di strutture organizzative semplici che comportano incarichi di responsabilità da affidare a dirigenti medici e veterinari non può eccedere il </a:t>
            </a:r>
            <a:r>
              <a:rPr lang="it-IT" dirty="0" smtClean="0"/>
              <a:t>numero delle </a:t>
            </a:r>
            <a:r>
              <a:rPr lang="it-IT" dirty="0"/>
              <a:t>strutture </a:t>
            </a:r>
            <a:r>
              <a:rPr lang="it-IT" dirty="0" smtClean="0"/>
              <a:t>complesse moltiplicato per 1,3.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smtClean="0"/>
              <a:t>Sono complesse quelle strutture organizzative </a:t>
            </a:r>
            <a:endParaRPr lang="it-IT" smtClean="0"/>
          </a:p>
        </p:txBody>
      </p:sp>
      <p:sp>
        <p:nvSpPr>
          <p:cNvPr id="1638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che esercitano funzioni di committenza aziendale o di amministrazione per settori di attività o ambiti organizzativamente riconoscibili, individuati come prioritari dalla programmazione regionale o locale ed economicamente rilevanti quanto a risorse da allocare o che assicurano funzioni di produzione di prestazioni o di servizi che fanno riferimento a un sistema tecnico normalmente riconducibile a discipline normativamente riconosciute e che mobilitano un volume di risorse qualitativamente e quantitativamente significativo.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Possibile livellogramma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/>
              <a:t>IV° livello</a:t>
            </a:r>
            <a:r>
              <a:rPr lang="it-IT" dirty="0"/>
              <a:t>: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/>
              <a:t>Responsabilità di committenza </a:t>
            </a:r>
            <a:r>
              <a:rPr lang="it-IT" i="1" dirty="0" err="1"/>
              <a:t>popolazionale</a:t>
            </a:r>
            <a:r>
              <a:rPr lang="it-IT" i="1" dirty="0"/>
              <a:t> o di struttura di livello aziendale e non limitata ad uno specifico campo di intervento;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Dipartimenti assistenziali ad alto consumo di risorse ed elevato impatto strategico, condizionanti il grado di efficacia, di efficienza e qualità di altre strutture organizzative o del sistema dei servizi.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/>
              <a:t>III° livello</a:t>
            </a:r>
            <a:r>
              <a:rPr lang="it-IT" dirty="0"/>
              <a:t>: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Gli altri dipartimenti assistenziali e le aree dipartimentali dell’amministrazione;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Unità operative ad alto consumo di risorse il cui funzionamento condiziona il grado di efficacia, di efficienza e qualità di altre strutture organizzative;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/>
              <a:t>II° livello</a:t>
            </a:r>
            <a:r>
              <a:rPr lang="it-IT" dirty="0"/>
              <a:t>: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Le altre unità operative assistenziali ad eccezione di quelle di nuova istituzione derivanti da evoluzione di moduli organizzativi;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Unità </a:t>
            </a:r>
            <a:r>
              <a:rPr lang="it-IT" dirty="0"/>
              <a:t>operative dell’amministrazione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/>
              <a:t>I° livello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Unità operative di nuova istituzione derivanti da evoluzione di moduli organizzativi, nel primo triennio di istituzione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Unità </a:t>
            </a:r>
            <a:r>
              <a:rPr lang="it-IT" dirty="0"/>
              <a:t>operative dell’amministrazione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/>
              <a:t>Gli incarichi professionali di alta specializzazione e di consulenza fanno riferimento al riconoscimento e all’esercizio di elevate competenze tecnico-professionali che producono servizi e/o prestazioni complesse nell’ambito di una determinata disciplina o dell’organizzazione. Gli incarichi professionali di alta specializzazione e di consulenza possono essere conferiti sino ad un limite massimo del </a:t>
            </a:r>
            <a:r>
              <a:rPr lang="it-IT" i="1" dirty="0" smtClean="0"/>
              <a:t>… </a:t>
            </a:r>
            <a:r>
              <a:rPr lang="it-IT" i="1" dirty="0"/>
              <a:t>delle strutture complesse.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600" dirty="0"/>
              <a:t>Nel conferimento degli incarichi e per il passaggio ad incarichi di funzioni dirigenziali diverse sono considerati:</a:t>
            </a:r>
            <a:r>
              <a:rPr lang="it-IT" i="1" dirty="0"/>
              <a:t/>
            </a:r>
            <a:br>
              <a:rPr lang="it-IT" i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natura e le caratteristiche dei programmi e degli obiettivi da realizzare;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Le attitudini personali e le capacità professionali in relazione alle conoscenze e competenze specialistiche e all’esperienza già acquisita in precedenti incarichi, nonché le esperienze documentare di studio e di ricerca;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valutazione del grado di raggiungimento degli obiettivi assegnati e della professionalità espressa 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capacità di governo e di sviluppo delle risorse professionali, la capacità di ottimizzazione d’uso delle risorse assegnate;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capacità di gestite i rapporti con le persone (utenti e loro prossimi, colleghi e collaboratori);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La capacità di integrarsi con altre strutture organizzative che concorrono alla stessa linea di servizio.  </a:t>
            </a:r>
            <a:endParaRPr lang="it-IT" i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Oggetti principali della valutazione nelle strutture:</a:t>
            </a:r>
          </a:p>
        </p:txBody>
      </p:sp>
      <p:sp>
        <p:nvSpPr>
          <p:cNvPr id="1945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 risultati della gestione;</a:t>
            </a:r>
          </a:p>
          <a:p>
            <a:r>
              <a:rPr lang="it-IT" smtClean="0"/>
              <a:t>La capacità dimostrata nel motivare, guidare e sviluppare le risorse professionali assegnate alla struttura;</a:t>
            </a:r>
          </a:p>
          <a:p>
            <a:r>
              <a:rPr lang="it-IT" smtClean="0"/>
              <a:t>La capacità dimostrata nell’assicurare la produzione di prestazioni e servizi caratterizzati da adeguati livelli di appropriatezza, di efficacia, di efficienza e di qualità;</a:t>
            </a:r>
          </a:p>
          <a:p>
            <a:r>
              <a:rPr lang="it-IT" smtClean="0"/>
              <a:t>La capacità dimostrata nel promuovere e gestire le innovazioni tecnologiche ed organizzative in grado di migliorare la qualità delle prestazioni e dei servizi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Oggetti principali della valutazione negli incarichi: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Al grado di soddisfacimento qualitativo e quantitativo delle funzioni/prestazioni affidate;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Al grado di collaborazione interna e al livello di partecipazione assicurato all’attività della struttura di appartenenza;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Al grado di partecipazione alle iniziative formative predisposte dall’Azienda per il mantenimento e lo sviluppo delle conoscenze e delle competenze professionali necessitanti per il miglioramento continuo della qualità delle prestazioni e dei servizi prodotti dalla struttura di appartenenza;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/>
              <a:t>Al raggiungimento del minimo credito formativo se ed in quanto dovuto in base alle vigenti normative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769</Words>
  <Application>Microsoft Office PowerPoint</Application>
  <PresentationFormat>Personalizzato</PresentationFormat>
  <Paragraphs>43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Calibri</vt:lpstr>
      <vt:lpstr>Arial</vt:lpstr>
      <vt:lpstr>Calibri Light</vt:lpstr>
      <vt:lpstr>Tema di Office</vt:lpstr>
      <vt:lpstr>Strutture e incarichi</vt:lpstr>
      <vt:lpstr>Criteri per l’individuazione delle strutture organizzative</vt:lpstr>
      <vt:lpstr>Sono strutture organizzative semplici </vt:lpstr>
      <vt:lpstr>Sono complesse quelle strutture organizzative </vt:lpstr>
      <vt:lpstr>Possibile livellogramma</vt:lpstr>
      <vt:lpstr>Nel conferimento degli incarichi e per il passaggio ad incarichi di funzioni dirigenziali diverse sono considerati: </vt:lpstr>
      <vt:lpstr>Oggetti principali della valutazione nelle strutture:</vt:lpstr>
      <vt:lpstr>Oggetti principali della valutazione negli incarichi: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Eugenio Di Ruscio</dc:creator>
  <cp:lastModifiedBy>l.dallolio</cp:lastModifiedBy>
  <cp:revision>6</cp:revision>
  <dcterms:created xsi:type="dcterms:W3CDTF">2016-11-15T12:05:58Z</dcterms:created>
  <dcterms:modified xsi:type="dcterms:W3CDTF">2016-11-22T12:18:11Z</dcterms:modified>
</cp:coreProperties>
</file>