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72" r:id="rId6"/>
    <p:sldId id="27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9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39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64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03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0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65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46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0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54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5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8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09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BD8BD-5986-744F-BBAE-F1FE9EF0F3FC}" type="datetimeFigureOut">
              <a:rPr lang="it-IT" smtClean="0"/>
              <a:t>14/11/17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5DAA-5C2D-ED45-B173-977C23AE96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2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azospfe.it/accreditamento" TargetMode="External"/><Relationship Id="rId4" Type="http://schemas.openxmlformats.org/officeDocument/2006/relationships/hyperlink" Target="http://intranet.azospfe.it/accreditamento/documentazione-sistema-qualita-aziendale" TargetMode="External"/><Relationship Id="rId5" Type="http://schemas.openxmlformats.org/officeDocument/2006/relationships/hyperlink" Target="http://intranet.azospfe.it/accreditamento/documentazione-sistema-qualita-aziendale/documentazione-interaziendale-di-prevenzione-e-protezione/I-026-INTER%20Gestione%20degli%20accessi%20degli%20Specialist%20di%20Prodotto%20alle%20Aree%20critiche%20rev%200%20del%206%2007%202017.pdf/view" TargetMode="External"/><Relationship Id="rId6" Type="http://schemas.openxmlformats.org/officeDocument/2006/relationships/hyperlink" Target="http://intranet.azospfe.it/accreditamento/documentazione-sistema-qualita-aziendale/documentazione-interaziendale-di-prevenzione-e-protezione/MOD-028-INTER%20COMUNICAZIONE%20AUTORIZZAZIONE%20ACCESSO%20AI%20LOCALI%20201cSPECIALIST%20DI%20PRODOTTO201d.docx/view" TargetMode="External"/><Relationship Id="rId7" Type="http://schemas.openxmlformats.org/officeDocument/2006/relationships/hyperlink" Target="http://intranet.azospfe.it/accreditamento/documentazione-sistema-qualita-aziendale/documentazione-interaziendale-di-prevenzione-e-protezione/MOD-029-INTER%20Dichiarazione%20di%20Assunzione%20di%20Responsabilita%20SPECIALIST%20PRODOTTO.docx/view" TargetMode="External"/><Relationship Id="rId8" Type="http://schemas.openxmlformats.org/officeDocument/2006/relationships/hyperlink" Target="http://intranet.azospfe.it/accreditamento/documentazione-sistema-qualita-aziendale/documentazione-interaziendale-di-prevenzione-e-protezione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Istruzione Operativa Accesso </a:t>
            </a:r>
            <a:r>
              <a:rPr lang="it-IT" dirty="0" err="1" smtClean="0"/>
              <a:t>Specialist</a:t>
            </a:r>
            <a:r>
              <a:rPr lang="it-IT" dirty="0" smtClean="0"/>
              <a:t> Prodotto alle Aree Critiche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ng. Giampiero Pirini</a:t>
            </a:r>
          </a:p>
          <a:p>
            <a:r>
              <a:rPr lang="it-IT" dirty="0" smtClean="0"/>
              <a:t>Collegio Direzione AOUFE</a:t>
            </a:r>
          </a:p>
          <a:p>
            <a:r>
              <a:rPr lang="it-IT" dirty="0" smtClean="0"/>
              <a:t>14/11/2017</a:t>
            </a:r>
            <a:endParaRPr lang="it-IT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640"/>
            <a:ext cx="2034952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088232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800"/>
            <a:ext cx="25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65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640"/>
            <a:ext cx="2034952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6632"/>
            <a:ext cx="2088232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800"/>
            <a:ext cx="25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3568" y="806100"/>
            <a:ext cx="799288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7.3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Prevenzione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protezione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del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personale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Prodotto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 risulta potenzialmente esposto a tutti i fattori di rischio presenti nelle realtà ospedaliere in cui è chiamato a prestare la propria opera di consulenza.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Oltre agli adempimenti di formazione professionale ed ai controlli sanitari previsti in ragione delle specifiche mansioni svolte, è indispensabile che lo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venga sempre informato sui rischi specifici presenti all’interno delle Aree Critiche dove va a prestare supporto. Tale attività è a carico del datore di lavoro dello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che riceve tali informazioni dal Servizio di Prevenzione Protezione attraverso opportune attività di coordinamento. Lo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in materia di salute e sicurezza dei lavoratori sul posto di lavoro, ai sensi dell’art. 26 del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D.Lgs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81/2008 e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s.m.i.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deve fare riferimento al documento di valutazione dei rischi della propria azienda e al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documento "Informazione rischi specifici"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Le informazioni contenute nel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documento "Informazione rischi specifici"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sono fornite allo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 suo datore di lavoro il quale provvede alla formazione e all’addestramento dello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sui DPI da utilizzare nelle varie situazioni.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DPI sono forniti dall'azienda sanitaria per garantire il massimo livello di standardizzazione, omogeneità e sicurezza di attività erogate in ambienti critici.  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è tenuto alla stretta osservanza delle norme comportamentali circa le modalità di lavaggio, preparazione, vestizione ed uso dei DPI che gli vengono messi a disposizione, propedeutiche all’accesso all’Area Critica ove si svolge l’attività. Il coordinatore o suo delegato dell’Area Critica fornisce le informazioni necessarie e assicura i DPI.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All’interno dei locali potrebbero essere impiegate apparecchiature emettenti radiazioni ionizzanti; lo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deve essere informato dal proprio datore di lavoro sulle misure di prevenzione e protezione da adottare per la propria sicurezza durante l’esposizione alle radiazioni ionizzanti. In caso di evento infortunistico, lo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si impegna ad avvertire il Dirigente e/o il Preposto dell’Area Critica per la messa in atto di eventuali azioni immediate e successivamente il suo datore di lavoro. Nel caso di infortunio biologico si applicherà il percorso specifico Aziendale.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0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640"/>
            <a:ext cx="2034952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088232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800"/>
            <a:ext cx="25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467544" y="4437112"/>
          <a:ext cx="7992888" cy="1511625"/>
        </p:xfrm>
        <a:graphic>
          <a:graphicData uri="http://schemas.openxmlformats.org/drawingml/2006/table">
            <a:tbl>
              <a:tblPr/>
              <a:tblGrid>
                <a:gridCol w="3071650"/>
                <a:gridCol w="1845248"/>
                <a:gridCol w="3075990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Indicatore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Frequenza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Chi rileva il dato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601"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100" spc="-5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N°</a:t>
                      </a:r>
                      <a:r>
                        <a:rPr lang="it-IT" sz="1100" spc="-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di NC, relative all’applicazione dell’Istruzione Operativa, suddivise per Area Critica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Semestrale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Coordinatore dell’Area Critica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323824"/>
            <a:ext cx="82809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7.4. Vigilanza dei comportamenti dello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vigilanza dei comportamenti deve essere continuamente e tempestivamente verificata dagli Operatori afferenti all’Area Critica che sono responsabili, ai vari livelli, di attivare le azioni necessarie a garantire la sicurezza del Paziente e della Struttura.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8.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Accessibilità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presente documento è presente e diffuso dall’ Azienda U.S.L. di Ferrara attraverso il Sistema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Doc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Web e sul Sito intranet sezione Accreditamento dall’Azienda Ospedaliero Universitaria S. Anna di Ferrara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9.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Parametri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 controllo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0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640"/>
            <a:ext cx="2034952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088232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800"/>
            <a:ext cx="25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926922"/>
            <a:ext cx="80648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10.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Allegati: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Allegato 1: “Comunicazione autorizzazione accesso ai locali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Prodotto"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Allegato 2: "Dichiarazione di Assunzione di Responsabilità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Prodotto”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1613747"/>
            <a:ext cx="79208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Allegato</a:t>
            </a:r>
            <a:r>
              <a:rPr kumimoji="0" lang="it-IT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N°1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COMUNICAZIONE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AUTORIZZAZIONE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ACCESSO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AI LOCALI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“SPECIALIST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PRODOTTO”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Documento da allegare alla Documentazione Sanitaria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200" b="1" i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 dichiara che presso il locale del_______________________ in data 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dalle ore ________________ alle ore______________________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Sarà presente il/la Sig./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 fine di prestare consulenza tecnica, in qualità di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Prodotto, atta allo svolgimento 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della procedura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programmata per il sig./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inserire le iniziali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)_____________nato/a il 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Firma del Direttore U.O. Richiedente o suo delegato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__________________________________________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7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640"/>
            <a:ext cx="2034952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088232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800"/>
            <a:ext cx="25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747365"/>
            <a:ext cx="813690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Allegato N°2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Dichiarazione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Assunzione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Responsabilità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PRODOTTO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200" b="1" i="1" dirty="0" smtClean="0">
              <a:solidFill>
                <a:srgbClr val="00000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Io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sottoscritto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___________________________________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nato/a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</a:t>
            </a:r>
            <a:r>
              <a:rPr kumimoji="0" lang="it-IT" sz="120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dichiaro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essere stato informato/a che l’accesso presso i locali della Struttura Sanitaria di ____________________ da me richiesto comporta l’esposizione del/la sottoscritto/a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rischi specifici come indicati dal documento "Informazione rischi specifici" ricevuto. Dichiaro, sotto la mia responsabilità: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i.  di essere stato/a adeguatamente informato dal Coordinatore dei locali o suo delegato, sulle norme comportamentali;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200" dirty="0" err="1" smtClean="0">
                <a:solidFill>
                  <a:srgbClr val="00000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ii</a:t>
            </a:r>
            <a:r>
              <a:rPr lang="it-IT" sz="1200" dirty="0" smtClean="0">
                <a:solidFill>
                  <a:srgbClr val="00000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 essere stato formato dalla azienda di appartenenza all'uso dei DPI idonei all'attività della presente consulenza;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iii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di avere preso visione dei DPI a me forniti da questa azienda e della loro integrità e conformità con l'analisi di rischio effettuata dalla ditta a cui appartengo in relazione alla medesima tipologia di attività oggetto della presente consulenza tecnica.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iv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di godere di copertura assicurativa in corso di validità per infortuni e responsabilità civile fornita dalla azienda di appartenenza.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 tutto ciò premesso l'azienda sanitaria è sollevata da ogni responsabilità per eventi derivanti da inosservanze comportamentali e/o da non conformità / difetti dei DPI forniti.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particolare dichiaro inoltre di aver preso visione dei seguenti aspetti: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A) Lo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Prodotto, in ambiente ospedaliero PUO’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Fornire parere tecnico e informazioni sull’utilizzo corretto e sicuro dei dispositivi medici.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Fornire informazioni presenti nel manuale e/o nelle istruzioni per l’uso dei dispositivi medici.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Supportare il medico per l’impiego ottimale dei dispositivi e delle apparecchiature.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Impostare le funzioni dei dispositivi seguendo le istruzioni impartite dal medico e sotto la sua supervisione.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5.Trasferire al medico, se espressamente richiesto, informazioni/esperienze di altri medici rispetto alla procedura in essere.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200" dirty="0" smtClean="0">
                <a:solidFill>
                  <a:srgbClr val="00000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6. I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llustrare le caratteristiche dei dispositivi.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sz="1200" dirty="0" smtClean="0">
              <a:solidFill>
                <a:srgbClr val="00000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                                                    Segue</a:t>
            </a:r>
          </a:p>
        </p:txBody>
      </p:sp>
    </p:spTree>
    <p:extLst>
      <p:ext uri="{BB962C8B-B14F-4D97-AF65-F5344CB8AC3E}">
        <p14:creationId xmlns:p14="http://schemas.microsoft.com/office/powerpoint/2010/main" val="96823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640"/>
            <a:ext cx="2034952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088232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800"/>
            <a:ext cx="25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1520" y="838488"/>
            <a:ext cx="85689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B) Lo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 in ambiente ospedaliero NON PUO’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Esprimere giudizi clinici: deve limitarsi a rispondere alle domande sui dispositivi medici poste dal medico.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Partecipare attivamente e direttamente alla procedura medica invadendo il campo operatorio e agendo direttamente sul paziente. È doveroso che lo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 limiti la propria attività agli aspetti di natura tecnica e non a diretto contatto col paziente. Sul punto si evidenzia come l’eventuale partecipazione attiva dello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(non considerato operatore sanitario) alla procedura rappresenti a tutti gli effetti un illecito di natura penale.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Programmare/riprogrammare un dispositivo senza la supervisione diretta del medico, eccetto quando richiesto espressamente e direttamente dal medico, e solamente su sue specifiche indicazioni.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Scrivere sulla documentazione sanitaria del paziente.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Interagire direttamente con il paziente senza la presenza del medico, fornendogli pareri o informazioni relativamente ai dispositivi tecnici.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Divulgare i dati personali e sensibili del paziente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0009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Firma dello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 ____________________________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Altresi</a:t>
            </a:r>
            <a:r>
              <a:rPr kumimoji="0" lang="it-IT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acconsento al trattamento dei dati personali come previsto dall’art.13 – D.Lgs</a:t>
            </a:r>
            <a:r>
              <a:rPr kumimoji="0" lang="it-IT" sz="1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.196/2</a:t>
            </a:r>
            <a:r>
              <a:rPr kumimoji="0" lang="it-IT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003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aseline="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Firma___________________in data________________________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39552" y="4149080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Alla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Direzione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Sanitaria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Il/La sottoscritto/a ________________________ Coordinatore (o Delegato) dei locali della Struttura Sanitaria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 _____________________ informa che il giorno _____________ dalle ore ______ alle ore _______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sarà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presente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all’interno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dei locali  il/la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Sig.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_____________________________________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seguente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motivo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_______________________________________________________________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Dichiaro che il/la Sig. _________________________ è stato informato sui comportamenti corretti da tenersi in sala operatoria, sul piano di evacuazione in caso di emergenza e sulle principali procedure da adottare per ragioni di sicurezza.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Coordinatore dei locali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1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05050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it-IT" sz="1200" b="1" dirty="0" smtClean="0">
                <a:latin typeface="Arial" pitchFamily="34" charset="0"/>
                <a:cs typeface="Arial" pitchFamily="34" charset="0"/>
              </a:rPr>
              <a:t>Per AUSLFE:</a:t>
            </a:r>
            <a:br>
              <a:rPr lang="it-IT" sz="1200" b="1" dirty="0" smtClean="0">
                <a:latin typeface="Arial" pitchFamily="34" charset="0"/>
                <a:cs typeface="Arial" pitchFamily="34" charset="0"/>
              </a:rPr>
            </a:b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Documentazione pubblicata su 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docweb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 (accesso diretto dalla Home 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page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 Aziendale).</a:t>
            </a:r>
            <a:br>
              <a:rPr lang="it-IT" sz="1200" b="1" dirty="0" smtClean="0">
                <a:latin typeface="Arial" pitchFamily="34" charset="0"/>
                <a:cs typeface="Arial" pitchFamily="34" charset="0"/>
              </a:rPr>
            </a:b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doc. 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Nr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. 6593 - versione 2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it-IT" sz="1200" i="1" dirty="0" smtClean="0">
                <a:latin typeface="Arial" pitchFamily="34" charset="0"/>
                <a:cs typeface="Arial" pitchFamily="34" charset="0"/>
              </a:rPr>
              <a:t>07/09/2017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937718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 AOUFE: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ocumentazione reperibile su </a:t>
            </a:r>
            <a:r>
              <a:rPr lang="it-IT" sz="1200" b="1" i="1" dirty="0" err="1" smtClean="0">
                <a:latin typeface="Arial" pitchFamily="34" charset="0"/>
                <a:cs typeface="Arial" pitchFamily="34" charset="0"/>
              </a:rPr>
              <a:t>InOspfe</a:t>
            </a:r>
            <a:r>
              <a:rPr lang="it-IT" sz="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alla sezione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b="1" dirty="0" smtClean="0">
                <a:latin typeface="Arial" pitchFamily="34" charset="0"/>
                <a:cs typeface="Arial" pitchFamily="34" charset="0"/>
                <a:hlinkClick r:id="rId3"/>
              </a:rPr>
              <a:t>Accreditamento</a:t>
            </a:r>
            <a:r>
              <a:rPr lang="it-IT" sz="1100" b="1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it-IT" sz="1100" b="1" dirty="0" smtClean="0">
                <a:latin typeface="Arial" pitchFamily="34" charset="0"/>
                <a:cs typeface="Arial" pitchFamily="34" charset="0"/>
                <a:hlinkClick r:id="rId4"/>
              </a:rPr>
              <a:t>Documentazione Sistema Qualità Aziendale</a:t>
            </a:r>
            <a:r>
              <a:rPr lang="it-IT" sz="1100" b="1" dirty="0" smtClean="0">
                <a:latin typeface="Arial" pitchFamily="34" charset="0"/>
                <a:cs typeface="Arial" pitchFamily="34" charset="0"/>
              </a:rPr>
              <a:t> → Documentazione Interaziendale di Prevenzione e Protezione.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5"/>
              </a:rPr>
              <a:t>I-026-INTER Gestione degli accessi degli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5"/>
              </a:rPr>
              <a:t>Specialist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5"/>
              </a:rPr>
              <a:t> di Prodotto alle Aree Critiche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5"/>
              </a:rPr>
              <a:t>rev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5"/>
              </a:rPr>
              <a:t> 1 del 19 09 2017.pdf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it-IT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it-IT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6"/>
              </a:rPr>
              <a:t>MOD-028-INTER COMUNICAZIONE AUTORIZZAZIONE ACCESSO AI LOCALI “SPECIALIST </a:t>
            </a:r>
            <a:r>
              <a:rPr kumimoji="0" lang="it-IT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6"/>
              </a:rPr>
              <a:t>DI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6"/>
              </a:rPr>
              <a:t> PRODOTTO”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it-IT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it-IT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7"/>
              </a:rPr>
              <a:t>MOD-029-INTER Dichiarazione di Assunzione di Responsabilità SPECIALIST PRODOTTO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Di seguito il LINK: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latin typeface="Arial" pitchFamily="34" charset="0"/>
                <a:cs typeface="Arial" pitchFamily="34" charset="0"/>
                <a:hlinkClick r:id="rId8"/>
              </a:rPr>
              <a:t>http://intranet.azospfe.it/accreditamento/documentazione-sistema-qualita-aziendale/documentazione-interaziendale-di-prevenzione-e-protezione</a:t>
            </a:r>
            <a:endParaRPr kumimoji="0" lang="it-IT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4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60612" y="2398673"/>
            <a:ext cx="58662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Grazie per l’attenzione</a:t>
            </a:r>
          </a:p>
          <a:p>
            <a:r>
              <a:rPr lang="it-IT" sz="4800" dirty="0" smtClean="0"/>
              <a:t>Giampiero Pirini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97983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725" y="-1"/>
            <a:ext cx="4670313" cy="68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3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0" y="230884"/>
            <a:ext cx="2617667" cy="348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937" y="1069717"/>
            <a:ext cx="2903864" cy="3998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975" y="1820093"/>
            <a:ext cx="3627413" cy="4865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749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640"/>
            <a:ext cx="2034952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088232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800"/>
            <a:ext cx="25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484980"/>
              </p:ext>
            </p:extLst>
          </p:nvPr>
        </p:nvGraphicFramePr>
        <p:xfrm>
          <a:off x="107505" y="1844824"/>
          <a:ext cx="8893494" cy="3069124"/>
        </p:xfrm>
        <a:graphic>
          <a:graphicData uri="http://schemas.openxmlformats.org/drawingml/2006/table">
            <a:tbl>
              <a:tblPr/>
              <a:tblGrid>
                <a:gridCol w="1138366"/>
                <a:gridCol w="3557398"/>
                <a:gridCol w="4197730"/>
              </a:tblGrid>
              <a:tr h="343435">
                <a:tc rowSpan="3"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8" marR="40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latin typeface="Arial"/>
                          <a:ea typeface="Calibri"/>
                          <a:cs typeface="Times New Roman"/>
                        </a:rPr>
                        <a:t>DIREZIONE ASSISTENZIALE OSPEDALIERA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8" marR="40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90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Arial"/>
                          <a:ea typeface="Calibri"/>
                          <a:cs typeface="Times New Roman"/>
                        </a:rPr>
                        <a:t>Istruzione Operativa </a:t>
                      </a:r>
                      <a:r>
                        <a:rPr lang="it-IT" sz="1100" b="1" dirty="0" smtClean="0">
                          <a:latin typeface="Arial"/>
                          <a:ea typeface="Calibri"/>
                          <a:cs typeface="Times New Roman"/>
                        </a:rPr>
                        <a:t>Interaziendale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8" marR="40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180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i="1" dirty="0">
                          <a:latin typeface="Arial"/>
                          <a:ea typeface="Calibri"/>
                          <a:cs typeface="Times New Roman"/>
                        </a:rPr>
                        <a:t>Gestione degli accessi degli </a:t>
                      </a:r>
                      <a:r>
                        <a:rPr lang="it-IT" sz="1300" b="1" i="1" dirty="0" err="1">
                          <a:latin typeface="Arial"/>
                          <a:ea typeface="Calibri"/>
                          <a:cs typeface="Times New Roman"/>
                        </a:rPr>
                        <a:t>Specialist</a:t>
                      </a:r>
                      <a:r>
                        <a:rPr lang="it-IT" sz="1300" b="1" i="1" dirty="0">
                          <a:latin typeface="Arial"/>
                          <a:ea typeface="Calibri"/>
                          <a:cs typeface="Times New Roman"/>
                        </a:rPr>
                        <a:t> di Prodotto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="1" i="1" dirty="0">
                          <a:latin typeface="Arial"/>
                          <a:ea typeface="Calibri"/>
                          <a:cs typeface="Times New Roman"/>
                        </a:rPr>
                        <a:t> alle Aree Critiche   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8" marR="40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2445">
                <a:tc rowSpan="2"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Redazione 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8" marR="40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Cognome/Nome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8" marR="40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Funzione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8" marR="40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2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Dr. Erminio Righini </a:t>
                      </a:r>
                      <a:endParaRPr lang="it-IT" sz="10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Dr. Marco Verri</a:t>
                      </a:r>
                      <a:endParaRPr lang="it-IT" sz="10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Ing. Giampiero </a:t>
                      </a:r>
                      <a:r>
                        <a:rPr lang="it-IT" sz="10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Pirini</a:t>
                      </a: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Anna </a:t>
                      </a: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Maria Fabbri</a:t>
                      </a:r>
                      <a:endParaRPr lang="it-IT" sz="10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Dr.ssa Elisa </a:t>
                      </a:r>
                      <a:r>
                        <a:rPr lang="it-IT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Tarroni</a:t>
                      </a:r>
                      <a:endParaRPr lang="it-IT" sz="10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Dr.ssa Ivana </a:t>
                      </a:r>
                      <a:r>
                        <a:rPr lang="it-IT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Cicognani</a:t>
                      </a:r>
                      <a:endParaRPr lang="it-IT" sz="10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Dr. Guido </a:t>
                      </a:r>
                      <a:r>
                        <a:rPr lang="it-IT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Tonetto</a:t>
                      </a: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  <a:endParaRPr lang="it-IT" sz="10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Dr.ssa Cinzia </a:t>
                      </a:r>
                      <a:r>
                        <a:rPr lang="it-IT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Pizzardo</a:t>
                      </a:r>
                      <a:endParaRPr lang="it-IT" sz="10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698" marR="40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7625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it-IT" sz="1050" spc="5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it-IT" sz="1050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ttore </a:t>
                      </a:r>
                      <a:r>
                        <a:rPr lang="it-IT" sz="1050" spc="-5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it-IT" sz="105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Emer</a:t>
                      </a:r>
                      <a:r>
                        <a:rPr lang="it-IT" sz="1050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</a:t>
                      </a:r>
                      <a:r>
                        <a:rPr lang="it-IT" sz="1050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 - AUSL Ferrara</a:t>
                      </a:r>
                      <a:endParaRPr lang="it-IT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U.O. Anestesia e Rianimazione Universitaria – AOU Ferrara</a:t>
                      </a:r>
                      <a:endParaRPr lang="it-IT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Direttore Servizio Comune Ingegneria Clinica</a:t>
                      </a:r>
                      <a:endParaRPr lang="it-IT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Dip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Emergenza Urgenza  P.O. Anestesia </a:t>
                      </a:r>
                      <a:r>
                        <a:rPr lang="it-IT" sz="105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Az.le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 AUSL Ferrara</a:t>
                      </a:r>
                      <a:endParaRPr lang="it-IT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R="47625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Direzione delle Professioni – Dirigente </a:t>
                      </a:r>
                      <a:endParaRPr lang="it-IT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R="47625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Servizio Comune Ingegneria Clinica</a:t>
                      </a:r>
                      <a:endParaRPr lang="it-IT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R="47625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Dip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Interaziendale Prevenzione e Protezione</a:t>
                      </a:r>
                      <a:endParaRPr lang="it-IT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R="47625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Referente Ufficio Qualità Aziendale – AUSL Ferrara</a:t>
                      </a:r>
                      <a:endParaRPr lang="it-IT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0698" marR="40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81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9144000" cy="45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2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640"/>
            <a:ext cx="2034952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088232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800"/>
            <a:ext cx="25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39552" y="1472742"/>
            <a:ext cx="820891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Oggetto: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presente Istruzione Operativa disciplina il percorso di accesso degli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 alle Aree Critiche.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Scopo/obiettivo: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Definire un percorso comune di accesso/autorizzazione all’ingresso alle Aree Critiche degli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 sia per l’Azienda USL sia per l’Azienda Ospedaliero Universitaria di Ferrara.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Campo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Applicazione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presente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I.O.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deve essere applicata dagli Operatori Sanitari nei confronti di tutti gli Specialisti di Prodotto che accedono alle Aree Critiche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3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640"/>
            <a:ext cx="2034952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088232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800"/>
            <a:ext cx="25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1146821"/>
            <a:ext cx="15121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Responsabilità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162773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</a:t>
            </a:r>
            <a:r>
              <a:rPr kumimoji="0" lang="it-IT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*Il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Coordinatore o un suo delegato deve fornire i DPI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683568" y="1700808"/>
          <a:ext cx="7728519" cy="3433549"/>
        </p:xfrm>
        <a:graphic>
          <a:graphicData uri="http://schemas.openxmlformats.org/drawingml/2006/table">
            <a:tbl>
              <a:tblPr/>
              <a:tblGrid>
                <a:gridCol w="1978797"/>
                <a:gridCol w="808615"/>
                <a:gridCol w="1168140"/>
                <a:gridCol w="1043594"/>
                <a:gridCol w="1248610"/>
                <a:gridCol w="1480763"/>
              </a:tblGrid>
              <a:tr h="1251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/>
                          <a:ea typeface="Calibri"/>
                          <a:cs typeface="Times New Roman"/>
                        </a:rPr>
                        <a:t>ATTIVITA’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Direttore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U.O.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o suo delegato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Coordinatore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Area Critica  o suo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delegato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Direzione Medica di Presidio (AOUFE) / Sanitaria di Stabilimento (AUSLFE).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it-IT" sz="1000" b="1" spc="-5"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it-IT" sz="1000" b="1" spc="-5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it-IT" sz="1000" b="1" spc="5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list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000" b="1" spc="-5">
                          <a:latin typeface="Arial"/>
                          <a:ea typeface="Calibri"/>
                          <a:cs typeface="Times New Roman"/>
                        </a:rPr>
                        <a:t>Prodotto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Arial"/>
                          <a:ea typeface="Calibri"/>
                          <a:cs typeface="Times New Roman"/>
                        </a:rPr>
                        <a:t>Altro personale interno coinvolto nella procedura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366">
                <a:tc>
                  <a:txBody>
                    <a:bodyPr/>
                    <a:lstStyle/>
                    <a:p>
                      <a:pPr marR="2921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Calibri"/>
                          <a:cs typeface="Times New Roman"/>
                        </a:rPr>
                        <a:t>7.1</a:t>
                      </a:r>
                      <a:r>
                        <a:rPr lang="it-IT" sz="1000" spc="-50" dirty="0">
                          <a:latin typeface="Arial"/>
                          <a:ea typeface="Calibri"/>
                          <a:cs typeface="Times New Roman"/>
                        </a:rPr>
                        <a:t> Programmazione dell’</a:t>
                      </a:r>
                      <a:r>
                        <a:rPr lang="it-IT" sz="1000" spc="-5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it-IT" sz="1000" dirty="0">
                          <a:latin typeface="Arial"/>
                          <a:ea typeface="Calibri"/>
                          <a:cs typeface="Times New Roman"/>
                        </a:rPr>
                        <a:t>ccesso all’Area Critica    dello </a:t>
                      </a:r>
                      <a:r>
                        <a:rPr lang="it-IT" sz="1000" dirty="0" err="1">
                          <a:latin typeface="Arial"/>
                          <a:ea typeface="Calibri"/>
                          <a:cs typeface="Times New Roman"/>
                        </a:rPr>
                        <a:t>Specialist</a:t>
                      </a:r>
                      <a:r>
                        <a:rPr lang="it-IT" sz="1000" dirty="0">
                          <a:latin typeface="Arial"/>
                          <a:ea typeface="Calibri"/>
                          <a:cs typeface="Times New Roman"/>
                        </a:rPr>
                        <a:t>  di Prodotto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955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7.2 Gestione degli accessi all’Area Critica   dello Specialist di Prodotto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659">
                <a:tc>
                  <a:txBody>
                    <a:bodyPr/>
                    <a:lstStyle/>
                    <a:p>
                      <a:pPr marR="237490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7.3 Prevenzione e protezione dello Specialist di Prodotto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R*/C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659">
                <a:tc>
                  <a:txBody>
                    <a:bodyPr/>
                    <a:lstStyle/>
                    <a:p>
                      <a:pPr marR="237490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Calibri"/>
                          <a:cs typeface="Times New Roman"/>
                        </a:rPr>
                        <a:t>7.4. Vigilanza dei comportamenti dello </a:t>
                      </a:r>
                      <a:r>
                        <a:rPr lang="it-IT" sz="1000" dirty="0" err="1">
                          <a:latin typeface="Arial"/>
                          <a:ea typeface="Calibri"/>
                          <a:cs typeface="Times New Roman"/>
                        </a:rPr>
                        <a:t>Specialist</a:t>
                      </a:r>
                      <a:r>
                        <a:rPr lang="it-IT" sz="1000" dirty="0">
                          <a:latin typeface="Arial"/>
                          <a:ea typeface="Calibri"/>
                          <a:cs typeface="Times New Roman"/>
                        </a:rPr>
                        <a:t> di Prodotto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930" y="4850345"/>
            <a:ext cx="72263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87" y="4253445"/>
            <a:ext cx="7302500" cy="242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881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640"/>
            <a:ext cx="2034952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088232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800"/>
            <a:ext cx="25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528" y="940994"/>
            <a:ext cx="82089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Coordinatore o suo delegato verifica che il Direttore dell’U.O. richiedente o suo delegato abbia compilato il modulo di autorizzazione (Allegato 1) e lo allega alla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documentazione clinica del paziente.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Coordinatore o suo delegato: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Richiede allo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 di presentarsi e qualificarsi mediante un cartellino identificativo, fornito dalla ditta di appartenenza, o documento che lo qualifichi/identifichi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b. Verifica che l’accesso all’Area Critica avvenga solo attraverso i percorsi identificati</a:t>
            </a:r>
            <a:r>
              <a:rPr lang="it-IT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c. Verifica che le apparecchiature informatiche e cellulari siano riposti nella zona filtro.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d. Verifica che sia indossato l'abbigliamento specifico costituito almeno dai seguenti DPI: divisa pulita (calzoni e casacca), mascherina chirurgica monouso, copricapo, calzature lavabili.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e. Verifica che al termine dell'attività prevista lo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esca dall’Area Critica attraverso percorsi identificati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8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8640"/>
            <a:ext cx="2034952" cy="5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088232" cy="6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4800"/>
            <a:ext cx="259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919628"/>
            <a:ext cx="83529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sng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A) Lo </a:t>
            </a:r>
            <a:r>
              <a:rPr kumimoji="0" lang="it-IT" sz="1400" b="1" i="0" u="sng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1" i="0" u="sng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Prodotto, in ambiente ospedaliero PUO’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Illustrare le caratteristiche dei dispositivi;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Fornire parere tecnico e informazioni sull’utilizzo corretto e sicuro dei dispositivi medici; 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Fornire informazioni presenti nel manuale e/o nelle istruzioni per l’uso dei dispositivi medici;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Supportare il medico per l’impiego ottimale dei dispositivi;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Impostare le funzioni dei dispositivi seguendo le istruzioni impartite dal medico e sotto la sua supervisione;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Trasferire al medico, se espressamente richiesto, esperienze di altri medici rispetto alla procedura in essere.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sng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B) Lo </a:t>
            </a:r>
            <a:r>
              <a:rPr kumimoji="0" lang="it-IT" sz="1400" b="1" i="0" u="sng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1" i="0" u="sng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 in ambiente ospedaliero NON PUO’ </a:t>
            </a:r>
            <a:endParaRPr lang="it-IT" sz="1400" dirty="0" smtClean="0">
              <a:latin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Esprimere giudizi clinici: deve limitarsi a rispondere alle domande sui dispositivi medici poste dal medico.</a:t>
            </a:r>
            <a:endParaRPr lang="it-IT" sz="1400" dirty="0" smtClean="0">
              <a:latin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Partecipare attivamente e direttamente alla procedura medica invadendo il campo operatorio e agendo direttamente sul paziente. È doveroso che lo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 Prodotto limiti la propria attività agli aspetti di natura tecnica e non a diretto contatto col paziente. Sul punto si evidenzia come l’eventuale partecipazione attiva dello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Specialist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(non considerato operatore sanitario) alla procedura rappresenti a tutti gli effetti un illecito di natura penale.</a:t>
            </a:r>
            <a:endParaRPr lang="it-IT" sz="1400" dirty="0" smtClean="0">
              <a:latin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Programmare/riprogrammare un dispositivo senza la supervisione diretta del medico, eccetto quando richiesto espressamente e direttamente dal medico, e solamente su sue specifiche indicazioni.</a:t>
            </a:r>
            <a:endParaRPr lang="it-IT" sz="1400" dirty="0" smtClean="0">
              <a:latin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Scrivere sulla documentazione sanitaria del paziente.</a:t>
            </a:r>
            <a:endParaRPr lang="it-IT" sz="1400" dirty="0" smtClean="0">
              <a:latin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00000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Interagire direttamente con il paziente senza la presenza del medico, fornendogli pareri o informazioni relativamente ai dispositivi tecnici.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400" dirty="0" smtClean="0">
                <a:solidFill>
                  <a:srgbClr val="000009"/>
                </a:solidFill>
                <a:latin typeface="Arial" pitchFamily="34" charset="0"/>
                <a:cs typeface="Arial" pitchFamily="34" charset="0"/>
              </a:rPr>
              <a:t>6.    Divulgare i dati personali e sensibili del paziente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3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1961</Words>
  <Application>Microsoft Macintosh PowerPoint</Application>
  <PresentationFormat>Presentazione su schermo (4:3)</PresentationFormat>
  <Paragraphs>208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Istruzione Operativa Accesso Specialist Prodotto alle Aree Critiche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Per AUSLFE: Documentazione pubblicata su docweb (accesso diretto dalla Home page Aziendale). doc. Nr. 6593 - versione 2 del 07/09/2017</vt:lpstr>
      <vt:lpstr>Presentazione di PowerPoint</vt:lpstr>
    </vt:vector>
  </TitlesOfParts>
  <Company>Azienda Ospedaliero Universitaria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Istruzione Operativa Accesso Specialist Prodotto alle Aree Critiche</dc:title>
  <dc:creator>Giampiero Pirini</dc:creator>
  <cp:lastModifiedBy>Giampiero Pirini</cp:lastModifiedBy>
  <cp:revision>5</cp:revision>
  <dcterms:created xsi:type="dcterms:W3CDTF">2017-11-14T11:35:57Z</dcterms:created>
  <dcterms:modified xsi:type="dcterms:W3CDTF">2017-11-14T13:26:36Z</dcterms:modified>
</cp:coreProperties>
</file>