
<file path=[Content_Types].xml><?xml version="1.0" encoding="utf-8"?>
<Types xmlns="http://schemas.openxmlformats.org/package/2006/content-types">
  <Override PartName="/ppt/slides/slide41.xml" ContentType="application/vnd.openxmlformats-officedocument.presentationml.slide+xml"/>
  <Override PartName="/ppt/slideLayouts/slideLayout4.xml" ContentType="application/vnd.openxmlformats-officedocument.presentationml.slideLayout+xml"/>
  <Override PartName="/ppt/notesSlides/notesSlide16.xml" ContentType="application/vnd.openxmlformats-officedocument.presentationml.notesSlide+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Default Extension="xls" ContentType="application/vnd.ms-excel"/>
  <Override PartName="/ppt/slides/slide85.xml" ContentType="application/vnd.openxmlformats-officedocument.presentationml.slide+xml"/>
  <Override PartName="/ppt/embeddings/oleObject1.bin" ContentType="application/vnd.openxmlformats-officedocument.oleObject"/>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12.xml" ContentType="application/vnd.openxmlformats-officedocument.presentationml.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s/slide108.xml" ContentType="application/vnd.openxmlformats-officedocument.presentationml.slide+xml"/>
  <Override PartName="/ppt/slides/slide42.xml" ContentType="application/vnd.openxmlformats-officedocument.presentationml.slide+xml"/>
  <Override PartName="/ppt/notesSlides/notesSlide17.xml" ContentType="application/vnd.openxmlformats-officedocument.presentationml.notesSlide+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slides/slide86.xml" ContentType="application/vnd.openxmlformats-officedocument.presentationml.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13.xml" ContentType="application/vnd.openxmlformats-officedocument.presentationml.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slides/slide119.xml" ContentType="application/vnd.openxmlformats-officedocument.presentationml.slide+xml"/>
  <Override PartName="/ppt/slides/slide52.xml" ContentType="application/vnd.openxmlformats-officedocument.presentationml.slide+xml"/>
  <Override PartName="/ppt/slideLayouts/slideLayout11.xml" ContentType="application/vnd.openxmlformats-officedocument.presentationml.slideLayout+xml"/>
  <Override PartName="/ppt/slides/slide62.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14.xml" ContentType="application/vnd.openxmlformats-officedocument.presentationml.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slides/slide105.xml" ContentType="application/vnd.openxmlformats-officedocument.presentationml.slide+xml"/>
  <Override PartName="/ppt/notesSlides/notesSlide14.xml" ContentType="application/vnd.openxmlformats-officedocument.presentationml.notes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Default Extension="pict" ContentType="image/pict"/>
  <Override PartName="/ppt/slides/slide35.xml" ContentType="application/vnd.openxmlformats-officedocument.presentationml.slide+xml"/>
  <Override PartName="/ppt/slides/slide7.xml" ContentType="application/vnd.openxmlformats-officedocument.presentationml.slide+xml"/>
  <Default Extension="wmf" ContentType="image/x-wmf"/>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16.xml" ContentType="application/vnd.openxmlformats-officedocument.presentationml.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111.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121.xml" ContentType="application/vnd.openxmlformats-officedocument.presentationml.slide+xml"/>
  <Override PartName="/ppt/slides/slide22.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3"/>
  </p:notesMasterIdLst>
  <p:sldIdLst>
    <p:sldId id="257" r:id="rId2"/>
    <p:sldId id="291" r:id="rId3"/>
    <p:sldId id="386" r:id="rId4"/>
    <p:sldId id="287" r:id="rId5"/>
    <p:sldId id="290" r:id="rId6"/>
    <p:sldId id="298" r:id="rId7"/>
    <p:sldId id="302" r:id="rId8"/>
    <p:sldId id="303" r:id="rId9"/>
    <p:sldId id="283" r:id="rId10"/>
    <p:sldId id="258" r:id="rId11"/>
    <p:sldId id="388" r:id="rId12"/>
    <p:sldId id="263" r:id="rId13"/>
    <p:sldId id="262"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387" r:id="rId27"/>
    <p:sldId id="292" r:id="rId28"/>
    <p:sldId id="293" r:id="rId29"/>
    <p:sldId id="294" r:id="rId30"/>
    <p:sldId id="260" r:id="rId31"/>
    <p:sldId id="261" r:id="rId32"/>
    <p:sldId id="286" r:id="rId33"/>
    <p:sldId id="300" r:id="rId34"/>
    <p:sldId id="276" r:id="rId35"/>
    <p:sldId id="277" r:id="rId36"/>
    <p:sldId id="278" r:id="rId37"/>
    <p:sldId id="279" r:id="rId38"/>
    <p:sldId id="280" r:id="rId39"/>
    <p:sldId id="281" r:id="rId40"/>
    <p:sldId id="282" r:id="rId41"/>
    <p:sldId id="343" r:id="rId42"/>
    <p:sldId id="337" r:id="rId43"/>
    <p:sldId id="322" r:id="rId44"/>
    <p:sldId id="323" r:id="rId45"/>
    <p:sldId id="324" r:id="rId46"/>
    <p:sldId id="325" r:id="rId47"/>
    <p:sldId id="326" r:id="rId48"/>
    <p:sldId id="318" r:id="rId49"/>
    <p:sldId id="319" r:id="rId50"/>
    <p:sldId id="320" r:id="rId51"/>
    <p:sldId id="321" r:id="rId52"/>
    <p:sldId id="327" r:id="rId53"/>
    <p:sldId id="328" r:id="rId54"/>
    <p:sldId id="331" r:id="rId55"/>
    <p:sldId id="332" r:id="rId56"/>
    <p:sldId id="333" r:id="rId57"/>
    <p:sldId id="334" r:id="rId58"/>
    <p:sldId id="335" r:id="rId59"/>
    <p:sldId id="336" r:id="rId60"/>
    <p:sldId id="329" r:id="rId61"/>
    <p:sldId id="330"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38" r:id="rId76"/>
    <p:sldId id="339" r:id="rId77"/>
    <p:sldId id="340" r:id="rId78"/>
    <p:sldId id="341" r:id="rId79"/>
    <p:sldId id="342"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781D"/>
    <a:srgbClr val="958B08"/>
    <a:srgbClr val="AEA0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12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notesMaster" Target="notesMasters/notesMaster1.xml"/><Relationship Id="rId124" Type="http://schemas.openxmlformats.org/officeDocument/2006/relationships/printerSettings" Target="printerSettings/printerSettings1.bin"/><Relationship Id="rId125" Type="http://schemas.openxmlformats.org/officeDocument/2006/relationships/presProps" Target="presProps.xml"/><Relationship Id="rId126" Type="http://schemas.openxmlformats.org/officeDocument/2006/relationships/viewProps" Target="viewProps.xml"/><Relationship Id="rId127" Type="http://schemas.openxmlformats.org/officeDocument/2006/relationships/theme" Target="theme/theme1.xml"/><Relationship Id="rId12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ict"/><Relationship Id="rId2" Type="http://schemas.openxmlformats.org/officeDocument/2006/relationships/image" Target="../media/image14.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ict"/><Relationship Id="rId2" Type="http://schemas.openxmlformats.org/officeDocument/2006/relationships/image" Target="../media/image17.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5B3E6-87DA-F14B-8BEA-8197F736775C}" type="datetimeFigureOut">
              <a:rPr lang="it-IT" smtClean="0"/>
              <a:pPr/>
              <a:t>14-11-2017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046E5-E8E4-D242-8436-37183EA9484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105" charset="-128"/>
              <a:cs typeface="ＭＳ Ｐゴシック" pitchFamily="-105" charset="-128"/>
            </a:endParaRPr>
          </a:p>
        </p:txBody>
      </p:sp>
      <p:sp>
        <p:nvSpPr>
          <p:cNvPr id="40964" name="Segnaposto numero diapositiva 3"/>
          <p:cNvSpPr>
            <a:spLocks noGrp="1"/>
          </p:cNvSpPr>
          <p:nvPr>
            <p:ph type="sldNum" sz="quarter" idx="5"/>
          </p:nvPr>
        </p:nvSpPr>
        <p:spPr bwMode="auto">
          <a:noFill/>
          <a:ln>
            <a:miter lim="800000"/>
            <a:headEnd/>
            <a:tailEnd/>
          </a:ln>
        </p:spPr>
        <p:txBody>
          <a:bodyPr/>
          <a:lstStyle/>
          <a:p>
            <a:fld id="{8A29FF97-FE22-E945-8E89-198FC4A0DE1C}" type="slidenum">
              <a:rPr lang="it-IT">
                <a:latin typeface="Calibri" pitchFamily="-105" charset="0"/>
                <a:ea typeface="ＭＳ Ｐゴシック" pitchFamily="-105" charset="-128"/>
                <a:cs typeface="ＭＳ Ｐゴシック" pitchFamily="-105" charset="-128"/>
              </a:rPr>
              <a:pPr/>
              <a:t>7</a:t>
            </a:fld>
            <a:endParaRPr lang="it-IT">
              <a:latin typeface="Calibri" pitchFamily="-105" charset="0"/>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E1B23E7-15C3-7840-964A-2D04A2CA279F}" type="slidenum">
              <a:rPr lang="it-IT">
                <a:latin typeface="Times New Roman" pitchFamily="4" charset="0"/>
              </a:rPr>
              <a:pPr/>
              <a:t>44</a:t>
            </a:fld>
            <a:endParaRPr lang="it-IT">
              <a:latin typeface="Times New Roman" pitchFamily="4" charset="0"/>
            </a:endParaRPr>
          </a:p>
        </p:txBody>
      </p:sp>
      <p:sp>
        <p:nvSpPr>
          <p:cNvPr id="31747"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31748"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842BC8A-194F-8341-A1CA-276283DC1E3E}" type="slidenum">
              <a:rPr lang="it-IT">
                <a:latin typeface="Times New Roman" pitchFamily="4" charset="0"/>
              </a:rPr>
              <a:pPr/>
              <a:t>45</a:t>
            </a:fld>
            <a:endParaRPr lang="it-IT">
              <a:latin typeface="Times New Roman" pitchFamily="4" charset="0"/>
            </a:endParaRPr>
          </a:p>
        </p:txBody>
      </p:sp>
      <p:sp>
        <p:nvSpPr>
          <p:cNvPr id="33795"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33796"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6363337-3EC1-A84D-BE62-5DC8DDDE7058}" type="slidenum">
              <a:rPr lang="it-IT">
                <a:latin typeface="Times New Roman" pitchFamily="4" charset="0"/>
              </a:rPr>
              <a:pPr/>
              <a:t>48</a:t>
            </a:fld>
            <a:endParaRPr lang="it-IT">
              <a:latin typeface="Times New Roman" pitchFamily="4" charset="0"/>
            </a:endParaRPr>
          </a:p>
        </p:txBody>
      </p:sp>
      <p:sp>
        <p:nvSpPr>
          <p:cNvPr id="75779"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75780"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F2688C7-81A6-B649-9B3C-5DBD9A2AF54E}" type="slidenum">
              <a:rPr lang="it-IT">
                <a:latin typeface="Times New Roman" pitchFamily="4" charset="0"/>
              </a:rPr>
              <a:pPr/>
              <a:t>49</a:t>
            </a:fld>
            <a:endParaRPr lang="it-IT">
              <a:latin typeface="Times New Roman" pitchFamily="4" charset="0"/>
            </a:endParaRPr>
          </a:p>
        </p:txBody>
      </p:sp>
      <p:sp>
        <p:nvSpPr>
          <p:cNvPr id="77827" name="Rectangle 2"/>
          <p:cNvSpPr>
            <a:spLocks noGrp="1" noRot="1" noChangeAspect="1" noChangeArrowheads="1" noTextEdit="1"/>
          </p:cNvSpPr>
          <p:nvPr>
            <p:ph type="sldImg"/>
          </p:nvPr>
        </p:nvSpPr>
        <p:spPr>
          <a:xfrm>
            <a:off x="1154113" y="693738"/>
            <a:ext cx="4552950" cy="3414712"/>
          </a:xfrm>
          <a:ln w="12700" cap="flat">
            <a:solidFill>
              <a:schemeClr val="tx1"/>
            </a:solidFill>
          </a:ln>
        </p:spPr>
      </p:sp>
      <p:sp>
        <p:nvSpPr>
          <p:cNvPr id="77828"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CE3A67F-2D69-DC49-9D41-B3E2B327A17D}" type="slidenum">
              <a:rPr lang="it-IT">
                <a:latin typeface="Times New Roman" pitchFamily="4" charset="0"/>
              </a:rPr>
              <a:pPr/>
              <a:t>50</a:t>
            </a:fld>
            <a:endParaRPr lang="it-IT">
              <a:latin typeface="Times New Roman" pitchFamily="4" charset="0"/>
            </a:endParaRPr>
          </a:p>
        </p:txBody>
      </p:sp>
      <p:sp>
        <p:nvSpPr>
          <p:cNvPr id="79875"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79876"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7A09629-F4E8-E643-B769-4D3A9374E866}" type="slidenum">
              <a:rPr lang="it-IT">
                <a:latin typeface="Times New Roman" pitchFamily="4" charset="0"/>
              </a:rPr>
              <a:pPr/>
              <a:t>51</a:t>
            </a:fld>
            <a:endParaRPr lang="it-IT">
              <a:latin typeface="Times New Roman" pitchFamily="4" charset="0"/>
            </a:endParaRPr>
          </a:p>
        </p:txBody>
      </p:sp>
      <p:sp>
        <p:nvSpPr>
          <p:cNvPr id="81923"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81924"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5642B7A-6ED0-9B43-B38A-8788DBE20715}" type="slidenum">
              <a:rPr lang="it-IT">
                <a:latin typeface="Times New Roman" pitchFamily="4" charset="0"/>
              </a:rPr>
              <a:pPr/>
              <a:t>52</a:t>
            </a:fld>
            <a:endParaRPr lang="it-IT">
              <a:latin typeface="Times New Roman" pitchFamily="4" charset="0"/>
            </a:endParaRPr>
          </a:p>
        </p:txBody>
      </p:sp>
      <p:sp>
        <p:nvSpPr>
          <p:cNvPr id="50179"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50180"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5D67AC2-D91E-3449-B73C-A457F4E37FBA}" type="slidenum">
              <a:rPr lang="it-IT">
                <a:latin typeface="Times New Roman" pitchFamily="4" charset="0"/>
              </a:rPr>
              <a:pPr/>
              <a:t>53</a:t>
            </a:fld>
            <a:endParaRPr lang="it-IT">
              <a:latin typeface="Times New Roman" pitchFamily="4" charset="0"/>
            </a:endParaRPr>
          </a:p>
        </p:txBody>
      </p:sp>
      <p:sp>
        <p:nvSpPr>
          <p:cNvPr id="52227"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52228"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8497A97-8893-F940-BC1C-8B2076A8AF01}" type="slidenum">
              <a:rPr lang="it-IT">
                <a:latin typeface="Times New Roman" pitchFamily="4" charset="0"/>
              </a:rPr>
              <a:pPr/>
              <a:t>56</a:t>
            </a:fld>
            <a:endParaRPr lang="it-IT">
              <a:latin typeface="Times New Roman" pitchFamily="4" charset="0"/>
            </a:endParaRPr>
          </a:p>
        </p:txBody>
      </p:sp>
      <p:sp>
        <p:nvSpPr>
          <p:cNvPr id="63491"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63492"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FE97797-D480-5549-B15F-893B9EBDA3EB}" type="slidenum">
              <a:rPr lang="it-IT">
                <a:latin typeface="Times New Roman" pitchFamily="4" charset="0"/>
              </a:rPr>
              <a:pPr/>
              <a:t>60</a:t>
            </a:fld>
            <a:endParaRPr lang="it-IT">
              <a:latin typeface="Times New Roman" pitchFamily="4" charset="0"/>
            </a:endParaRPr>
          </a:p>
        </p:txBody>
      </p:sp>
      <p:sp>
        <p:nvSpPr>
          <p:cNvPr id="54275"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54276"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105" charset="-128"/>
              <a:cs typeface="ＭＳ Ｐゴシック" pitchFamily="-105" charset="-128"/>
            </a:endParaRPr>
          </a:p>
        </p:txBody>
      </p:sp>
      <p:sp>
        <p:nvSpPr>
          <p:cNvPr id="40964" name="Segnaposto numero diapositiva 3"/>
          <p:cNvSpPr>
            <a:spLocks noGrp="1"/>
          </p:cNvSpPr>
          <p:nvPr>
            <p:ph type="sldNum" sz="quarter" idx="5"/>
          </p:nvPr>
        </p:nvSpPr>
        <p:spPr bwMode="auto">
          <a:noFill/>
          <a:ln>
            <a:miter lim="800000"/>
            <a:headEnd/>
            <a:tailEnd/>
          </a:ln>
        </p:spPr>
        <p:txBody>
          <a:bodyPr/>
          <a:lstStyle/>
          <a:p>
            <a:fld id="{8A29FF97-FE22-E945-8E89-198FC4A0DE1C}" type="slidenum">
              <a:rPr lang="it-IT">
                <a:latin typeface="Calibri" pitchFamily="-105" charset="0"/>
                <a:ea typeface="ＭＳ Ｐゴシック" pitchFamily="-105" charset="-128"/>
                <a:cs typeface="ＭＳ Ｐゴシック" pitchFamily="-105" charset="-128"/>
              </a:rPr>
              <a:pPr/>
              <a:t>31</a:t>
            </a:fld>
            <a:endParaRPr lang="it-IT">
              <a:latin typeface="Calibri" pitchFamily="-105" charset="0"/>
              <a:ea typeface="ＭＳ Ｐゴシック" pitchFamily="-105" charset="-128"/>
              <a:cs typeface="ＭＳ Ｐゴシック" pitchFamily="-10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DB51557-F261-8D4F-A335-62F0F8045AF9}" type="slidenum">
              <a:rPr lang="it-IT">
                <a:latin typeface="Times New Roman" pitchFamily="4" charset="0"/>
              </a:rPr>
              <a:pPr/>
              <a:t>61</a:t>
            </a:fld>
            <a:endParaRPr lang="it-IT">
              <a:latin typeface="Times New Roman" pitchFamily="4" charset="0"/>
            </a:endParaRPr>
          </a:p>
        </p:txBody>
      </p:sp>
      <p:sp>
        <p:nvSpPr>
          <p:cNvPr id="56323"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56324"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2DAB988-E9F2-C24A-A66A-C1088FDB311A}" type="slidenum">
              <a:rPr lang="it-IT">
                <a:latin typeface="Times New Roman" pitchFamily="4" charset="0"/>
              </a:rPr>
              <a:pPr/>
              <a:t>62</a:t>
            </a:fld>
            <a:endParaRPr lang="it-IT">
              <a:latin typeface="Times New Roman" pitchFamily="4" charset="0"/>
            </a:endParaRPr>
          </a:p>
        </p:txBody>
      </p:sp>
      <p:sp>
        <p:nvSpPr>
          <p:cNvPr id="94211"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94212"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4D8DBF7-BAF4-824C-818F-E66BE8A70DB7}" type="slidenum">
              <a:rPr lang="it-IT">
                <a:latin typeface="Times New Roman" pitchFamily="4" charset="0"/>
              </a:rPr>
              <a:pPr/>
              <a:t>63</a:t>
            </a:fld>
            <a:endParaRPr lang="it-IT">
              <a:latin typeface="Times New Roman" pitchFamily="4" charset="0"/>
            </a:endParaRPr>
          </a:p>
        </p:txBody>
      </p:sp>
      <p:sp>
        <p:nvSpPr>
          <p:cNvPr id="98307"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98308"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C8D8E2F-5759-2841-833A-C6C997DE99B3}" type="slidenum">
              <a:rPr lang="it-IT">
                <a:latin typeface="Times New Roman" pitchFamily="4" charset="0"/>
              </a:rPr>
              <a:pPr/>
              <a:t>71</a:t>
            </a:fld>
            <a:endParaRPr lang="it-IT">
              <a:latin typeface="Times New Roman" pitchFamily="4" charset="0"/>
            </a:endParaRPr>
          </a:p>
        </p:txBody>
      </p:sp>
      <p:sp>
        <p:nvSpPr>
          <p:cNvPr id="107523"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107524"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2127570-966C-3546-A9E1-0EB2137672E6}" type="slidenum">
              <a:rPr lang="it-IT">
                <a:latin typeface="Times New Roman" pitchFamily="4" charset="0"/>
              </a:rPr>
              <a:pPr/>
              <a:t>72</a:t>
            </a:fld>
            <a:endParaRPr lang="it-IT">
              <a:latin typeface="Times New Roman" pitchFamily="4" charset="0"/>
            </a:endParaRPr>
          </a:p>
        </p:txBody>
      </p:sp>
      <p:sp>
        <p:nvSpPr>
          <p:cNvPr id="109571"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109572"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376902B-7CC4-F247-8FAB-2B75B5D283C6}" type="slidenum">
              <a:rPr lang="it-IT">
                <a:latin typeface="Times New Roman" pitchFamily="4" charset="0"/>
              </a:rPr>
              <a:pPr/>
              <a:t>74</a:t>
            </a:fld>
            <a:endParaRPr lang="it-IT">
              <a:latin typeface="Times New Roman" pitchFamily="4" charset="0"/>
            </a:endParaRPr>
          </a:p>
        </p:txBody>
      </p:sp>
      <p:sp>
        <p:nvSpPr>
          <p:cNvPr id="112643" name="Rectangle 2"/>
          <p:cNvSpPr>
            <a:spLocks noGrp="1" noRot="1" noChangeAspect="1" noChangeArrowheads="1" noTextEdit="1"/>
          </p:cNvSpPr>
          <p:nvPr>
            <p:ph type="sldImg"/>
          </p:nvPr>
        </p:nvSpPr>
        <p:spPr>
          <a:xfrm>
            <a:off x="927242" y="693448"/>
            <a:ext cx="5006781" cy="3415265"/>
          </a:xfrm>
          <a:ln w="12700" cap="flat">
            <a:solidFill>
              <a:schemeClr val="tx1"/>
            </a:solidFill>
          </a:ln>
        </p:spPr>
      </p:sp>
      <p:sp>
        <p:nvSpPr>
          <p:cNvPr id="112644" name="Rectangle 3"/>
          <p:cNvSpPr>
            <a:spLocks noGrp="1" noChangeArrowheads="1"/>
          </p:cNvSpPr>
          <p:nvPr>
            <p:ph type="body" idx="1"/>
          </p:nvPr>
        </p:nvSpPr>
        <p:spPr>
          <a:xfrm>
            <a:off x="914183" y="4341841"/>
            <a:ext cx="5029635" cy="4114652"/>
          </a:xfrm>
          <a:noFill/>
          <a:ln/>
        </p:spPr>
        <p:txBody>
          <a:bodyPr lIns="92054" tIns="46026" rIns="92054" bIns="46026"/>
          <a:lstStyle/>
          <a:p>
            <a:pPr eaLnBrk="1" hangingPunct="1"/>
            <a:endParaRPr lang="it-IT">
              <a:latin typeface="Times New Roman" pitchFamily="4" charset="0"/>
              <a:ea typeface="ＭＳ Ｐゴシック" pitchFamily="4" charset="-128"/>
              <a:cs typeface="ＭＳ Ｐゴシック" pitchFamily="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ea typeface="ＭＳ Ｐゴシック" pitchFamily="-105" charset="-128"/>
              <a:cs typeface="ＭＳ Ｐゴシック" pitchFamily="-105" charset="-128"/>
            </a:endParaRPr>
          </a:p>
        </p:txBody>
      </p:sp>
      <p:sp>
        <p:nvSpPr>
          <p:cNvPr id="40964" name="Segnaposto numero diapositiva 3"/>
          <p:cNvSpPr>
            <a:spLocks noGrp="1"/>
          </p:cNvSpPr>
          <p:nvPr>
            <p:ph type="sldNum" sz="quarter" idx="5"/>
          </p:nvPr>
        </p:nvSpPr>
        <p:spPr bwMode="auto">
          <a:noFill/>
          <a:ln>
            <a:miter lim="800000"/>
            <a:headEnd/>
            <a:tailEnd/>
          </a:ln>
        </p:spPr>
        <p:txBody>
          <a:bodyPr/>
          <a:lstStyle/>
          <a:p>
            <a:fld id="{8A29FF97-FE22-E945-8E89-198FC4A0DE1C}" type="slidenum">
              <a:rPr lang="it-IT">
                <a:latin typeface="Calibri" pitchFamily="-105" charset="0"/>
                <a:ea typeface="ＭＳ Ｐゴシック" pitchFamily="-105" charset="-128"/>
                <a:cs typeface="ＭＳ Ｐゴシック" pitchFamily="-105" charset="-128"/>
              </a:rPr>
              <a:pPr/>
              <a:t>35</a:t>
            </a:fld>
            <a:endParaRPr lang="it-IT">
              <a:latin typeface="Calibri" pitchFamily="-105" charset="0"/>
              <a:ea typeface="ＭＳ Ｐゴシック" pitchFamily="-105" charset="-128"/>
              <a:cs typeface="ＭＳ Ｐゴシック" pitchFamily="-10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it-IT">
              <a:ea typeface="ＭＳ Ｐゴシック" pitchFamily="-105" charset="-128"/>
              <a:cs typeface="ＭＳ Ｐゴシック" pitchFamily="-10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endParaRPr lang="it-IT">
              <a:ea typeface="ＭＳ Ｐゴシック" pitchFamily="-105" charset="-128"/>
              <a:cs typeface="ＭＳ Ｐゴシック" pitchFamily="-10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it-IT">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it-IT">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it-IT">
              <a:ea typeface="ＭＳ Ｐゴシック" pitchFamily="-105" charset="-128"/>
              <a:cs typeface="ＭＳ Ｐゴシック"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AB1D257-6A7D-4649-BDA8-3A186EE107CA}" type="slidenum">
              <a:rPr lang="it-IT" smtClean="0"/>
              <a:pPr/>
              <a:t>42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457200" y="6245225"/>
            <a:ext cx="2133600" cy="476250"/>
          </a:xfrm>
        </p:spPr>
        <p:txBody>
          <a:bodyPr/>
          <a:lstStyle>
            <a:lvl1pPr>
              <a:defRPr/>
            </a:lvl1pPr>
          </a:lstStyle>
          <a:p>
            <a:pPr>
              <a:defRPr/>
            </a:pPr>
            <a:endParaRPr lang="it-IT"/>
          </a:p>
        </p:txBody>
      </p:sp>
      <p:sp>
        <p:nvSpPr>
          <p:cNvPr id="4" name="Segnaposto piè di pagina 3"/>
          <p:cNvSpPr>
            <a:spLocks noGrp="1"/>
          </p:cNvSpPr>
          <p:nvPr>
            <p:ph type="ftr" sz="quarter" idx="11"/>
          </p:nvPr>
        </p:nvSpPr>
        <p:spPr>
          <a:xfrm>
            <a:off x="3124200" y="6245225"/>
            <a:ext cx="2895600" cy="476250"/>
          </a:xfrm>
        </p:spPr>
        <p:txBody>
          <a:bodyPr/>
          <a:lstStyle>
            <a:lvl1pPr>
              <a:defRPr/>
            </a:lvl1pPr>
          </a:lstStyle>
          <a:p>
            <a:pPr>
              <a:defRPr/>
            </a:pPr>
            <a:endParaRPr lang="it-IT"/>
          </a:p>
        </p:txBody>
      </p:sp>
      <p:sp>
        <p:nvSpPr>
          <p:cNvPr id="5" name="Segnaposto numero diapositiva 4"/>
          <p:cNvSpPr>
            <a:spLocks noGrp="1"/>
          </p:cNvSpPr>
          <p:nvPr>
            <p:ph type="sldNum" sz="quarter" idx="12"/>
          </p:nvPr>
        </p:nvSpPr>
        <p:spPr>
          <a:xfrm>
            <a:off x="6553200" y="6245225"/>
            <a:ext cx="2133600" cy="476250"/>
          </a:xfrm>
        </p:spPr>
        <p:txBody>
          <a:bodyPr/>
          <a:lstStyle>
            <a:lvl1pPr>
              <a:defRPr smtClean="0"/>
            </a:lvl1pPr>
          </a:lstStyle>
          <a:p>
            <a:fld id="{C50F9846-44A1-FB46-B8CC-73A1065055BC}"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72BC2CDB-6D8D-0F4E-A8B3-E2A43426FA03}" type="datetimeFigureOut">
              <a:rPr lang="it-IT" smtClean="0"/>
              <a:pPr/>
              <a:t>14-11-2017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4FCF7FA-8129-7F48-A062-38A643F6D7A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C2CDB-6D8D-0F4E-A8B3-E2A43426FA03}" type="datetimeFigureOut">
              <a:rPr lang="it-IT" smtClean="0"/>
              <a:pPr/>
              <a:t>14-11-2017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CF7FA-8129-7F48-A062-38A643F6D7A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vmlDrawing" Target="../drawings/vmlDrawing22.vml"/><Relationship Id="rId2" Type="http://schemas.openxmlformats.org/officeDocument/2006/relationships/slideLayout" Target="../slideLayouts/slideLayout7.xml"/><Relationship Id="rId3" Type="http://schemas.openxmlformats.org/officeDocument/2006/relationships/oleObject" Target="../embeddings/Foglio_di_lavoro_di_Excel_97_-_200416.xls"/></Relationships>
</file>

<file path=ppt/slides/_rels/slide101.xml.rels><?xml version="1.0" encoding="UTF-8" standalone="yes"?>
<Relationships xmlns="http://schemas.openxmlformats.org/package/2006/relationships"><Relationship Id="rId1" Type="http://schemas.openxmlformats.org/officeDocument/2006/relationships/vmlDrawing" Target="../drawings/vmlDrawing23.vml"/><Relationship Id="rId2" Type="http://schemas.openxmlformats.org/officeDocument/2006/relationships/slideLayout" Target="../slideLayouts/slideLayout12.xml"/><Relationship Id="rId3" Type="http://schemas.openxmlformats.org/officeDocument/2006/relationships/oleObject" Target="../embeddings/Foglio_di_lavoro_di_Excel_97_-_200417.xls"/></Relationships>
</file>

<file path=ppt/slides/_rels/slide102.xml.rels><?xml version="1.0" encoding="UTF-8" standalone="yes"?>
<Relationships xmlns="http://schemas.openxmlformats.org/package/2006/relationships"><Relationship Id="rId1" Type="http://schemas.openxmlformats.org/officeDocument/2006/relationships/vmlDrawing" Target="../drawings/vmlDrawing24.vml"/><Relationship Id="rId2" Type="http://schemas.openxmlformats.org/officeDocument/2006/relationships/slideLayout" Target="../slideLayouts/slideLayout12.xml"/><Relationship Id="rId3" Type="http://schemas.openxmlformats.org/officeDocument/2006/relationships/oleObject" Target="../embeddings/Foglio_di_lavoro_di_Excel_97_-_200418.xls"/></Relationships>
</file>

<file path=ppt/slides/_rels/slide103.xml.rels><?xml version="1.0" encoding="UTF-8" standalone="yes"?>
<Relationships xmlns="http://schemas.openxmlformats.org/package/2006/relationships"><Relationship Id="rId1" Type="http://schemas.openxmlformats.org/officeDocument/2006/relationships/vmlDrawing" Target="../drawings/vmlDrawing25.vml"/><Relationship Id="rId2" Type="http://schemas.openxmlformats.org/officeDocument/2006/relationships/slideLayout" Target="../slideLayouts/slideLayout7.xml"/><Relationship Id="rId3" Type="http://schemas.openxmlformats.org/officeDocument/2006/relationships/oleObject" Target="../embeddings/Foglio_di_lavoro_di_Excel_97_-_200419.xls"/></Relationships>
</file>

<file path=ppt/slides/_rels/slide104.xml.rels><?xml version="1.0" encoding="UTF-8" standalone="yes"?>
<Relationships xmlns="http://schemas.openxmlformats.org/package/2006/relationships"><Relationship Id="rId1" Type="http://schemas.openxmlformats.org/officeDocument/2006/relationships/vmlDrawing" Target="../drawings/vmlDrawing26.vml"/><Relationship Id="rId2" Type="http://schemas.openxmlformats.org/officeDocument/2006/relationships/slideLayout" Target="../slideLayouts/slideLayout12.xml"/><Relationship Id="rId3" Type="http://schemas.openxmlformats.org/officeDocument/2006/relationships/oleObject" Target="../embeddings/Foglio_di_lavoro_di_Excel_97_-_200420.xls"/></Relationships>
</file>

<file path=ppt/slides/_rels/slide105.xml.rels><?xml version="1.0" encoding="UTF-8" standalone="yes"?>
<Relationships xmlns="http://schemas.openxmlformats.org/package/2006/relationships"><Relationship Id="rId1" Type="http://schemas.openxmlformats.org/officeDocument/2006/relationships/vmlDrawing" Target="../drawings/vmlDrawing27.vml"/><Relationship Id="rId2" Type="http://schemas.openxmlformats.org/officeDocument/2006/relationships/slideLayout" Target="../slideLayouts/slideLayout12.xml"/><Relationship Id="rId3" Type="http://schemas.openxmlformats.org/officeDocument/2006/relationships/oleObject" Target="../embeddings/Foglio_di_lavoro_di_Excel_97_-_200421.xls"/></Relationships>
</file>

<file path=ppt/slides/_rels/slide106.xml.rels><?xml version="1.0" encoding="UTF-8" standalone="yes"?>
<Relationships xmlns="http://schemas.openxmlformats.org/package/2006/relationships"><Relationship Id="rId1" Type="http://schemas.openxmlformats.org/officeDocument/2006/relationships/vmlDrawing" Target="../drawings/vmlDrawing28.vml"/><Relationship Id="rId2" Type="http://schemas.openxmlformats.org/officeDocument/2006/relationships/slideLayout" Target="../slideLayouts/slideLayout12.xml"/><Relationship Id="rId3" Type="http://schemas.openxmlformats.org/officeDocument/2006/relationships/oleObject" Target="../embeddings/Foglio_di_lavoro_di_Excel_97_-_200422.xls"/></Relationships>
</file>

<file path=ppt/slides/_rels/slide107.xml.rels><?xml version="1.0" encoding="UTF-8" standalone="yes"?>
<Relationships xmlns="http://schemas.openxmlformats.org/package/2006/relationships"><Relationship Id="rId1" Type="http://schemas.openxmlformats.org/officeDocument/2006/relationships/vmlDrawing" Target="../drawings/vmlDrawing29.vml"/><Relationship Id="rId2" Type="http://schemas.openxmlformats.org/officeDocument/2006/relationships/slideLayout" Target="../slideLayouts/slideLayout7.xml"/><Relationship Id="rId3" Type="http://schemas.openxmlformats.org/officeDocument/2006/relationships/oleObject" Target="../embeddings/Foglio_di_lavoro_di_Excel_97_-_200423.xls"/></Relationships>
</file>

<file path=ppt/slides/_rels/slide108.xml.rels><?xml version="1.0" encoding="UTF-8" standalone="yes"?>
<Relationships xmlns="http://schemas.openxmlformats.org/package/2006/relationships"><Relationship Id="rId1" Type="http://schemas.openxmlformats.org/officeDocument/2006/relationships/vmlDrawing" Target="../drawings/vmlDrawing30.vml"/><Relationship Id="rId2" Type="http://schemas.openxmlformats.org/officeDocument/2006/relationships/slideLayout" Target="../slideLayouts/slideLayout12.xml"/><Relationship Id="rId3" Type="http://schemas.openxmlformats.org/officeDocument/2006/relationships/oleObject" Target="../embeddings/Foglio_di_lavoro_di_Excel_97_-_200424.xls"/></Relationships>
</file>

<file path=ppt/slides/_rels/slide109.xml.rels><?xml version="1.0" encoding="UTF-8" standalone="yes"?>
<Relationships xmlns="http://schemas.openxmlformats.org/package/2006/relationships"><Relationship Id="rId1" Type="http://schemas.openxmlformats.org/officeDocument/2006/relationships/vmlDrawing" Target="../drawings/vmlDrawing31.vml"/><Relationship Id="rId2" Type="http://schemas.openxmlformats.org/officeDocument/2006/relationships/slideLayout" Target="../slideLayouts/slideLayout12.xml"/><Relationship Id="rId3" Type="http://schemas.openxmlformats.org/officeDocument/2006/relationships/oleObject" Target="../embeddings/Foglio_di_lavoro_di_Excel_97_-_200425.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vmlDrawing" Target="../drawings/vmlDrawing32.vml"/><Relationship Id="rId2" Type="http://schemas.openxmlformats.org/officeDocument/2006/relationships/slideLayout" Target="../slideLayouts/slideLayout7.xml"/><Relationship Id="rId3" Type="http://schemas.openxmlformats.org/officeDocument/2006/relationships/oleObject" Target="../embeddings/Foglio_di_lavoro_di_Excel_97_-_200426.xls"/></Relationships>
</file>

<file path=ppt/slides/_rels/slide111.xml.rels><?xml version="1.0" encoding="UTF-8" standalone="yes"?>
<Relationships xmlns="http://schemas.openxmlformats.org/package/2006/relationships"><Relationship Id="rId1" Type="http://schemas.openxmlformats.org/officeDocument/2006/relationships/vmlDrawing" Target="../drawings/vmlDrawing33.vml"/><Relationship Id="rId2" Type="http://schemas.openxmlformats.org/officeDocument/2006/relationships/slideLayout" Target="../slideLayouts/slideLayout12.xml"/><Relationship Id="rId3" Type="http://schemas.openxmlformats.org/officeDocument/2006/relationships/oleObject" Target="../embeddings/Foglio_di_lavoro_di_Excel_97_-_200427.xls"/></Relationships>
</file>

<file path=ppt/slides/_rels/slide112.xml.rels><?xml version="1.0" encoding="UTF-8" standalone="yes"?>
<Relationships xmlns="http://schemas.openxmlformats.org/package/2006/relationships"><Relationship Id="rId1" Type="http://schemas.openxmlformats.org/officeDocument/2006/relationships/vmlDrawing" Target="../drawings/vmlDrawing34.vml"/><Relationship Id="rId2" Type="http://schemas.openxmlformats.org/officeDocument/2006/relationships/slideLayout" Target="../slideLayouts/slideLayout7.xml"/><Relationship Id="rId3" Type="http://schemas.openxmlformats.org/officeDocument/2006/relationships/oleObject" Target="../embeddings/Foglio_di_lavoro_di_Excel_97_-_200428.xls"/></Relationships>
</file>

<file path=ppt/slides/_rels/slide113.xml.rels><?xml version="1.0" encoding="UTF-8" standalone="yes"?>
<Relationships xmlns="http://schemas.openxmlformats.org/package/2006/relationships"><Relationship Id="rId1" Type="http://schemas.openxmlformats.org/officeDocument/2006/relationships/vmlDrawing" Target="../drawings/vmlDrawing35.vml"/><Relationship Id="rId2" Type="http://schemas.openxmlformats.org/officeDocument/2006/relationships/slideLayout" Target="../slideLayouts/slideLayout12.xml"/><Relationship Id="rId3" Type="http://schemas.openxmlformats.org/officeDocument/2006/relationships/oleObject" Target="../embeddings/Foglio_di_lavoro_di_Excel_97_-_200429.xls"/></Relationships>
</file>

<file path=ppt/slides/_rels/slide114.xml.rels><?xml version="1.0" encoding="UTF-8" standalone="yes"?>
<Relationships xmlns="http://schemas.openxmlformats.org/package/2006/relationships"><Relationship Id="rId1" Type="http://schemas.openxmlformats.org/officeDocument/2006/relationships/vmlDrawing" Target="../drawings/vmlDrawing36.vml"/><Relationship Id="rId2" Type="http://schemas.openxmlformats.org/officeDocument/2006/relationships/slideLayout" Target="../slideLayouts/slideLayout12.xml"/><Relationship Id="rId3" Type="http://schemas.openxmlformats.org/officeDocument/2006/relationships/oleObject" Target="../embeddings/Foglio_di_lavoro_di_Excel_97_-_200430.xls"/></Relationships>
</file>

<file path=ppt/slides/_rels/slide115.xml.rels><?xml version="1.0" encoding="UTF-8" standalone="yes"?>
<Relationships xmlns="http://schemas.openxmlformats.org/package/2006/relationships"><Relationship Id="rId1" Type="http://schemas.openxmlformats.org/officeDocument/2006/relationships/vmlDrawing" Target="../drawings/vmlDrawing37.vml"/><Relationship Id="rId2" Type="http://schemas.openxmlformats.org/officeDocument/2006/relationships/slideLayout" Target="../slideLayouts/slideLayout12.xml"/><Relationship Id="rId3" Type="http://schemas.openxmlformats.org/officeDocument/2006/relationships/oleObject" Target="../embeddings/Foglio_di_lavoro_di_Excel_97_-_200431.xls"/></Relationships>
</file>

<file path=ppt/slides/_rels/slide116.xml.rels><?xml version="1.0" encoding="UTF-8" standalone="yes"?>
<Relationships xmlns="http://schemas.openxmlformats.org/package/2006/relationships"><Relationship Id="rId1" Type="http://schemas.openxmlformats.org/officeDocument/2006/relationships/vmlDrawing" Target="../drawings/vmlDrawing38.vml"/><Relationship Id="rId2" Type="http://schemas.openxmlformats.org/officeDocument/2006/relationships/slideLayout" Target="../slideLayouts/slideLayout7.xml"/><Relationship Id="rId3" Type="http://schemas.openxmlformats.org/officeDocument/2006/relationships/oleObject" Target="../embeddings/Foglio_di_lavoro_di_Excel_97_-_200432.xls"/></Relationships>
</file>

<file path=ppt/slides/_rels/slide117.xml.rels><?xml version="1.0" encoding="UTF-8" standalone="yes"?>
<Relationships xmlns="http://schemas.openxmlformats.org/package/2006/relationships"><Relationship Id="rId1" Type="http://schemas.openxmlformats.org/officeDocument/2006/relationships/vmlDrawing" Target="../drawings/vmlDrawing39.vml"/><Relationship Id="rId2" Type="http://schemas.openxmlformats.org/officeDocument/2006/relationships/slideLayout" Target="../slideLayouts/slideLayout12.xml"/><Relationship Id="rId3" Type="http://schemas.openxmlformats.org/officeDocument/2006/relationships/oleObject" Target="../embeddings/Foglio_di_lavoro_di_Excel_97_-_200433.xls"/></Relationships>
</file>

<file path=ppt/slides/_rels/slide118.xml.rels><?xml version="1.0" encoding="UTF-8" standalone="yes"?>
<Relationships xmlns="http://schemas.openxmlformats.org/package/2006/relationships"><Relationship Id="rId1" Type="http://schemas.openxmlformats.org/officeDocument/2006/relationships/vmlDrawing" Target="../drawings/vmlDrawing40.vml"/><Relationship Id="rId2" Type="http://schemas.openxmlformats.org/officeDocument/2006/relationships/slideLayout" Target="../slideLayouts/slideLayout12.xml"/><Relationship Id="rId3" Type="http://schemas.openxmlformats.org/officeDocument/2006/relationships/oleObject" Target="../embeddings/Foglio_di_lavoro_di_Excel_97_-_200434.xls"/></Relationships>
</file>

<file path=ppt/slides/_rels/slide119.xml.rels><?xml version="1.0" encoding="UTF-8" standalone="yes"?>
<Relationships xmlns="http://schemas.openxmlformats.org/package/2006/relationships"><Relationship Id="rId1" Type="http://schemas.openxmlformats.org/officeDocument/2006/relationships/vmlDrawing" Target="../drawings/vmlDrawing41.vml"/><Relationship Id="rId2" Type="http://schemas.openxmlformats.org/officeDocument/2006/relationships/slideLayout" Target="../slideLayouts/slideLayout12.xml"/><Relationship Id="rId3" Type="http://schemas.openxmlformats.org/officeDocument/2006/relationships/oleObject" Target="../embeddings/Foglio_di_lavoro_di_Excel_97_-_200435.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vmlDrawing" Target="../drawings/vmlDrawing42.vml"/><Relationship Id="rId2" Type="http://schemas.openxmlformats.org/officeDocument/2006/relationships/slideLayout" Target="../slideLayouts/slideLayout7.xml"/><Relationship Id="rId3" Type="http://schemas.openxmlformats.org/officeDocument/2006/relationships/oleObject" Target="../embeddings/Foglio_di_lavoro_di_Excel_97_-_200436.xls"/></Relationships>
</file>

<file path=ppt/slides/_rels/slide121.xml.rels><?xml version="1.0" encoding="UTF-8" standalone="yes"?>
<Relationships xmlns="http://schemas.openxmlformats.org/package/2006/relationships"><Relationship Id="rId1" Type="http://schemas.openxmlformats.org/officeDocument/2006/relationships/vmlDrawing" Target="../drawings/vmlDrawing43.vml"/><Relationship Id="rId2" Type="http://schemas.openxmlformats.org/officeDocument/2006/relationships/slideLayout" Target="../slideLayouts/slideLayout12.xml"/><Relationship Id="rId3" Type="http://schemas.openxmlformats.org/officeDocument/2006/relationships/oleObject" Target="../embeddings/Foglio_di_lavoro_di_Excel_97_-_200437.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localhost/C/%5CDocuments%20and%20Settings%5CFormaz%20Aggiornamento%5CDesktop%5CSEMINARIO%5CALLEGATI%5CDVR%20CONA.pdf" TargetMode="External"/><Relationship Id="rId4" Type="http://schemas.openxmlformats.org/officeDocument/2006/relationships/hyperlink" Target="C:%5CDocuments%20and%20Settings%5CFormaz%20Aggiornamento%5CDesktop%5CSEMINARIO%5CALLEGATI%5CManuale%20Qualita%20DIPP-1.pdf" TargetMode="External"/><Relationship Id="rId5" Type="http://schemas.openxmlformats.org/officeDocument/2006/relationships/hyperlink" Target="file:///F:\SEMINARIO\ALLEGATI\CATALOGO%20DPI%202013.doc"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Macintosh%20HD:Users:marconardini:Desktop:SGSL%20USL%20.doc!OLE_LINK1" TargetMode="External"/></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oleObject" Targe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file://localhost/C/%5CDocuments%20and%20Settings%5CFormaz%20Aggiornamento%5CDesktop%5CSEMINARIO%5CALLEGATI%5CDVR%20CONA.pdf" TargetMode="External"/><Relationship Id="rId4" Type="http://schemas.openxmlformats.org/officeDocument/2006/relationships/hyperlink" Target="C:%5CDocuments%20and%20Settings%5CFormaz%20Aggiornamento%5CDesktop%5CSEMINARIO%5CALLEGATI%5CManuale%20Qualita%20DIPP-1.pdf" TargetMode="External"/><Relationship Id="rId5" Type="http://schemas.openxmlformats.org/officeDocument/2006/relationships/hyperlink" Target="file:///F:\SEMINARIO\ALLEGATI\CATALOGO%20DPI%202013.doc"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C:%5CDocuments%20and%20Settings%5CFormaz%20Aggiornamento%5CDesktop%5CSEMINARIO%5CALLEGATI%5CPROCEDURE%5CSorvegliana%20Sanitaria%20dei%20Lavoratori%20esposti%20a%20rischi%20presenti%20nellambiente%20lavorativo.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C:%5CDocuments%20and%20Settings%5CFormaz%20Aggiornamento%5CDesktop%5CSEMINARIO%5CALLEGATI%5CPROCEDURE%5CProcedura%20per%20la%20Gestione%20della%20Valutazione%20dei%20Rischi.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slide" Target="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C:%5CDocuments%20and%20Settings%5Celiana.correra%5CDesktop%5Cpresentzione%20testo%20unico%2081.2008.ppt%23-1,1,Diapositiva%201"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file://localhost/C/%5CUsers%5Cxf45362%5CDesktop%5CCSM%5CVALUTAZIONE%20RISCHIO%207-21-28%20GEN%20E%204-11-18%20FEB%5CArt.15.docx"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df"/><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file://localhost/C/%5CDocuments%20and%20Settings%5CFormaz%20Aggiornamento%5CDesktop%5CSEMINARIO%5CALLEGATI%5CDVR%20CONA.pdf" TargetMode="External"/><Relationship Id="rId4" Type="http://schemas.openxmlformats.org/officeDocument/2006/relationships/hyperlink" Target="C:%5CDocuments%20and%20Settings%5CFormaz%20Aggiornamento%5CDesktop%5CSEMINARIO%5CALLEGATI%5CManuale%20Qualita%20DIPP-1.pdf" TargetMode="External"/><Relationship Id="rId5" Type="http://schemas.openxmlformats.org/officeDocument/2006/relationships/hyperlink" Target="file:///F:\SEMINARIO\ALLEGATI\CATALOGO%20DPI%202013.doc" TargetMode="Externa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7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77.xml.rels><?xml version="1.0" encoding="UTF-8" standalone="yes"?>
<Relationships xmlns="http://schemas.openxmlformats.org/package/2006/relationships"><Relationship Id="rId3" Type="http://schemas.openxmlformats.org/officeDocument/2006/relationships/oleObject" Target="Macintosh%20HD:Users:marconardini:Desktop:RELAZIONE%20SULLO%20STATO%20DEI%20DIPENDENTI%20AZ%20USL%20FE%20-%20stesura%20del%2022%2001%202016%20-%20con%20tabella.doc!OLE_LINK1" TargetMode="External"/><Relationship Id="rId4" Type="http://schemas.openxmlformats.org/officeDocument/2006/relationships/oleObject" Target="Macintosh%20HD:Users:marconardini:Desktop:RELAZIONE%20SULLO%20STATO%20DEI%20DIPENDENTI%20AZ%20USL%20FE%20-%20stesura%20del%2022%2001%202016%20-%20con%20tabella.doc!OLE_LINK2" TargetMode="External"/><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79.xml.rels><?xml version="1.0" encoding="UTF-8" standalone="yes"?>
<Relationships xmlns="http://schemas.openxmlformats.org/package/2006/relationships"><Relationship Id="rId3" Type="http://schemas.openxmlformats.org/officeDocument/2006/relationships/oleObject" Target="Macintosh%20HD:Users:marconardini:Desktop:RELAZIONE%20SULLO%20STATO%20DEI%20DIPENDENTI%20AZ%20USL%20FE%20-%20stesura%20del%2022%2001%202016%20-%20con%20tabella.doc!OLE_LINK4" TargetMode="External"/><Relationship Id="rId4" Type="http://schemas.openxmlformats.org/officeDocument/2006/relationships/oleObject" Target="Macintosh%20HD:Users:marconardini:Desktop:RELAZIONE%20SULLO%20STATO%20DEI%20DIPENDENTI%20AZ%20USL%20FE%20-%20stesura%20del%2022%2001%202016%20-%20con%20tabella.doc!OLE_LINK5" TargetMode="External"/><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85.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embeddings/Foglio_di_lavoro_di_Excel_97_-_20041.xls"/></Relationships>
</file>

<file path=ppt/slides/_rels/slide86.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12.xml"/><Relationship Id="rId3" Type="http://schemas.openxmlformats.org/officeDocument/2006/relationships/oleObject" Target="../embeddings/Foglio_di_lavoro_di_Excel_97_-_20042.xls"/></Relationships>
</file>

<file path=ppt/slides/_rels/slide87.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12.xml"/><Relationship Id="rId3" Type="http://schemas.openxmlformats.org/officeDocument/2006/relationships/oleObject" Target="../embeddings/Foglio_di_lavoro_di_Excel_97_-_20043.xls"/></Relationships>
</file>

<file path=ppt/slides/_rels/slide88.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12.xml"/><Relationship Id="rId3" Type="http://schemas.openxmlformats.org/officeDocument/2006/relationships/oleObject" Target="../embeddings/Foglio_di_lavoro_di_Excel_97_-_20044.xls"/></Relationships>
</file>

<file path=ppt/slides/_rels/slide89.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12.xml"/><Relationship Id="rId3" Type="http://schemas.openxmlformats.org/officeDocument/2006/relationships/oleObject" Target="../embeddings/Foglio_di_lavoro_di_Excel_97_-_20045.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oleObject" Target="../embeddings/Foglio_di_lavoro_di_Excel_97_-_20046.xls"/></Relationships>
</file>

<file path=ppt/slides/_rels/slide91.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12.xml"/><Relationship Id="rId3" Type="http://schemas.openxmlformats.org/officeDocument/2006/relationships/oleObject" Target="../embeddings/Foglio_di_lavoro_di_Excel_97_-_20047.xls"/></Relationships>
</file>

<file path=ppt/slides/_rels/slide92.xml.rels><?xml version="1.0" encoding="UTF-8" standalone="yes"?>
<Relationships xmlns="http://schemas.openxmlformats.org/package/2006/relationships"><Relationship Id="rId1" Type="http://schemas.openxmlformats.org/officeDocument/2006/relationships/vmlDrawing" Target="../drawings/vmlDrawing14.vml"/><Relationship Id="rId2" Type="http://schemas.openxmlformats.org/officeDocument/2006/relationships/slideLayout" Target="../slideLayouts/slideLayout7.xml"/><Relationship Id="rId3" Type="http://schemas.openxmlformats.org/officeDocument/2006/relationships/oleObject" Target="../embeddings/Foglio_di_lavoro_di_Excel_97_-_20048.xls"/></Relationships>
</file>

<file path=ppt/slides/_rels/slide93.xml.rels><?xml version="1.0" encoding="UTF-8" standalone="yes"?>
<Relationships xmlns="http://schemas.openxmlformats.org/package/2006/relationships"><Relationship Id="rId1" Type="http://schemas.openxmlformats.org/officeDocument/2006/relationships/vmlDrawing" Target="../drawings/vmlDrawing15.vml"/><Relationship Id="rId2" Type="http://schemas.openxmlformats.org/officeDocument/2006/relationships/slideLayout" Target="../slideLayouts/slideLayout12.xml"/><Relationship Id="rId3" Type="http://schemas.openxmlformats.org/officeDocument/2006/relationships/oleObject" Target="../embeddings/Foglio_di_lavoro_di_Excel_97_-_20049.xls"/></Relationships>
</file>

<file path=ppt/slides/_rels/slide94.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12.xml"/><Relationship Id="rId3" Type="http://schemas.openxmlformats.org/officeDocument/2006/relationships/oleObject" Target="../embeddings/Foglio_di_lavoro_di_Excel_97_-_200410.xls"/></Relationships>
</file>

<file path=ppt/slides/_rels/slide95.xml.rels><?xml version="1.0" encoding="UTF-8" standalone="yes"?>
<Relationships xmlns="http://schemas.openxmlformats.org/package/2006/relationships"><Relationship Id="rId1" Type="http://schemas.openxmlformats.org/officeDocument/2006/relationships/vmlDrawing" Target="../drawings/vmlDrawing17.vml"/><Relationship Id="rId2" Type="http://schemas.openxmlformats.org/officeDocument/2006/relationships/slideLayout" Target="../slideLayouts/slideLayout12.xml"/><Relationship Id="rId3" Type="http://schemas.openxmlformats.org/officeDocument/2006/relationships/oleObject" Target="../embeddings/Foglio_di_lavoro_di_Excel_97_-_200411.xls"/></Relationships>
</file>

<file path=ppt/slides/_rels/slide96.xml.rels><?xml version="1.0" encoding="UTF-8" standalone="yes"?>
<Relationships xmlns="http://schemas.openxmlformats.org/package/2006/relationships"><Relationship Id="rId1" Type="http://schemas.openxmlformats.org/officeDocument/2006/relationships/vmlDrawing" Target="../drawings/vmlDrawing18.vml"/><Relationship Id="rId2" Type="http://schemas.openxmlformats.org/officeDocument/2006/relationships/slideLayout" Target="../slideLayouts/slideLayout7.xml"/><Relationship Id="rId3" Type="http://schemas.openxmlformats.org/officeDocument/2006/relationships/oleObject" Target="../embeddings/Foglio_di_lavoro_di_Excel_97_-_200412.xls"/></Relationships>
</file>

<file path=ppt/slides/_rels/slide97.xml.rels><?xml version="1.0" encoding="UTF-8" standalone="yes"?>
<Relationships xmlns="http://schemas.openxmlformats.org/package/2006/relationships"><Relationship Id="rId1" Type="http://schemas.openxmlformats.org/officeDocument/2006/relationships/vmlDrawing" Target="../drawings/vmlDrawing19.vml"/><Relationship Id="rId2" Type="http://schemas.openxmlformats.org/officeDocument/2006/relationships/slideLayout" Target="../slideLayouts/slideLayout12.xml"/><Relationship Id="rId3" Type="http://schemas.openxmlformats.org/officeDocument/2006/relationships/oleObject" Target="../embeddings/Foglio_di_lavoro_di_Excel_97_-_200413.xls"/></Relationships>
</file>

<file path=ppt/slides/_rels/slide98.xml.rels><?xml version="1.0" encoding="UTF-8" standalone="yes"?>
<Relationships xmlns="http://schemas.openxmlformats.org/package/2006/relationships"><Relationship Id="rId1" Type="http://schemas.openxmlformats.org/officeDocument/2006/relationships/vmlDrawing" Target="../drawings/vmlDrawing20.vml"/><Relationship Id="rId2" Type="http://schemas.openxmlformats.org/officeDocument/2006/relationships/slideLayout" Target="../slideLayouts/slideLayout12.xml"/><Relationship Id="rId3" Type="http://schemas.openxmlformats.org/officeDocument/2006/relationships/oleObject" Target="../embeddings/Foglio_di_lavoro_di_Excel_97_-_200414.xls"/></Relationships>
</file>

<file path=ppt/slides/_rels/slide99.xml.rels><?xml version="1.0" encoding="UTF-8" standalone="yes"?>
<Relationships xmlns="http://schemas.openxmlformats.org/package/2006/relationships"><Relationship Id="rId1" Type="http://schemas.openxmlformats.org/officeDocument/2006/relationships/vmlDrawing" Target="../drawings/vmlDrawing21.vml"/><Relationship Id="rId2" Type="http://schemas.openxmlformats.org/officeDocument/2006/relationships/slideLayout" Target="../slideLayouts/slideLayout12.xml"/><Relationship Id="rId3" Type="http://schemas.openxmlformats.org/officeDocument/2006/relationships/oleObject" Target="../embeddings/Foglio_di_lavoro_di_Excel_97_-_200415.xls"/></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451427"/>
            <a:ext cx="8229600" cy="4152219"/>
          </a:xfrm>
        </p:spPr>
        <p:txBody>
          <a:bodyPr>
            <a:normAutofit/>
          </a:bodyPr>
          <a:lstStyle/>
          <a:p>
            <a:r>
              <a:rPr lang="it-IT" sz="3200" b="1" dirty="0" smtClean="0"/>
              <a:t> </a:t>
            </a:r>
            <a:r>
              <a:rPr lang="it-IT" sz="3200" b="1" dirty="0"/>
              <a:t>SISTEMA </a:t>
            </a:r>
            <a:r>
              <a:rPr lang="it-IT" sz="3200" b="1" dirty="0" err="1"/>
              <a:t>DI</a:t>
            </a:r>
            <a:r>
              <a:rPr lang="it-IT" sz="3200" b="1" dirty="0"/>
              <a:t> GESTIONE PER LA SICUREZZA SUL </a:t>
            </a:r>
            <a:r>
              <a:rPr lang="it-IT" sz="3200" b="1" dirty="0" smtClean="0"/>
              <a:t>LAVORO</a:t>
            </a:r>
            <a:br>
              <a:rPr lang="it-IT" sz="3200" b="1" dirty="0" smtClean="0"/>
            </a:br>
            <a:r>
              <a:rPr lang="it-IT" sz="3200" b="1" dirty="0" smtClean="0"/>
              <a:t>DELL’</a:t>
            </a:r>
            <a:r>
              <a:rPr lang="it-IT" sz="3200" b="1" dirty="0" err="1" smtClean="0"/>
              <a:t>AZ</a:t>
            </a:r>
            <a:r>
              <a:rPr lang="it-IT" sz="3200" b="1" dirty="0" smtClean="0"/>
              <a:t>. OSPEDALIERA UNIVERSITARIA </a:t>
            </a:r>
            <a:br>
              <a:rPr lang="it-IT" sz="3200" b="1" dirty="0" smtClean="0"/>
            </a:br>
            <a:r>
              <a:rPr lang="it-IT" sz="3200" b="1" dirty="0" err="1" smtClean="0"/>
              <a:t>DI</a:t>
            </a:r>
            <a:r>
              <a:rPr lang="it-IT" sz="3200" b="1" dirty="0" smtClean="0"/>
              <a:t> FERRARA</a:t>
            </a:r>
            <a:endParaRPr lang="it-IT"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smtClean="0"/>
              <a:t>ORGANIGRAMMA E FUNZIONIGRAMMA DEL SGSL</a:t>
            </a:r>
            <a:br>
              <a:rPr lang="it-IT" sz="3200" dirty="0" smtClean="0"/>
            </a:br>
            <a:r>
              <a:rPr lang="it-IT" sz="3200" dirty="0" smtClean="0"/>
              <a:t>LIVELLI </a:t>
            </a:r>
            <a:r>
              <a:rPr lang="it-IT" sz="3200" dirty="0" err="1" smtClean="0"/>
              <a:t>DI</a:t>
            </a:r>
            <a:r>
              <a:rPr lang="it-IT" sz="3200" dirty="0" smtClean="0"/>
              <a:t> RESPONSABILITÀ </a:t>
            </a:r>
            <a:br>
              <a:rPr lang="it-IT" sz="3200" dirty="0" smtClean="0"/>
            </a:br>
            <a:endParaRPr lang="it-IT" sz="3200" dirty="0"/>
          </a:p>
        </p:txBody>
      </p:sp>
      <p:sp>
        <p:nvSpPr>
          <p:cNvPr id="3" name="Segnaposto contenuto 2"/>
          <p:cNvSpPr>
            <a:spLocks noGrp="1"/>
          </p:cNvSpPr>
          <p:nvPr>
            <p:ph idx="1"/>
          </p:nvPr>
        </p:nvSpPr>
        <p:spPr>
          <a:xfrm>
            <a:off x="457200" y="1741714"/>
            <a:ext cx="8229600" cy="4525963"/>
          </a:xfrm>
        </p:spPr>
        <p:txBody>
          <a:bodyPr>
            <a:normAutofit/>
          </a:bodyPr>
          <a:lstStyle/>
          <a:p>
            <a:pPr>
              <a:buNone/>
            </a:pPr>
            <a:r>
              <a:rPr lang="it-IT" sz="2400" dirty="0" smtClean="0"/>
              <a:t> I SOGGETTI COINVOLTI SONO:</a:t>
            </a:r>
          </a:p>
          <a:p>
            <a:pPr marL="457200" indent="-457200">
              <a:buFont typeface="+mj-lt"/>
              <a:buAutoNum type="arabicPeriod"/>
            </a:pPr>
            <a:r>
              <a:rPr lang="it-IT" sz="2400" dirty="0" smtClean="0"/>
              <a:t>Datore di Lavoro</a:t>
            </a:r>
          </a:p>
          <a:p>
            <a:pPr marL="457200" indent="-457200">
              <a:buFont typeface="+mj-lt"/>
              <a:buAutoNum type="arabicPeriod"/>
            </a:pPr>
            <a:r>
              <a:rPr lang="it-IT" sz="2400" dirty="0" smtClean="0"/>
              <a:t>Dirigenti</a:t>
            </a:r>
            <a:endParaRPr lang="it-IT" sz="1600" dirty="0" smtClean="0"/>
          </a:p>
          <a:p>
            <a:pPr marL="457200" indent="-457200">
              <a:buFont typeface="+mj-lt"/>
              <a:buAutoNum type="arabicPeriod"/>
            </a:pPr>
            <a:r>
              <a:rPr lang="it-IT" sz="2400" dirty="0" smtClean="0"/>
              <a:t>Preposti</a:t>
            </a:r>
          </a:p>
          <a:p>
            <a:pPr marL="457200" indent="-457200">
              <a:buFont typeface="+mj-lt"/>
              <a:buAutoNum type="arabicPeriod"/>
            </a:pPr>
            <a:r>
              <a:rPr lang="it-IT" sz="2400" dirty="0" smtClean="0"/>
              <a:t>Lavoratori</a:t>
            </a:r>
          </a:p>
          <a:p>
            <a:pPr marL="457200" indent="-457200">
              <a:buFont typeface="+mj-lt"/>
              <a:buAutoNum type="arabicPeriod"/>
            </a:pPr>
            <a:r>
              <a:rPr lang="it-IT" sz="2400" dirty="0" smtClean="0"/>
              <a:t>Rappresentanti dei Lavoratori per la Sicurezza</a:t>
            </a:r>
          </a:p>
          <a:p>
            <a:pPr marL="457200" indent="-457200">
              <a:buFont typeface="+mj-lt"/>
              <a:buAutoNum type="arabicPeriod"/>
            </a:pPr>
            <a:r>
              <a:rPr lang="it-IT" sz="2400" dirty="0" smtClean="0"/>
              <a:t>RSPP</a:t>
            </a:r>
          </a:p>
          <a:p>
            <a:pPr marL="457200" indent="-457200">
              <a:buFont typeface="+mj-lt"/>
              <a:buAutoNum type="arabicPeriod"/>
            </a:pPr>
            <a:r>
              <a:rPr lang="it-IT" sz="2400" dirty="0" smtClean="0"/>
              <a:t>Medico Competente</a:t>
            </a:r>
          </a:p>
          <a:p>
            <a:pPr marL="457200" indent="-457200">
              <a:buNone/>
            </a:pPr>
            <a:endParaRPr lang="it-IT" sz="24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717" name="Group 429"/>
          <p:cNvGraphicFramePr>
            <a:graphicFrameLocks noGrp="1"/>
          </p:cNvGraphicFramePr>
          <p:nvPr/>
        </p:nvGraphicFramePr>
        <p:xfrm>
          <a:off x="971550" y="260350"/>
          <a:ext cx="7200900" cy="792480"/>
        </p:xfrm>
        <a:graphic>
          <a:graphicData uri="http://schemas.openxmlformats.org/drawingml/2006/table">
            <a:tbl>
              <a:tblPr/>
              <a:tblGrid>
                <a:gridCol w="7200900"/>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QUALIFICA</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20579" name="Object 99"/>
          <p:cNvGraphicFramePr>
            <a:graphicFrameLocks noChangeAspect="1"/>
          </p:cNvGraphicFramePr>
          <p:nvPr/>
        </p:nvGraphicFramePr>
        <p:xfrm>
          <a:off x="684213" y="1166813"/>
          <a:ext cx="7848600" cy="4999037"/>
        </p:xfrm>
        <a:graphic>
          <a:graphicData uri="http://schemas.openxmlformats.org/presentationml/2006/ole">
            <p:oleObj spid="_x0000_s352258" name="Foglio di lavoro" r:id="rId3" imgW="4572000" imgH="2095500" progId="Excel.Sheet.8">
              <p:embed/>
            </p:oleObj>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6567" name="Object 7"/>
          <p:cNvGraphicFramePr>
            <a:graphicFrameLocks noChangeAspect="1"/>
          </p:cNvGraphicFramePr>
          <p:nvPr/>
        </p:nvGraphicFramePr>
        <p:xfrm>
          <a:off x="395288" y="404813"/>
          <a:ext cx="8424862" cy="6048375"/>
        </p:xfrm>
        <a:graphic>
          <a:graphicData uri="http://schemas.openxmlformats.org/presentationml/2006/ole">
            <p:oleObj spid="_x0000_s353282" name="Grafico" r:id="rId3" imgW="9918700" imgH="5118100" progId="Excel.Sheet.8">
              <p:embed/>
            </p:oleObj>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7591" name="Object 7"/>
          <p:cNvGraphicFramePr>
            <a:graphicFrameLocks noChangeAspect="1"/>
          </p:cNvGraphicFramePr>
          <p:nvPr/>
        </p:nvGraphicFramePr>
        <p:xfrm>
          <a:off x="395288" y="404813"/>
          <a:ext cx="8353425" cy="6048375"/>
        </p:xfrm>
        <a:graphic>
          <a:graphicData uri="http://schemas.openxmlformats.org/presentationml/2006/ole">
            <p:oleObj spid="_x0000_s354306" name="Grafico" r:id="rId3" imgW="9918700" imgH="4699000" progId="Excel.Sheet.8">
              <p:embed/>
            </p:oleObj>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307" name="Group 1067"/>
          <p:cNvGraphicFramePr>
            <a:graphicFrameLocks noGrp="1"/>
          </p:cNvGraphicFramePr>
          <p:nvPr/>
        </p:nvGraphicFramePr>
        <p:xfrm>
          <a:off x="1366838" y="260350"/>
          <a:ext cx="6408737" cy="792480"/>
        </p:xfrm>
        <a:graphic>
          <a:graphicData uri="http://schemas.openxmlformats.org/drawingml/2006/table">
            <a:tbl>
              <a:tblPr/>
              <a:tblGrid>
                <a:gridCol w="6408737"/>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QUALIFICA</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21596" name="Object 92"/>
          <p:cNvGraphicFramePr>
            <a:graphicFrameLocks noChangeAspect="1"/>
          </p:cNvGraphicFramePr>
          <p:nvPr/>
        </p:nvGraphicFramePr>
        <p:xfrm>
          <a:off x="684213" y="1341438"/>
          <a:ext cx="7848600" cy="4824412"/>
        </p:xfrm>
        <a:graphic>
          <a:graphicData uri="http://schemas.openxmlformats.org/presentationml/2006/ole">
            <p:oleObj spid="_x0000_s355330" name="Foglio di lavoro" r:id="rId3" imgW="6743700" imgH="2717800" progId="Excel.Sheet.8">
              <p:embed/>
            </p:oleObj>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0663" name="Object 7"/>
          <p:cNvGraphicFramePr>
            <a:graphicFrameLocks noChangeAspect="1"/>
          </p:cNvGraphicFramePr>
          <p:nvPr/>
        </p:nvGraphicFramePr>
        <p:xfrm>
          <a:off x="468313" y="404813"/>
          <a:ext cx="8280400" cy="6048375"/>
        </p:xfrm>
        <a:graphic>
          <a:graphicData uri="http://schemas.openxmlformats.org/presentationml/2006/ole">
            <p:oleObj spid="_x0000_s356354" name="Grafico" r:id="rId3" imgW="9918700" imgH="5118100" progId="Excel.Sheet.8">
              <p:embed/>
            </p:oleObj>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687" name="Object 7"/>
          <p:cNvGraphicFramePr>
            <a:graphicFrameLocks noChangeAspect="1"/>
          </p:cNvGraphicFramePr>
          <p:nvPr/>
        </p:nvGraphicFramePr>
        <p:xfrm>
          <a:off x="323850" y="404813"/>
          <a:ext cx="8424863" cy="6119812"/>
        </p:xfrm>
        <a:graphic>
          <a:graphicData uri="http://schemas.openxmlformats.org/presentationml/2006/ole">
            <p:oleObj spid="_x0000_s357378" name="Grafico" r:id="rId3" imgW="9944100" imgH="3467100" progId="Excel.Sheet.8">
              <p:embed/>
            </p:oleObj>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2711" name="Object 7"/>
          <p:cNvGraphicFramePr>
            <a:graphicFrameLocks noChangeAspect="1"/>
          </p:cNvGraphicFramePr>
          <p:nvPr/>
        </p:nvGraphicFramePr>
        <p:xfrm>
          <a:off x="395288" y="404813"/>
          <a:ext cx="8353425" cy="6048375"/>
        </p:xfrm>
        <a:graphic>
          <a:graphicData uri="http://schemas.openxmlformats.org/presentationml/2006/ole">
            <p:oleObj spid="_x0000_s358402" name="Grafico" r:id="rId3" imgW="9931400" imgH="5130800" progId="Excel.Sheet.8">
              <p:embed/>
            </p:oleObj>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734" name="Group 422"/>
          <p:cNvGraphicFramePr>
            <a:graphicFrameLocks noGrp="1"/>
          </p:cNvGraphicFramePr>
          <p:nvPr/>
        </p:nvGraphicFramePr>
        <p:xfrm>
          <a:off x="1116013" y="260350"/>
          <a:ext cx="6911975" cy="792480"/>
        </p:xfrm>
        <a:graphic>
          <a:graphicData uri="http://schemas.openxmlformats.org/drawingml/2006/table">
            <a:tbl>
              <a:tblPr/>
              <a:tblGrid>
                <a:gridCol w="6911975"/>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QUALIFICA</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22615" name="Object 87"/>
          <p:cNvGraphicFramePr>
            <a:graphicFrameLocks noChangeAspect="1"/>
          </p:cNvGraphicFramePr>
          <p:nvPr/>
        </p:nvGraphicFramePr>
        <p:xfrm>
          <a:off x="755650" y="1412875"/>
          <a:ext cx="7848600" cy="4824413"/>
        </p:xfrm>
        <a:graphic>
          <a:graphicData uri="http://schemas.openxmlformats.org/presentationml/2006/ole">
            <p:oleObj spid="_x0000_s359426" name="Foglio di lavoro" r:id="rId3" imgW="4572000" imgH="2717800" progId="Excel.Sheet.8">
              <p:embed/>
            </p:oleObj>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6807" name="Object 7"/>
          <p:cNvGraphicFramePr>
            <a:graphicFrameLocks noChangeAspect="1"/>
          </p:cNvGraphicFramePr>
          <p:nvPr/>
        </p:nvGraphicFramePr>
        <p:xfrm>
          <a:off x="323850" y="333375"/>
          <a:ext cx="8424863" cy="6119813"/>
        </p:xfrm>
        <a:graphic>
          <a:graphicData uri="http://schemas.openxmlformats.org/presentationml/2006/ole">
            <p:oleObj spid="_x0000_s360450" name="Grafico" r:id="rId3" imgW="9918700" imgH="5118100" progId="Excel.Sheet.8">
              <p:embed/>
            </p:oleObj>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7831" name="Object 7"/>
          <p:cNvGraphicFramePr>
            <a:graphicFrameLocks noChangeAspect="1"/>
          </p:cNvGraphicFramePr>
          <p:nvPr/>
        </p:nvGraphicFramePr>
        <p:xfrm>
          <a:off x="323850" y="404813"/>
          <a:ext cx="8424863" cy="6048375"/>
        </p:xfrm>
        <a:graphic>
          <a:graphicData uri="http://schemas.openxmlformats.org/presentationml/2006/ole">
            <p:oleObj spid="_x0000_s361474" name="Grafico" r:id="rId3" imgW="9931400" imgH="4711700"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660400"/>
            <a:ext cx="7772400" cy="1470025"/>
          </a:xfrm>
        </p:spPr>
        <p:txBody>
          <a:bodyPr>
            <a:normAutofit/>
          </a:bodyPr>
          <a:lstStyle/>
          <a:p>
            <a:r>
              <a:rPr lang="it-IT" sz="3200" dirty="0" smtClean="0"/>
              <a:t>ATTRIBUZIONI</a:t>
            </a:r>
            <a:endParaRPr lang="it-IT" sz="3200" dirty="0"/>
          </a:p>
        </p:txBody>
      </p:sp>
      <p:sp>
        <p:nvSpPr>
          <p:cNvPr id="6" name="Sottotitolo 5"/>
          <p:cNvSpPr>
            <a:spLocks noGrp="1"/>
          </p:cNvSpPr>
          <p:nvPr>
            <p:ph type="subTitle" idx="1"/>
          </p:nvPr>
        </p:nvSpPr>
        <p:spPr>
          <a:xfrm>
            <a:off x="1371600" y="2540000"/>
            <a:ext cx="6400800" cy="1752600"/>
          </a:xfrm>
        </p:spPr>
        <p:txBody>
          <a:bodyPr>
            <a:normAutofit fontScale="92500" lnSpcReduction="10000"/>
          </a:bodyPr>
          <a:lstStyle/>
          <a:p>
            <a:r>
              <a:rPr lang="it-IT" b="1" u="sng" dirty="0">
                <a:solidFill>
                  <a:srgbClr val="000000"/>
                </a:solidFill>
              </a:rPr>
              <a:t>A </a:t>
            </a:r>
            <a:r>
              <a:rPr lang="it-IT" b="1" u="sng" dirty="0" smtClean="0">
                <a:solidFill>
                  <a:srgbClr val="000000"/>
                </a:solidFill>
              </a:rPr>
              <a:t>tutte queste figure sono assegnate </a:t>
            </a:r>
            <a:r>
              <a:rPr lang="it-IT" b="1" u="sng" dirty="0">
                <a:solidFill>
                  <a:srgbClr val="000000"/>
                </a:solidFill>
              </a:rPr>
              <a:t>precise funzioni e responsabilità, in modo differenziato a seconda dei loro livelli e ruoli.</a:t>
            </a:r>
            <a:endParaRPr lang="it-IT" dirty="0">
              <a:solidFill>
                <a:srgbClr val="000000"/>
              </a:solidFill>
            </a:endParaRPr>
          </a:p>
          <a:p>
            <a:endParaRPr lang="it-IT" dirty="0">
              <a:solidFill>
                <a:srgbClr val="0000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258" name="Group 922"/>
          <p:cNvGraphicFramePr>
            <a:graphicFrameLocks noGrp="1"/>
          </p:cNvGraphicFramePr>
          <p:nvPr/>
        </p:nvGraphicFramePr>
        <p:xfrm>
          <a:off x="611188" y="406400"/>
          <a:ext cx="7921625" cy="792480"/>
        </p:xfrm>
        <a:graphic>
          <a:graphicData uri="http://schemas.openxmlformats.org/drawingml/2006/table">
            <a:tbl>
              <a:tblPr/>
              <a:tblGrid>
                <a:gridCol w="7921625"/>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QUALIFICA</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23687" name="Object 135"/>
          <p:cNvGraphicFramePr>
            <a:graphicFrameLocks noChangeAspect="1"/>
          </p:cNvGraphicFramePr>
          <p:nvPr/>
        </p:nvGraphicFramePr>
        <p:xfrm>
          <a:off x="755650" y="1522413"/>
          <a:ext cx="7777163" cy="4427537"/>
        </p:xfrm>
        <a:graphic>
          <a:graphicData uri="http://schemas.openxmlformats.org/presentationml/2006/ole">
            <p:oleObj spid="_x0000_s362498" name="Foglio di lavoro" r:id="rId3" imgW="3327400" imgH="1790700" progId="Excel.Sheet.8">
              <p:embed/>
            </p:oleObj>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0903" name="Object 7"/>
          <p:cNvGraphicFramePr>
            <a:graphicFrameLocks noChangeAspect="1"/>
          </p:cNvGraphicFramePr>
          <p:nvPr/>
        </p:nvGraphicFramePr>
        <p:xfrm>
          <a:off x="395288" y="404813"/>
          <a:ext cx="8353425" cy="5976937"/>
        </p:xfrm>
        <a:graphic>
          <a:graphicData uri="http://schemas.openxmlformats.org/presentationml/2006/ole">
            <p:oleObj spid="_x0000_s363522" name="Grafico" r:id="rId3" imgW="9893300" imgH="5092700" progId="Excel.Sheet.8">
              <p:embed/>
            </p:oleObj>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8434" name="Group 2"/>
          <p:cNvGraphicFramePr>
            <a:graphicFrameLocks noGrp="1"/>
          </p:cNvGraphicFramePr>
          <p:nvPr/>
        </p:nvGraphicFramePr>
        <p:xfrm>
          <a:off x="755650" y="549275"/>
          <a:ext cx="7632700" cy="731520"/>
        </p:xfrm>
        <a:graphic>
          <a:graphicData uri="http://schemas.openxmlformats.org/drawingml/2006/table">
            <a:tbl>
              <a:tblPr/>
              <a:tblGrid>
                <a:gridCol w="7632700"/>
              </a:tblGrid>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Arial" charset="0"/>
                          <a:ea typeface="Arial" charset="0"/>
                          <a:cs typeface="Arial" charset="0"/>
                        </a:rPr>
                        <a:t>IDONEITA' CON LIMITAZIONI</a:t>
                      </a:r>
                      <a:endParaRPr kumimoji="0" lang="it-IT"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Arial" charset="0"/>
                          <a:ea typeface="Arial" charset="0"/>
                          <a:cs typeface="Arial" charset="0"/>
                        </a:rPr>
                        <a:t>Distribuzione Anagrafica per Qualifica e Idoneità con Limitazioni</a:t>
                      </a:r>
                      <a:endParaRPr kumimoji="0" lang="it-IT" sz="18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24957" name="Object 381"/>
          <p:cNvGraphicFramePr>
            <a:graphicFrameLocks noChangeAspect="1"/>
          </p:cNvGraphicFramePr>
          <p:nvPr/>
        </p:nvGraphicFramePr>
        <p:xfrm>
          <a:off x="468313" y="1412875"/>
          <a:ext cx="8280400" cy="4895850"/>
        </p:xfrm>
        <a:graphic>
          <a:graphicData uri="http://schemas.openxmlformats.org/presentationml/2006/ole">
            <p:oleObj spid="_x0000_s364546" name="Foglio di lavoro" r:id="rId3" imgW="5473700" imgH="3327400" progId="Excel.Sheet.8">
              <p:embed/>
            </p:oleObj>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2957" name="Object 13"/>
          <p:cNvGraphicFramePr>
            <a:graphicFrameLocks noChangeAspect="1"/>
          </p:cNvGraphicFramePr>
          <p:nvPr>
            <p:ph/>
          </p:nvPr>
        </p:nvGraphicFramePr>
        <p:xfrm>
          <a:off x="473075" y="1212850"/>
          <a:ext cx="8393113" cy="4376738"/>
        </p:xfrm>
        <a:graphic>
          <a:graphicData uri="http://schemas.openxmlformats.org/presentationml/2006/ole">
            <p:oleObj spid="_x0000_s365570" name="Grafico" r:id="rId3" imgW="11798300" imgH="6159500" progId="Excel.Sheet.8">
              <p:embed/>
            </p:oleObj>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3972" name="Object 4"/>
          <p:cNvGraphicFramePr>
            <a:graphicFrameLocks noChangeAspect="1"/>
          </p:cNvGraphicFramePr>
          <p:nvPr>
            <p:ph/>
          </p:nvPr>
        </p:nvGraphicFramePr>
        <p:xfrm>
          <a:off x="468313" y="1139825"/>
          <a:ext cx="8362950" cy="4362450"/>
        </p:xfrm>
        <a:graphic>
          <a:graphicData uri="http://schemas.openxmlformats.org/presentationml/2006/ole">
            <p:oleObj spid="_x0000_s366594" name="Grafico" r:id="rId3" imgW="11798300" imgH="6159500" progId="Excel.Sheet.8">
              <p:embed/>
            </p:oleObj>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4996" name="Object 4"/>
          <p:cNvGraphicFramePr>
            <a:graphicFrameLocks noChangeAspect="1"/>
          </p:cNvGraphicFramePr>
          <p:nvPr>
            <p:ph/>
          </p:nvPr>
        </p:nvGraphicFramePr>
        <p:xfrm>
          <a:off x="468313" y="1209675"/>
          <a:ext cx="8351837" cy="4365625"/>
        </p:xfrm>
        <a:graphic>
          <a:graphicData uri="http://schemas.openxmlformats.org/presentationml/2006/ole">
            <p:oleObj spid="_x0000_s367618" name="Grafico" r:id="rId3" imgW="11798300" imgH="6172200" progId="Excel.Sheet.8">
              <p:embed/>
            </p:oleObj>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9572" name="Group 116"/>
          <p:cNvGraphicFramePr>
            <a:graphicFrameLocks noGrp="1"/>
          </p:cNvGraphicFramePr>
          <p:nvPr/>
        </p:nvGraphicFramePr>
        <p:xfrm>
          <a:off x="755650" y="549275"/>
          <a:ext cx="7632700" cy="731520"/>
        </p:xfrm>
        <a:graphic>
          <a:graphicData uri="http://schemas.openxmlformats.org/drawingml/2006/table">
            <a:tbl>
              <a:tblPr/>
              <a:tblGrid>
                <a:gridCol w="7632700"/>
              </a:tblGrid>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Arial" charset="0"/>
                          <a:ea typeface="Arial" charset="0"/>
                          <a:cs typeface="Arial" charset="0"/>
                        </a:rPr>
                        <a:t>IDONEITA' CON LIMITAZIONI</a:t>
                      </a:r>
                      <a:endParaRPr kumimoji="0" lang="it-IT"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Arial" charset="0"/>
                          <a:ea typeface="Arial" charset="0"/>
                          <a:cs typeface="Arial" charset="0"/>
                        </a:rPr>
                        <a:t>Distribuzione Anagrafica per Qualifica e Idoneità con Limitazioni</a:t>
                      </a:r>
                      <a:endParaRPr kumimoji="0" lang="it-IT" sz="18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25720" name="Object 120"/>
          <p:cNvGraphicFramePr>
            <a:graphicFrameLocks noChangeAspect="1"/>
          </p:cNvGraphicFramePr>
          <p:nvPr/>
        </p:nvGraphicFramePr>
        <p:xfrm>
          <a:off x="684213" y="1412875"/>
          <a:ext cx="7991475" cy="4679950"/>
        </p:xfrm>
        <a:graphic>
          <a:graphicData uri="http://schemas.openxmlformats.org/presentationml/2006/ole">
            <p:oleObj spid="_x0000_s368642" name="Foglio di lavoro" r:id="rId3" imgW="5829300" imgH="2717800" progId="Excel.Sheet.8">
              <p:embed/>
            </p:oleObj>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9092" name="Object 4"/>
          <p:cNvGraphicFramePr>
            <a:graphicFrameLocks noChangeAspect="1"/>
          </p:cNvGraphicFramePr>
          <p:nvPr>
            <p:ph/>
          </p:nvPr>
        </p:nvGraphicFramePr>
        <p:xfrm>
          <a:off x="468313" y="620713"/>
          <a:ext cx="8229600" cy="5545137"/>
        </p:xfrm>
        <a:graphic>
          <a:graphicData uri="http://schemas.openxmlformats.org/presentationml/2006/ole">
            <p:oleObj spid="_x0000_s369666" name="Grafico" r:id="rId3" imgW="11811000" imgH="6172200" progId="Excel.Sheet.8">
              <p:embed/>
            </p:oleObj>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1140" name="Object 4"/>
          <p:cNvGraphicFramePr>
            <a:graphicFrameLocks noChangeAspect="1"/>
          </p:cNvGraphicFramePr>
          <p:nvPr>
            <p:ph/>
          </p:nvPr>
        </p:nvGraphicFramePr>
        <p:xfrm>
          <a:off x="457200" y="549275"/>
          <a:ext cx="8229600" cy="5543550"/>
        </p:xfrm>
        <a:graphic>
          <a:graphicData uri="http://schemas.openxmlformats.org/presentationml/2006/ole">
            <p:oleObj spid="_x0000_s370690" name="Grafico" r:id="rId3" imgW="11811000" imgH="6172200" progId="Excel.Sheet.8">
              <p:embed/>
            </p:oleObj>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3188" name="Object 4"/>
          <p:cNvGraphicFramePr>
            <a:graphicFrameLocks noChangeAspect="1"/>
          </p:cNvGraphicFramePr>
          <p:nvPr>
            <p:ph/>
          </p:nvPr>
        </p:nvGraphicFramePr>
        <p:xfrm>
          <a:off x="457200" y="549275"/>
          <a:ext cx="8229600" cy="5688013"/>
        </p:xfrm>
        <a:graphic>
          <a:graphicData uri="http://schemas.openxmlformats.org/presentationml/2006/ole">
            <p:oleObj spid="_x0000_s371714" name="Grafico" r:id="rId3" imgW="11811000" imgH="6184900" progId="Excel.Shee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5800" y="272143"/>
            <a:ext cx="7772400" cy="1470025"/>
          </a:xfrm>
        </p:spPr>
        <p:txBody>
          <a:bodyPr>
            <a:normAutofit/>
          </a:bodyPr>
          <a:lstStyle/>
          <a:p>
            <a:r>
              <a:rPr lang="it-IT" sz="3200" dirty="0" smtClean="0"/>
              <a:t>DATORE </a:t>
            </a:r>
            <a:r>
              <a:rPr lang="it-IT" sz="3200" dirty="0" err="1" smtClean="0"/>
              <a:t>DI</a:t>
            </a:r>
            <a:r>
              <a:rPr lang="it-IT" sz="3200" dirty="0" smtClean="0"/>
              <a:t> LAVORO</a:t>
            </a:r>
            <a:endParaRPr lang="it-IT" sz="3200" dirty="0"/>
          </a:p>
        </p:txBody>
      </p:sp>
      <p:sp>
        <p:nvSpPr>
          <p:cNvPr id="5" name="Sottotitolo 4"/>
          <p:cNvSpPr>
            <a:spLocks noGrp="1"/>
          </p:cNvSpPr>
          <p:nvPr>
            <p:ph type="subTitle" idx="1"/>
          </p:nvPr>
        </p:nvSpPr>
        <p:spPr>
          <a:xfrm>
            <a:off x="685800" y="1742168"/>
            <a:ext cx="7772400" cy="4353832"/>
          </a:xfrm>
        </p:spPr>
        <p:txBody>
          <a:bodyPr>
            <a:normAutofit fontScale="77500" lnSpcReduction="20000"/>
          </a:bodyPr>
          <a:lstStyle/>
          <a:p>
            <a:pPr marL="514350" indent="-514350" algn="l"/>
            <a:endParaRPr lang="it-IT" dirty="0" smtClean="0">
              <a:solidFill>
                <a:srgbClr val="000000"/>
              </a:solidFill>
            </a:endParaRPr>
          </a:p>
          <a:p>
            <a:pPr marL="514350" indent="-514350" algn="l"/>
            <a:r>
              <a:rPr lang="it-IT" dirty="0">
                <a:solidFill>
                  <a:srgbClr val="000000"/>
                </a:solidFill>
              </a:rPr>
              <a:t>Il Datore di Lavoro nella figura del Direttore Generale, secondo quanto previsto dall’art. 17 del </a:t>
            </a:r>
            <a:r>
              <a:rPr lang="it-IT" dirty="0" err="1">
                <a:solidFill>
                  <a:srgbClr val="000000"/>
                </a:solidFill>
              </a:rPr>
              <a:t>D.Leg</a:t>
            </a:r>
            <a:r>
              <a:rPr lang="it-IT" dirty="0">
                <a:solidFill>
                  <a:srgbClr val="000000"/>
                </a:solidFill>
              </a:rPr>
              <a:t>. 81/2008, ha la responsabilità , non delegabile:</a:t>
            </a:r>
          </a:p>
          <a:p>
            <a:pPr marL="514350" lvl="0" indent="-514350" algn="l">
              <a:buFont typeface="+mj-lt"/>
              <a:buAutoNum type="arabicPeriod"/>
            </a:pPr>
            <a:r>
              <a:rPr lang="it-IT" dirty="0">
                <a:solidFill>
                  <a:srgbClr val="000000"/>
                </a:solidFill>
              </a:rPr>
              <a:t>della valutazione di tutti i rischi con la conseguente elaborazione del documento previsto dall’articolo 28 (DVR);</a:t>
            </a:r>
          </a:p>
          <a:p>
            <a:pPr marL="514350" lvl="0" indent="-514350" algn="l">
              <a:buFont typeface="+mj-lt"/>
              <a:buAutoNum type="arabicPeriod"/>
            </a:pPr>
            <a:r>
              <a:rPr lang="it-IT" dirty="0">
                <a:solidFill>
                  <a:srgbClr val="000000"/>
                </a:solidFill>
              </a:rPr>
              <a:t>della designazione del responsabile del servizio di prevenzione e protezione dai rischi lavorativi;</a:t>
            </a:r>
            <a:endParaRPr lang="it-IT" dirty="0" smtClean="0">
              <a:solidFill>
                <a:srgbClr val="000000"/>
              </a:solidFill>
            </a:endParaRPr>
          </a:p>
          <a:p>
            <a:pPr marL="514350" lvl="0" indent="-514350" algn="l"/>
            <a:endParaRPr lang="it-IT" dirty="0" smtClean="0">
              <a:solidFill>
                <a:srgbClr val="000000"/>
              </a:solidFill>
            </a:endParaRPr>
          </a:p>
          <a:p>
            <a:pPr marL="514350" lvl="0" indent="-514350" algn="l"/>
            <a:r>
              <a:rPr lang="it-IT" dirty="0" err="1" smtClean="0">
                <a:solidFill>
                  <a:srgbClr val="000000"/>
                </a:solidFill>
              </a:rPr>
              <a:t>3</a:t>
            </a:r>
            <a:r>
              <a:rPr lang="it-IT" dirty="0" smtClean="0">
                <a:solidFill>
                  <a:srgbClr val="000000"/>
                </a:solidFill>
              </a:rPr>
              <a:t>.    Per </a:t>
            </a:r>
            <a:r>
              <a:rPr lang="it-IT" dirty="0">
                <a:solidFill>
                  <a:srgbClr val="000000"/>
                </a:solidFill>
              </a:rPr>
              <a:t>quanto concerne l’implementazione e il controllo del SGSL il Datore di Lavoro si avvale del RSPP.</a:t>
            </a:r>
          </a:p>
          <a:p>
            <a:pPr marL="514350" indent="-514350" algn="l"/>
            <a:endParaRPr lang="it-IT" dirty="0">
              <a:solidFill>
                <a:srgbClr val="000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3668" name="Group 116"/>
          <p:cNvGraphicFramePr>
            <a:graphicFrameLocks noGrp="1"/>
          </p:cNvGraphicFramePr>
          <p:nvPr/>
        </p:nvGraphicFramePr>
        <p:xfrm>
          <a:off x="755650" y="549275"/>
          <a:ext cx="7632700" cy="731520"/>
        </p:xfrm>
        <a:graphic>
          <a:graphicData uri="http://schemas.openxmlformats.org/drawingml/2006/table">
            <a:tbl>
              <a:tblPr/>
              <a:tblGrid>
                <a:gridCol w="7632700"/>
              </a:tblGrid>
              <a:tr h="228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Arial" charset="0"/>
                          <a:ea typeface="Arial" charset="0"/>
                          <a:cs typeface="Arial" charset="0"/>
                        </a:rPr>
                        <a:t>IDONEITA' CON LIMITAZIONI</a:t>
                      </a:r>
                      <a:endParaRPr kumimoji="0" lang="it-IT" sz="18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2857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800" b="1" i="0" u="none" strike="noStrike" cap="none" normalizeH="0" baseline="0">
                          <a:ln>
                            <a:noFill/>
                          </a:ln>
                          <a:solidFill>
                            <a:schemeClr val="tx1"/>
                          </a:solidFill>
                          <a:effectLst/>
                          <a:latin typeface="Arial" charset="0"/>
                          <a:ea typeface="Arial" charset="0"/>
                          <a:cs typeface="Arial" charset="0"/>
                        </a:rPr>
                        <a:t>Distribuzione Anagrafica per Qualifica e Idoneità con Limitazioni</a:t>
                      </a:r>
                      <a:endParaRPr kumimoji="0" lang="it-IT" sz="18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
        <p:nvSpPr>
          <p:cNvPr id="27699" name="Text Box 130"/>
          <p:cNvSpPr txBox="1">
            <a:spLocks noChangeArrowheads="1"/>
          </p:cNvSpPr>
          <p:nvPr/>
        </p:nvSpPr>
        <p:spPr bwMode="auto">
          <a:xfrm>
            <a:off x="592138" y="6256338"/>
            <a:ext cx="3638550" cy="366712"/>
          </a:xfrm>
          <a:prstGeom prst="rect">
            <a:avLst/>
          </a:prstGeom>
          <a:noFill/>
          <a:ln w="9525">
            <a:noFill/>
            <a:miter lim="800000"/>
            <a:headEnd/>
            <a:tailEnd/>
          </a:ln>
        </p:spPr>
        <p:txBody>
          <a:bodyPr wrap="none">
            <a:prstTxWarp prst="textNoShape">
              <a:avLst/>
            </a:prstTxWarp>
            <a:spAutoFit/>
          </a:bodyPr>
          <a:lstStyle/>
          <a:p>
            <a:r>
              <a:rPr lang="it-IT"/>
              <a:t>* No Direttori Struttura Complessa</a:t>
            </a:r>
          </a:p>
        </p:txBody>
      </p:sp>
      <p:graphicFrame>
        <p:nvGraphicFramePr>
          <p:cNvPr id="27790" name="Object 142"/>
          <p:cNvGraphicFramePr>
            <a:graphicFrameLocks noChangeAspect="1"/>
          </p:cNvGraphicFramePr>
          <p:nvPr/>
        </p:nvGraphicFramePr>
        <p:xfrm>
          <a:off x="827088" y="1484313"/>
          <a:ext cx="7777162" cy="4465637"/>
        </p:xfrm>
        <a:graphic>
          <a:graphicData uri="http://schemas.openxmlformats.org/presentationml/2006/ole">
            <p:oleObj spid="_x0000_s470016" name="Foglio di lavoro" r:id="rId3" imgW="4495800" imgH="2413000" progId="Excel.Sheet.8">
              <p:embed/>
            </p:oleObj>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5243" name="Object 11"/>
          <p:cNvGraphicFramePr>
            <a:graphicFrameLocks noChangeAspect="1"/>
          </p:cNvGraphicFramePr>
          <p:nvPr/>
        </p:nvGraphicFramePr>
        <p:xfrm>
          <a:off x="152400" y="476250"/>
          <a:ext cx="8839200" cy="5905500"/>
        </p:xfrm>
        <a:graphic>
          <a:graphicData uri="http://schemas.openxmlformats.org/presentationml/2006/ole">
            <p:oleObj spid="_x0000_s373762" name="Grafico" r:id="rId3" imgW="11798300" imgH="6184900"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0"/>
            <a:ext cx="7772400" cy="1034143"/>
          </a:xfrm>
        </p:spPr>
        <p:txBody>
          <a:bodyPr>
            <a:normAutofit/>
          </a:bodyPr>
          <a:lstStyle/>
          <a:p>
            <a:r>
              <a:rPr lang="it-IT" sz="3200" dirty="0" smtClean="0"/>
              <a:t>IDENTIFICAZIONE DEI DIRIGENTI</a:t>
            </a:r>
            <a:endParaRPr lang="it-IT" sz="3200" dirty="0"/>
          </a:p>
        </p:txBody>
      </p:sp>
      <p:sp>
        <p:nvSpPr>
          <p:cNvPr id="5" name="Sottotitolo 4"/>
          <p:cNvSpPr>
            <a:spLocks noGrp="1"/>
          </p:cNvSpPr>
          <p:nvPr>
            <p:ph type="subTitle" idx="1"/>
          </p:nvPr>
        </p:nvSpPr>
        <p:spPr>
          <a:xfrm>
            <a:off x="344714" y="1034143"/>
            <a:ext cx="8454572" cy="5497286"/>
          </a:xfrm>
        </p:spPr>
        <p:txBody>
          <a:bodyPr>
            <a:normAutofit fontScale="62500" lnSpcReduction="20000"/>
          </a:bodyPr>
          <a:lstStyle/>
          <a:p>
            <a:pPr marL="514350" indent="-514350" algn="l">
              <a:buFont typeface="+mj-lt"/>
              <a:buAutoNum type="arabicPeriod"/>
            </a:pPr>
            <a:r>
              <a:rPr lang="it-IT" b="1" dirty="0" smtClean="0">
                <a:solidFill>
                  <a:schemeClr val="tx1"/>
                </a:solidFill>
              </a:rPr>
              <a:t>Responsabili di Strutture aziendali </a:t>
            </a:r>
            <a:r>
              <a:rPr lang="it-IT" dirty="0" err="1" smtClean="0">
                <a:solidFill>
                  <a:schemeClr val="tx1"/>
                </a:solidFill>
              </a:rPr>
              <a:t>–</a:t>
            </a:r>
            <a:r>
              <a:rPr lang="it-IT" dirty="0" smtClean="0">
                <a:solidFill>
                  <a:schemeClr val="tx1"/>
                </a:solidFill>
              </a:rPr>
              <a:t> ai sensi del </a:t>
            </a:r>
            <a:r>
              <a:rPr lang="it-IT" dirty="0" err="1" smtClean="0">
                <a:solidFill>
                  <a:schemeClr val="tx1"/>
                </a:solidFill>
              </a:rPr>
              <a:t>D.Lgs.</a:t>
            </a:r>
            <a:r>
              <a:rPr lang="it-IT" dirty="0" smtClean="0">
                <a:solidFill>
                  <a:schemeClr val="tx1"/>
                </a:solidFill>
              </a:rPr>
              <a:t> 229/99 (Direttore di Presidio  Ospedaliera e Direttori dei Distretti Sanitari di Base).Oltre ad avere la responsabilità diretta del personale ad essi subordinato, svolgono funzioni di organizzazione e coordinamento di adempimenti relativi alle misure di prevenzione e sicurezza da adottare, non sostituendosi ai compiti dei Dirigenti di Unità Operativa o di servizi afferenti alla struttura da loro diretta.</a:t>
            </a:r>
          </a:p>
          <a:p>
            <a:pPr marL="514350" lvl="0" indent="-514350" algn="l">
              <a:buFont typeface="+mj-lt"/>
              <a:buAutoNum type="arabicPeriod"/>
            </a:pPr>
            <a:r>
              <a:rPr lang="it-IT" b="1" dirty="0" smtClean="0">
                <a:solidFill>
                  <a:schemeClr val="tx1"/>
                </a:solidFill>
              </a:rPr>
              <a:t>Dirigenti </a:t>
            </a:r>
            <a:r>
              <a:rPr lang="it-IT" b="1" dirty="0">
                <a:solidFill>
                  <a:schemeClr val="tx1"/>
                </a:solidFill>
              </a:rPr>
              <a:t>che hanno una responsabilità  diretta di personale</a:t>
            </a:r>
            <a:r>
              <a:rPr lang="it-IT" dirty="0">
                <a:solidFill>
                  <a:schemeClr val="tx1"/>
                </a:solidFill>
              </a:rPr>
              <a:t>, qualora venga ad essi attribuita autonomia nei processi produttivi e relative risorse assegnate (Dirigenti di unità </a:t>
            </a:r>
            <a:r>
              <a:rPr lang="it-IT" dirty="0" smtClean="0">
                <a:solidFill>
                  <a:schemeClr val="tx1"/>
                </a:solidFill>
              </a:rPr>
              <a:t>operativa </a:t>
            </a:r>
            <a:r>
              <a:rPr lang="it-IT" dirty="0">
                <a:solidFill>
                  <a:schemeClr val="tx1"/>
                </a:solidFill>
              </a:rPr>
              <a:t>complessa e Direttori di dipartimento). Le responsabilità dei dirigenti riguardano la corretta attuazione delle misure di prevenzione e sicurezza, disposte dall’alta direzione e previste dal DVR, rispetto al rapporto gerarchico e professionale che s’instaura nelle singole unità operative;</a:t>
            </a:r>
            <a:r>
              <a:rPr lang="it-IT" dirty="0" smtClean="0">
                <a:solidFill>
                  <a:schemeClr val="tx1"/>
                </a:solidFill>
              </a:rPr>
              <a:t> </a:t>
            </a:r>
          </a:p>
          <a:p>
            <a:pPr marL="514350" indent="-514350" algn="l">
              <a:buFont typeface="+mj-lt"/>
              <a:buAutoNum type="arabicPeriod"/>
            </a:pPr>
            <a:r>
              <a:rPr lang="it-IT" b="1" dirty="0" smtClean="0">
                <a:solidFill>
                  <a:schemeClr val="tx1"/>
                </a:solidFill>
              </a:rPr>
              <a:t>Dirigenti incaricati di fornire servizi di rilievo per la salute e sicurezza dei lavoratori</a:t>
            </a:r>
            <a:r>
              <a:rPr lang="it-IT" dirty="0" smtClean="0">
                <a:solidFill>
                  <a:schemeClr val="tx1"/>
                </a:solidFill>
              </a:rPr>
              <a:t>. Oltre ad avere la responsabilità diretta del personale ad essi subordinato, rivestono funzioni peculiari in materia di sicurezza nell’ambito delle quali danno attuazione, ciascuno per le proprie attribuzioni, alle decisioni dell’Alta Direzione;</a:t>
            </a:r>
          </a:p>
          <a:p>
            <a:pPr marL="514350" lvl="0" indent="-514350" algn="l">
              <a:buFont typeface="+mj-lt"/>
              <a:buAutoNum type="arabicPeriod"/>
            </a:pPr>
            <a:endParaRPr lang="it-IT" dirty="0" smtClean="0">
              <a:solidFill>
                <a:schemeClr val="tx1"/>
              </a:solidFill>
            </a:endParaRPr>
          </a:p>
          <a:p>
            <a:pPr marL="514350" indent="-514350" algn="l">
              <a:buFont typeface="+mj-lt"/>
              <a:buAutoNum type="arabicPeriod"/>
            </a:pPr>
            <a:endParaRPr lang="it-IT" dirty="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RESPONSABILI </a:t>
            </a:r>
            <a:r>
              <a:rPr lang="it-IT" sz="2400" dirty="0" err="1" smtClean="0"/>
              <a:t>DI</a:t>
            </a:r>
            <a:r>
              <a:rPr lang="it-IT" sz="2400" dirty="0" smtClean="0"/>
              <a:t> STRUTTURE AZIENDALI</a:t>
            </a:r>
            <a:r>
              <a:rPr lang="it-IT" sz="1800" dirty="0" smtClean="0"/>
              <a:t/>
            </a:r>
            <a:br>
              <a:rPr lang="it-IT" sz="1800" dirty="0" smtClean="0"/>
            </a:br>
            <a:r>
              <a:rPr lang="it-IT" sz="1800" dirty="0" smtClean="0"/>
              <a:t>DIRETTORI MEDICI </a:t>
            </a:r>
            <a:r>
              <a:rPr lang="it-IT" sz="1800" dirty="0" err="1" smtClean="0"/>
              <a:t>DI</a:t>
            </a:r>
            <a:r>
              <a:rPr lang="it-IT" sz="1800" dirty="0" smtClean="0"/>
              <a:t> PRESIDIO OSPEDALIERO</a:t>
            </a:r>
            <a:br>
              <a:rPr lang="it-IT" sz="1800" dirty="0" smtClean="0"/>
            </a:br>
            <a:r>
              <a:rPr lang="it-IT" sz="1800" dirty="0" smtClean="0"/>
              <a:t>E DIRETTORI </a:t>
            </a:r>
            <a:r>
              <a:rPr lang="it-IT" sz="1800" dirty="0" err="1" smtClean="0"/>
              <a:t>DI</a:t>
            </a:r>
            <a:r>
              <a:rPr lang="it-IT" sz="1800" dirty="0" smtClean="0"/>
              <a:t> DISTRETTO</a:t>
            </a:r>
            <a:endParaRPr lang="it-IT" sz="1800" dirty="0"/>
          </a:p>
        </p:txBody>
      </p:sp>
      <p:sp>
        <p:nvSpPr>
          <p:cNvPr id="3" name="Segnaposto contenuto 2"/>
          <p:cNvSpPr>
            <a:spLocks noGrp="1"/>
          </p:cNvSpPr>
          <p:nvPr>
            <p:ph idx="1"/>
          </p:nvPr>
        </p:nvSpPr>
        <p:spPr>
          <a:xfrm>
            <a:off x="457200" y="1417638"/>
            <a:ext cx="8229600" cy="5222648"/>
          </a:xfrm>
        </p:spPr>
        <p:txBody>
          <a:bodyPr>
            <a:normAutofit fontScale="55000" lnSpcReduction="20000"/>
          </a:bodyPr>
          <a:lstStyle/>
          <a:p>
            <a:r>
              <a:rPr lang="it-IT" b="1" dirty="0"/>
              <a:t>hanno il compito trasversale di presidiare la sicurezza e l’igiene, degli ambienti di  lavoro, per quel che riguarda le problematiche strutturali (edifici, impianti, locali, ecc.), </a:t>
            </a:r>
            <a:r>
              <a:rPr lang="it-IT" dirty="0"/>
              <a:t>e la loro gestione ordinaria e straordinaria, nell’ambito delle strutture poste sotto la loro diretta responsabilità di governo. </a:t>
            </a:r>
          </a:p>
          <a:p>
            <a:r>
              <a:rPr lang="it-IT" dirty="0"/>
              <a:t>In questo senso, tali dirigenti </a:t>
            </a:r>
            <a:r>
              <a:rPr lang="it-IT" b="1" dirty="0"/>
              <a:t>sono i primi destinatari di ogni segnalazione o esigenza delle Direzioni di Dipartimento/Unità Operativa </a:t>
            </a:r>
            <a:r>
              <a:rPr lang="it-IT" dirty="0"/>
              <a:t>che attenga ad aspetti strutturali, impiantistici e di logistica trasversale ed alla loro gestione ordinaria e straordinaria. Essi hanno inoltre </a:t>
            </a:r>
            <a:r>
              <a:rPr lang="it-IT" b="1" dirty="0"/>
              <a:t>compiti di integrazione e coordinamento</a:t>
            </a:r>
            <a:r>
              <a:rPr lang="it-IT" dirty="0"/>
              <a:t> (in relazione con le Direzioni di Dipartimento e di Unità Operativa) per la programmazione degli interventi in campo preventivo, dovendo essi curare l’armonizzazione delle diverse richieste ed esigenze di tutte le strutture organizzative loro afferenti. </a:t>
            </a:r>
          </a:p>
          <a:p>
            <a:r>
              <a:rPr lang="it-IT" b="1" dirty="0"/>
              <a:t>Per quanto concerne le strutture in cui sono allocate U.O. con afferenze gestionali diverse si conviene che, di norma, per i contenitori situati all’interno del perimetro delle strutture ospedaliere si intendono responsabili i Direttori di Presidio Ospedaliero mentre, per quelle situate sul territorio, i responsabili 	sono i Direttori dei Distretti, indipendentemente dal peso specifico relativo in termini di spazi occupati e di personale delle diverse U.O. allocate nel contenitore.</a:t>
            </a:r>
            <a:r>
              <a:rPr lang="it-IT" dirty="0"/>
              <a:t> </a:t>
            </a:r>
            <a:endParaRPr lang="it-IT" dirty="0" smtClean="0"/>
          </a:p>
          <a:p>
            <a:r>
              <a:rPr lang="it-IT" dirty="0"/>
              <a:t>I Direttori Medici di Presidio Ospedaliero, inoltre, svolgono i compiti propri dei direttori di Unità Operativa per quanto attiene alle unità organizzative a loro direttamente afferenti.</a:t>
            </a:r>
            <a:endParaRPr lang="it-IT" dirty="0" smtClean="0"/>
          </a:p>
          <a:p>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72144"/>
            <a:ext cx="7772400" cy="762000"/>
          </a:xfrm>
        </p:spPr>
        <p:txBody>
          <a:bodyPr>
            <a:normAutofit/>
          </a:bodyPr>
          <a:lstStyle/>
          <a:p>
            <a:r>
              <a:rPr lang="it-IT" sz="3200" dirty="0" smtClean="0"/>
              <a:t>DIRETTORE </a:t>
            </a:r>
            <a:r>
              <a:rPr lang="it-IT" sz="3200" dirty="0" err="1" smtClean="0"/>
              <a:t>DI</a:t>
            </a:r>
            <a:r>
              <a:rPr lang="it-IT" sz="3200" dirty="0" smtClean="0"/>
              <a:t> DIPARTIMENTO</a:t>
            </a:r>
            <a:endParaRPr lang="it-IT" sz="3200" dirty="0"/>
          </a:p>
        </p:txBody>
      </p:sp>
      <p:sp>
        <p:nvSpPr>
          <p:cNvPr id="5" name="Sottotitolo 4"/>
          <p:cNvSpPr>
            <a:spLocks noGrp="1"/>
          </p:cNvSpPr>
          <p:nvPr>
            <p:ph type="subTitle" idx="1"/>
          </p:nvPr>
        </p:nvSpPr>
        <p:spPr>
          <a:xfrm>
            <a:off x="1030517" y="1306286"/>
            <a:ext cx="7086600" cy="4332514"/>
          </a:xfrm>
        </p:spPr>
        <p:txBody>
          <a:bodyPr>
            <a:normAutofit fontScale="70000" lnSpcReduction="20000"/>
          </a:bodyPr>
          <a:lstStyle/>
          <a:p>
            <a:pPr algn="l"/>
            <a:r>
              <a:rPr lang="it-IT" dirty="0">
                <a:solidFill>
                  <a:srgbClr val="000000"/>
                </a:solidFill>
              </a:rPr>
              <a:t>I Direttori di Dipartimento, oltre agli obblighi derivanti dalla Direzione di Unità Operativa, hanno ulteriori specifici compiti in materia di coordinamento ed integrazione. </a:t>
            </a:r>
          </a:p>
          <a:p>
            <a:pPr algn="l"/>
            <a:r>
              <a:rPr lang="it-IT" b="1" dirty="0">
                <a:solidFill>
                  <a:srgbClr val="000000"/>
                </a:solidFill>
              </a:rPr>
              <a:t>In particolare, devono verificare e garantire che tutte le decisioni e indicazioni operative siano coerenti con le esigenze di sicurezza delle strutture che dirigono e garantire il massimo possibile di omogeneità entro i rispettivi Dipartimenti e fra le U.O. </a:t>
            </a:r>
            <a:r>
              <a:rPr lang="it-IT" dirty="0">
                <a:solidFill>
                  <a:srgbClr val="000000"/>
                </a:solidFill>
              </a:rPr>
              <a:t>che li compongono (ferme restando le differenze strutturali e organizzative tra le diverse U.O.) in tema di sicurezza, con particolare riguardo alla applicazione di procedure e linee guida. Devono inoltre essere tempestivamente informati di qualsiasi nuovo problema riguardante le U.O. afferenti al Dipartimento, al fine non solo informativo, ma di consentire anche l’assunzione dei provvedimenti necessari.</a:t>
            </a:r>
          </a:p>
          <a:p>
            <a:pPr algn="l"/>
            <a:endParaRPr lang="it-IT" dirty="0">
              <a:solidFill>
                <a:srgbClr val="000000"/>
              </a:solidFill>
            </a:endParaRPr>
          </a:p>
        </p:txBody>
      </p:sp>
      <p:sp>
        <p:nvSpPr>
          <p:cNvPr id="6" name="CasellaDiTesto 5"/>
          <p:cNvSpPr txBox="1"/>
          <p:nvPr/>
        </p:nvSpPr>
        <p:spPr>
          <a:xfrm>
            <a:off x="-2775857" y="6077857"/>
            <a:ext cx="184666" cy="369332"/>
          </a:xfrm>
          <a:prstGeom prst="rect">
            <a:avLst/>
          </a:prstGeom>
          <a:noFill/>
        </p:spPr>
        <p:txBody>
          <a:bodyPr wrap="none" rtlCol="0">
            <a:spAutoFit/>
          </a:bodyPr>
          <a:lstStyle/>
          <a:p>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686933"/>
          </a:xfrm>
        </p:spPr>
        <p:txBody>
          <a:bodyPr>
            <a:normAutofit/>
          </a:bodyPr>
          <a:lstStyle/>
          <a:p>
            <a:r>
              <a:rPr lang="it-IT" sz="2400" dirty="0" smtClean="0"/>
              <a:t>DIRIGENTI CHE HANNO RESPONSABILITÀ DIRETTA </a:t>
            </a:r>
            <a:r>
              <a:rPr lang="it-IT" sz="2400" dirty="0" err="1" smtClean="0"/>
              <a:t>DI</a:t>
            </a:r>
            <a:r>
              <a:rPr lang="it-IT" sz="2400" dirty="0" smtClean="0"/>
              <a:t> PERSONALE</a:t>
            </a:r>
            <a:endParaRPr lang="it-IT" sz="2400" dirty="0"/>
          </a:p>
        </p:txBody>
      </p:sp>
      <p:sp>
        <p:nvSpPr>
          <p:cNvPr id="9" name="Segnaposto contenuto 8"/>
          <p:cNvSpPr>
            <a:spLocks noGrp="1"/>
          </p:cNvSpPr>
          <p:nvPr>
            <p:ph idx="1"/>
          </p:nvPr>
        </p:nvSpPr>
        <p:spPr>
          <a:xfrm>
            <a:off x="457200" y="1179286"/>
            <a:ext cx="8229600" cy="5315857"/>
          </a:xfrm>
        </p:spPr>
        <p:txBody>
          <a:bodyPr>
            <a:noAutofit/>
          </a:bodyPr>
          <a:lstStyle/>
          <a:p>
            <a:pPr lvl="0"/>
            <a:r>
              <a:rPr lang="it-IT" sz="1600" dirty="0"/>
              <a:t>scegliere le attrezzature e le tecniche di lavoro, tenendo presente la salute e la sicurezza dei lavoratori, consultandosi con il Datore di Lavoro e ove necessario con il RSPP e, quindi, fissando procedure di lavoro sicuro;</a:t>
            </a:r>
          </a:p>
          <a:p>
            <a:pPr lvl="0"/>
            <a:r>
              <a:rPr lang="it-IT" sz="1600" dirty="0"/>
              <a:t>utilizzare i locali di lavoro affidati in conformità all’idoneità d’uso per gli stessi segnalata;</a:t>
            </a:r>
          </a:p>
          <a:p>
            <a:pPr lvl="0"/>
            <a:r>
              <a:rPr lang="it-IT" sz="1600" dirty="0"/>
              <a:t>collaborare con il Datore di Lavoro e l’RSPP Aziendale all’individuazione e valutazione dei rischi presenti nelle strutture da loro dirette;</a:t>
            </a:r>
          </a:p>
          <a:p>
            <a:pPr lvl="0"/>
            <a:r>
              <a:rPr lang="it-IT" sz="1600" dirty="0"/>
              <a:t>comunicare preventivamente al RSPP ogni variazione delle attività svolte, o degli agenti biologici, delle sostanze chimiche o delle attrezzature utilizzate che siano suscettibili di incrementare o comunque variare il livello di rischio;</a:t>
            </a:r>
          </a:p>
          <a:p>
            <a:pPr lvl="0"/>
            <a:r>
              <a:rPr lang="it-IT" sz="1600" dirty="0"/>
              <a:t>aggiornare, con il Datore di Lavoro le misure di prevenzione in relazione ai mutamenti organizzativi e produttivi che hanno rilevanza ai fini della salute e sicurezza del lavoro, o in relazione al grado di evoluzione della tecnica della prevenzione e della protezione;</a:t>
            </a:r>
          </a:p>
          <a:p>
            <a:pPr lvl="0"/>
            <a:r>
              <a:rPr lang="it-IT" sz="1600" dirty="0"/>
              <a:t>richiedere la collaborazione dei preposti per le attività della sicurezza sul lavoro e, più in generale, per le attività di tutela della salute dei lavoratori;</a:t>
            </a:r>
          </a:p>
          <a:p>
            <a:pPr lvl="0"/>
            <a:r>
              <a:rPr lang="it-IT" sz="1600" dirty="0"/>
              <a:t>informare, formare e addestrare, con la collaborazione dei preposti, i lavoratori sui rischi connessi alle attività specifiche dei luoghi di lavoro posti sotto la loro responsabilità;</a:t>
            </a:r>
          </a:p>
          <a:p>
            <a:pPr lvl="0"/>
            <a:r>
              <a:rPr lang="it-IT" sz="1600" dirty="0"/>
              <a:t>adottare le misure per il controllo delle situazioni di rischio in caso di emergenza e dare istruzioni affinché i lavoratori, in caso di pericolo grave, immediato ed inevitabile,</a:t>
            </a:r>
            <a:r>
              <a:rPr lang="it-IT" sz="1600" dirty="0" smtClean="0"/>
              <a:t> </a:t>
            </a:r>
            <a:r>
              <a:rPr lang="it-IT" sz="1600" dirty="0"/>
              <a:t>abbandonino il posto di lavoro o la zona pericolosa;</a:t>
            </a:r>
          </a:p>
          <a:p>
            <a:endParaRPr lang="it-IT"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DIRIGENTI CHE HANNO RESPONSABILITÀ DIRETTA </a:t>
            </a:r>
            <a:r>
              <a:rPr lang="it-IT" sz="2400" dirty="0" err="1" smtClean="0"/>
              <a:t>DI</a:t>
            </a:r>
            <a:r>
              <a:rPr lang="it-IT" sz="2400" dirty="0" smtClean="0"/>
              <a:t> PERSONALE</a:t>
            </a:r>
            <a:endParaRPr lang="it-IT" sz="2400" dirty="0"/>
          </a:p>
        </p:txBody>
      </p:sp>
      <p:sp>
        <p:nvSpPr>
          <p:cNvPr id="3" name="Segnaposto contenuto 2"/>
          <p:cNvSpPr>
            <a:spLocks noGrp="1"/>
          </p:cNvSpPr>
          <p:nvPr>
            <p:ph idx="1"/>
          </p:nvPr>
        </p:nvSpPr>
        <p:spPr>
          <a:xfrm>
            <a:off x="457200" y="1600200"/>
            <a:ext cx="8229600" cy="4967514"/>
          </a:xfrm>
        </p:spPr>
        <p:txBody>
          <a:bodyPr>
            <a:normAutofit fontScale="62500" lnSpcReduction="20000"/>
          </a:bodyPr>
          <a:lstStyle/>
          <a:p>
            <a:pPr lvl="0"/>
            <a:r>
              <a:rPr lang="it-IT" dirty="0"/>
              <a:t>provvedere, coadiuvato dai preposti e sentito il responsabile del servizio di prevenzione e protezione e il medico competente, affinché i lavoratori abbiano a disposizione i mezzi di protezione necessari;</a:t>
            </a:r>
          </a:p>
          <a:p>
            <a:pPr lvl="0"/>
            <a:r>
              <a:rPr lang="it-IT" dirty="0"/>
              <a:t>richiedere che vengano osservate da parte dei singoli lavoratori, le norme e le disposizioni aziendali in materia di sicurezza e di igiene del lavoro e di uso dei dispositivi di protezione individuale e collettiva messi a loro disposizione, nonché </a:t>
            </a:r>
            <a:r>
              <a:rPr lang="it-IT" dirty="0" smtClean="0"/>
              <a:t>l’uso e il rispetto  </a:t>
            </a:r>
            <a:r>
              <a:rPr lang="it-IT" dirty="0"/>
              <a:t>della segnaletica di avvertimento e di sicurezza;</a:t>
            </a:r>
          </a:p>
          <a:p>
            <a:pPr lvl="0"/>
            <a:r>
              <a:rPr lang="it-IT" dirty="0"/>
              <a:t>assegnare le mansioni ai lavoratori tenendo conto delle capacità e delle condizioni degli stessi in rapporto alla loro salute e alla sicurezza, vigilando affinché i lavoratori per i quali vige l’obbligo di sorveglianza sanitaria non siano adibiti alla mansione lavorativa specifica senza il prescritto giudizio di idoneità, avvalendosi dei preposti e applicando le procedure specifiche;</a:t>
            </a:r>
          </a:p>
          <a:p>
            <a:pPr lvl="0"/>
            <a:r>
              <a:rPr lang="it-IT" dirty="0"/>
              <a:t>prendere le appropriate misure affinché soltanto i lavoratori che abbiano ricevuto adeguate istruzioni e specifico addestramento accedano alle zone o alle lavorazioni che espongono ad un rischio grave e specifico, limitandone il numero al minimo indispensabile;</a:t>
            </a:r>
          </a:p>
          <a:p>
            <a:pPr lvl="0"/>
            <a:r>
              <a:rPr lang="it-IT" dirty="0"/>
              <a:t>frequentare appositi corsi di formazione previsti nei loro confronti.</a:t>
            </a:r>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DIRIGENTI INCARICATI </a:t>
            </a:r>
            <a:r>
              <a:rPr lang="it-IT" sz="2800" dirty="0" err="1" smtClean="0"/>
              <a:t>DI</a:t>
            </a:r>
            <a:r>
              <a:rPr lang="it-IT" sz="2800" dirty="0" smtClean="0"/>
              <a:t> FORNIRE SERVIZI PER LA SALUTE E SICUREZZA</a:t>
            </a:r>
            <a:endParaRPr lang="it-IT" sz="2800" dirty="0"/>
          </a:p>
        </p:txBody>
      </p:sp>
      <p:sp>
        <p:nvSpPr>
          <p:cNvPr id="3" name="Segnaposto contenuto 2"/>
          <p:cNvSpPr>
            <a:spLocks noGrp="1"/>
          </p:cNvSpPr>
          <p:nvPr>
            <p:ph idx="1"/>
          </p:nvPr>
        </p:nvSpPr>
        <p:spPr/>
        <p:txBody>
          <a:bodyPr>
            <a:normAutofit/>
          </a:bodyPr>
          <a:lstStyle/>
          <a:p>
            <a:r>
              <a:rPr lang="it-IT" sz="2400" dirty="0" smtClean="0"/>
              <a:t>Direzione attività tecniche e patrimoniali; </a:t>
            </a:r>
          </a:p>
          <a:p>
            <a:r>
              <a:rPr lang="it-IT" sz="2400" dirty="0" smtClean="0"/>
              <a:t>Direzione  “Acquisti e logistica </a:t>
            </a:r>
            <a:r>
              <a:rPr lang="it-IT" sz="2400" dirty="0" err="1" smtClean="0"/>
              <a:t>economale</a:t>
            </a:r>
            <a:r>
              <a:rPr lang="it-IT" sz="2400" dirty="0" smtClean="0"/>
              <a:t>”;</a:t>
            </a:r>
          </a:p>
          <a:p>
            <a:r>
              <a:rPr lang="it-IT" sz="2400" dirty="0" smtClean="0"/>
              <a:t>Direzione  Farmacia;</a:t>
            </a:r>
          </a:p>
          <a:p>
            <a:r>
              <a:rPr lang="it-IT" sz="2400" dirty="0" smtClean="0"/>
              <a:t>Direzione  “Amministrazione del Personale”;</a:t>
            </a:r>
          </a:p>
          <a:p>
            <a:r>
              <a:rPr lang="it-IT" sz="2400" dirty="0" smtClean="0"/>
              <a:t>Direzione Servizio  Formazione;</a:t>
            </a:r>
          </a:p>
          <a:p>
            <a:r>
              <a:rPr lang="it-IT" sz="2400" dirty="0" smtClean="0"/>
              <a:t>Direzione di Ingegneria Clinica;</a:t>
            </a:r>
          </a:p>
          <a:p>
            <a:r>
              <a:rPr lang="it-IT" sz="2400" dirty="0" smtClean="0"/>
              <a:t>Direzione delle Professioni;</a:t>
            </a:r>
          </a:p>
          <a:p>
            <a:endParaRPr lang="it-I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197139"/>
          </a:xfrm>
        </p:spPr>
        <p:txBody>
          <a:bodyPr>
            <a:normAutofit/>
          </a:bodyPr>
          <a:lstStyle/>
          <a:p>
            <a:r>
              <a:rPr lang="it-IT" sz="3200" dirty="0" smtClean="0"/>
              <a:t>DIREZIONE ATTIVITÀ TECNICHE E PATRIMONIALI  </a:t>
            </a:r>
            <a:br>
              <a:rPr lang="it-IT" sz="3200" dirty="0" smtClean="0"/>
            </a:br>
            <a:endParaRPr lang="it-IT" sz="3200" dirty="0"/>
          </a:p>
        </p:txBody>
      </p:sp>
      <p:sp>
        <p:nvSpPr>
          <p:cNvPr id="3" name="Segnaposto contenuto 2"/>
          <p:cNvSpPr>
            <a:spLocks noGrp="1"/>
          </p:cNvSpPr>
          <p:nvPr>
            <p:ph idx="1"/>
          </p:nvPr>
        </p:nvSpPr>
        <p:spPr>
          <a:xfrm>
            <a:off x="457200" y="1600200"/>
            <a:ext cx="8229600" cy="4911068"/>
          </a:xfrm>
        </p:spPr>
        <p:txBody>
          <a:bodyPr>
            <a:normAutofit fontScale="70000" lnSpcReduction="20000"/>
          </a:bodyPr>
          <a:lstStyle/>
          <a:p>
            <a:pPr lvl="0"/>
            <a:r>
              <a:rPr lang="it-IT" dirty="0" smtClean="0"/>
              <a:t>Adempimenti connessi ai contratti d’appalto o d’opera o di somministrazione previsti dall’art. 26, </a:t>
            </a:r>
            <a:r>
              <a:rPr lang="it-IT" dirty="0" err="1" smtClean="0"/>
              <a:t>D.Lgs.</a:t>
            </a:r>
            <a:r>
              <a:rPr lang="it-IT" dirty="0" smtClean="0"/>
              <a:t> 81/2008;</a:t>
            </a:r>
          </a:p>
          <a:p>
            <a:pPr lvl="0"/>
            <a:r>
              <a:rPr lang="it-IT" dirty="0" smtClean="0"/>
              <a:t>Compiti del committente ex artt. 90 e 101, D.Lgs</a:t>
            </a:r>
            <a:r>
              <a:rPr lang="it-IT" dirty="0" err="1" smtClean="0"/>
              <a:t>.81/20</a:t>
            </a:r>
            <a:r>
              <a:rPr lang="it-IT" dirty="0" smtClean="0"/>
              <a:t>08;</a:t>
            </a:r>
          </a:p>
          <a:p>
            <a:pPr lvl="0"/>
            <a:r>
              <a:rPr lang="it-IT" dirty="0" smtClean="0"/>
              <a:t>Sovraintendere alla manutenzione degli impianti e degli immobili;</a:t>
            </a:r>
          </a:p>
          <a:p>
            <a:pPr lvl="0"/>
            <a:r>
              <a:rPr lang="it-IT" dirty="0" smtClean="0"/>
              <a:t>Applicare o sovraintendere, in collegamento con il SPP, le misure tecniche di prevenzione incendi e partecipare all’attivazione  dei piani per l’emergenza;</a:t>
            </a:r>
          </a:p>
          <a:p>
            <a:pPr lvl="0"/>
            <a:r>
              <a:rPr lang="it-IT" dirty="0" smtClean="0"/>
              <a:t>Produrre/raccogliere e custodire la certificazione di competenza prevista dalla legge relativa alla sicurezza di impianti e strutture e provvedere alla tenuta di tale documentazione (certificati di conformità di impianti elettrici, di condizionamento, ascensori, CPI, abitabilità, ecc), tale documentazione costituisce parte integrante del DVR secondo il </a:t>
            </a:r>
            <a:r>
              <a:rPr lang="it-IT" dirty="0" err="1" smtClean="0"/>
              <a:t>D.Lgs</a:t>
            </a:r>
            <a:r>
              <a:rPr lang="it-IT" dirty="0" smtClean="0"/>
              <a:t>;</a:t>
            </a:r>
          </a:p>
          <a:p>
            <a:pPr lvl="0"/>
            <a:r>
              <a:rPr lang="it-IT" dirty="0" smtClean="0"/>
              <a:t>Progettare gli ambienti di lavoro (nuovi edifici e ristrutturazioni), o sovraintendere, secondo le norme di igiene e sicurezza del lavoro.</a:t>
            </a:r>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testo verticale 4"/>
          <p:cNvSpPr>
            <a:spLocks noGrp="1"/>
          </p:cNvSpPr>
          <p:nvPr>
            <p:ph type="body" orient="vert" idx="1"/>
          </p:nvPr>
        </p:nvSpPr>
        <p:spPr>
          <a:xfrm>
            <a:off x="457200" y="2169561"/>
            <a:ext cx="8229600" cy="4525963"/>
          </a:xfrm>
        </p:spPr>
        <p:txBody>
          <a:bodyPr vert="horz" anchor="t" anchorCtr="0"/>
          <a:lstStyle/>
          <a:p>
            <a:pPr>
              <a:buNone/>
            </a:pPr>
            <a:r>
              <a:rPr lang="it-IT" dirty="0" smtClean="0"/>
              <a:t>   Il </a:t>
            </a:r>
            <a:r>
              <a:rPr lang="it-IT" b="1" dirty="0" smtClean="0"/>
              <a:t>Sistema di Gestione della Sicurezza sul Lavoro</a:t>
            </a:r>
            <a:r>
              <a:rPr lang="it-IT" dirty="0" smtClean="0"/>
              <a:t> dell’Azienda Ospedaliera Universitaria di Ferrara,  basato sulle </a:t>
            </a:r>
            <a:r>
              <a:rPr lang="it-IT" b="1" dirty="0" smtClean="0"/>
              <a:t>Linee Guida UNI-INAIL-ISPESL (D.L. 81 art. 30)</a:t>
            </a:r>
            <a:r>
              <a:rPr lang="it-IT" dirty="0" smtClean="0"/>
              <a:t> </a:t>
            </a:r>
            <a:r>
              <a:rPr lang="it-IT" dirty="0" smtClean="0"/>
              <a:t>è</a:t>
            </a:r>
            <a:r>
              <a:rPr lang="it-IT" dirty="0" smtClean="0"/>
              <a:t> </a:t>
            </a:r>
            <a:r>
              <a:rPr lang="it-IT" dirty="0" smtClean="0"/>
              <a:t>parte integrante dei sistemi di gestione aziendali. </a:t>
            </a:r>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DIREZIONE ACQUISTI E LOGISTICA ECONOMALE</a:t>
            </a:r>
            <a:endParaRPr lang="it-IT" sz="3200" dirty="0"/>
          </a:p>
        </p:txBody>
      </p:sp>
      <p:sp>
        <p:nvSpPr>
          <p:cNvPr id="3" name="Segnaposto contenuto 2"/>
          <p:cNvSpPr>
            <a:spLocks noGrp="1"/>
          </p:cNvSpPr>
          <p:nvPr>
            <p:ph idx="1"/>
          </p:nvPr>
        </p:nvSpPr>
        <p:spPr/>
        <p:txBody>
          <a:bodyPr/>
          <a:lstStyle/>
          <a:p>
            <a:pPr lvl="0"/>
            <a:r>
              <a:rPr lang="it-IT" dirty="0" smtClean="0"/>
              <a:t>Adempimenti connessi ai contratti d’appalto o d’opera o di somministrazione previsti dall’art. 26, </a:t>
            </a:r>
            <a:r>
              <a:rPr lang="it-IT" dirty="0" err="1" smtClean="0"/>
              <a:t>D.Lgs.</a:t>
            </a:r>
            <a:r>
              <a:rPr lang="it-IT" dirty="0" smtClean="0"/>
              <a:t> 81/2008.</a:t>
            </a:r>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Direzione  Farmacia</a:t>
            </a:r>
            <a:endParaRPr lang="it-IT" sz="3200" dirty="0"/>
          </a:p>
        </p:txBody>
      </p:sp>
      <p:sp>
        <p:nvSpPr>
          <p:cNvPr id="3" name="Segnaposto contenuto 2"/>
          <p:cNvSpPr>
            <a:spLocks noGrp="1"/>
          </p:cNvSpPr>
          <p:nvPr>
            <p:ph idx="1"/>
          </p:nvPr>
        </p:nvSpPr>
        <p:spPr>
          <a:xfrm>
            <a:off x="457200" y="1600200"/>
            <a:ext cx="8229600" cy="4765075"/>
          </a:xfrm>
        </p:spPr>
        <p:txBody>
          <a:bodyPr/>
          <a:lstStyle/>
          <a:p>
            <a:pPr lvl="0"/>
            <a:r>
              <a:rPr lang="it-IT" dirty="0" smtClean="0"/>
              <a:t>A seconda degli incarichi di acquisto, acquisisce le schede di sicurezza dei prodotti chimici dallo stesso acquistati e ne assicura la distribuzione agli utilizzatori finali e al RSPP e Medico Competente;</a:t>
            </a:r>
          </a:p>
          <a:p>
            <a:pPr lvl="0"/>
            <a:r>
              <a:rPr lang="it-IT" dirty="0" smtClean="0"/>
              <a:t>Partecipa all’acquisto dei DPI di cui ha la gestione.</a:t>
            </a:r>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Direzione  “Amministrazione del Personale”</a:t>
            </a:r>
            <a:endParaRPr lang="it-IT" sz="2800" dirty="0"/>
          </a:p>
        </p:txBody>
      </p:sp>
      <p:sp>
        <p:nvSpPr>
          <p:cNvPr id="3" name="Segnaposto contenuto 2"/>
          <p:cNvSpPr>
            <a:spLocks noGrp="1"/>
          </p:cNvSpPr>
          <p:nvPr>
            <p:ph idx="1"/>
          </p:nvPr>
        </p:nvSpPr>
        <p:spPr>
          <a:xfrm>
            <a:off x="457200" y="1600200"/>
            <a:ext cx="8229600" cy="4896468"/>
          </a:xfrm>
        </p:spPr>
        <p:txBody>
          <a:bodyPr>
            <a:normAutofit fontScale="70000" lnSpcReduction="20000"/>
          </a:bodyPr>
          <a:lstStyle/>
          <a:p>
            <a:pPr lvl="0"/>
            <a:r>
              <a:rPr lang="it-IT" dirty="0" smtClean="0"/>
              <a:t>Fornisce al Medico Competente, al RSPP. Al Medico autorizzato e all’esperto qualificato le informazioni relative a tutto il personale (</a:t>
            </a:r>
            <a:r>
              <a:rPr lang="it-IT" b="1" dirty="0" smtClean="0"/>
              <a:t>assunzioni, pensionamenti, trasferimenti, tirocinanti, volontari, ecc)</a:t>
            </a:r>
            <a:r>
              <a:rPr lang="it-IT" dirty="0" smtClean="0"/>
              <a:t> per i provvedimenti che ne conseguono;</a:t>
            </a:r>
          </a:p>
          <a:p>
            <a:pPr lvl="0"/>
            <a:r>
              <a:rPr lang="it-IT" b="1" dirty="0" err="1" smtClean="0"/>
              <a:t>Forniscie</a:t>
            </a:r>
            <a:r>
              <a:rPr lang="it-IT" b="1" dirty="0" smtClean="0"/>
              <a:t> i nominativi dei lavoratori assunti con normativa speciale</a:t>
            </a:r>
            <a:r>
              <a:rPr lang="it-IT" dirty="0" smtClean="0"/>
              <a:t>;</a:t>
            </a:r>
          </a:p>
          <a:p>
            <a:pPr lvl="0"/>
            <a:r>
              <a:rPr lang="it-IT" b="1" dirty="0" smtClean="0"/>
              <a:t>Collabora per l’applicazione della normativa speciale inerente le donne in gravidanza e puerperio;</a:t>
            </a:r>
          </a:p>
          <a:p>
            <a:pPr lvl="0"/>
            <a:r>
              <a:rPr lang="it-IT" dirty="0" smtClean="0"/>
              <a:t>Collabora con il </a:t>
            </a:r>
            <a:r>
              <a:rPr lang="it-IT" dirty="0" err="1" smtClean="0"/>
              <a:t>MC</a:t>
            </a:r>
            <a:r>
              <a:rPr lang="it-IT" dirty="0" smtClean="0"/>
              <a:t> e RSPP per la raccolta di informazioni richieste dall’INAIL in merito alle </a:t>
            </a:r>
            <a:r>
              <a:rPr lang="it-IT" b="1" dirty="0" smtClean="0"/>
              <a:t>malattie professionali </a:t>
            </a:r>
            <a:r>
              <a:rPr lang="it-IT" dirty="0" smtClean="0"/>
              <a:t>e al riconoscimento dell’invalidità e di cause di servizio;</a:t>
            </a:r>
          </a:p>
          <a:p>
            <a:pPr lvl="0"/>
            <a:r>
              <a:rPr lang="it-IT" dirty="0" smtClean="0"/>
              <a:t>È responsabile della tempestiva trasmissione all’INAIL delle denuncie di infortunio;</a:t>
            </a:r>
          </a:p>
          <a:p>
            <a:pPr lvl="0"/>
            <a:r>
              <a:rPr lang="it-IT" dirty="0" smtClean="0"/>
              <a:t>Comunica all’INAIL le informazioni relativi agli infortuni sul lavoro a fini assicurativi.</a:t>
            </a:r>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540270"/>
            <a:ext cx="8229600" cy="2823374"/>
          </a:xfrm>
        </p:spPr>
        <p:txBody>
          <a:bodyPr/>
          <a:lstStyle/>
          <a:p>
            <a:pPr lvl="0"/>
            <a:r>
              <a:rPr lang="it-IT" dirty="0" smtClean="0"/>
              <a:t>Raccoglie le richieste di corsi di formazione inerenti la sicurezza;</a:t>
            </a:r>
          </a:p>
          <a:p>
            <a:pPr lvl="0"/>
            <a:r>
              <a:rPr lang="it-IT" dirty="0" smtClean="0"/>
              <a:t>Programma i corsi in accordo con il SPP;</a:t>
            </a:r>
          </a:p>
          <a:p>
            <a:pPr lvl="0"/>
            <a:r>
              <a:rPr lang="it-IT" dirty="0" smtClean="0"/>
              <a:t>Invia i dati della formazione al SPP.</a:t>
            </a:r>
          </a:p>
          <a:p>
            <a:pPr>
              <a:buNone/>
            </a:pPr>
            <a:endParaRPr lang="it-IT" dirty="0"/>
          </a:p>
        </p:txBody>
      </p:sp>
      <p:sp>
        <p:nvSpPr>
          <p:cNvPr id="4" name="Titolo 3"/>
          <p:cNvSpPr>
            <a:spLocks noGrp="1"/>
          </p:cNvSpPr>
          <p:nvPr>
            <p:ph type="title"/>
          </p:nvPr>
        </p:nvSpPr>
        <p:spPr/>
        <p:txBody>
          <a:bodyPr>
            <a:normAutofit/>
          </a:bodyPr>
          <a:lstStyle/>
          <a:p>
            <a:r>
              <a:rPr lang="it-IT" sz="3200" dirty="0" smtClean="0"/>
              <a:t>Direzione Servizio Formazione</a:t>
            </a:r>
            <a:endParaRPr lang="it-IT"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Direzione Ingegneria Clinica</a:t>
            </a:r>
            <a:endParaRPr lang="it-IT" sz="3200" dirty="0"/>
          </a:p>
        </p:txBody>
      </p:sp>
      <p:sp>
        <p:nvSpPr>
          <p:cNvPr id="3" name="Segnaposto contenuto 2"/>
          <p:cNvSpPr>
            <a:spLocks noGrp="1"/>
          </p:cNvSpPr>
          <p:nvPr>
            <p:ph idx="1"/>
          </p:nvPr>
        </p:nvSpPr>
        <p:spPr>
          <a:xfrm>
            <a:off x="457200" y="1600200"/>
            <a:ext cx="8229600" cy="5057060"/>
          </a:xfrm>
        </p:spPr>
        <p:txBody>
          <a:bodyPr>
            <a:normAutofit fontScale="55000" lnSpcReduction="20000"/>
          </a:bodyPr>
          <a:lstStyle/>
          <a:p>
            <a:pPr lvl="0"/>
            <a:r>
              <a:rPr lang="it-IT" dirty="0" smtClean="0"/>
              <a:t>Cura la gestione tecnica delle apparecchiature elettromedicali, trasmette ai Dirigenti ai Preposti i manuali d’uso tecnici ricevuti dal produttore e promuove la formazione addestramento  specificamente richiesto per l’utilizzo di attrezzature;</a:t>
            </a:r>
          </a:p>
          <a:p>
            <a:pPr lvl="0"/>
            <a:r>
              <a:rPr lang="it-IT" dirty="0" smtClean="0"/>
              <a:t>Provvede, per gli impianti e le attrezzature sanitarie di sua competenza e in collaborazione con l’SPP, all’individuazione dei fattori di rischio, alla valutazione alla dei rischi e all’individuazione delle misure di prevenzione e protezione per la sicurezza e la salute degli ambienti di lavoro ai sensi del </a:t>
            </a:r>
            <a:r>
              <a:rPr lang="it-IT" dirty="0" err="1" smtClean="0"/>
              <a:t>D.Lgs.</a:t>
            </a:r>
            <a:r>
              <a:rPr lang="it-IT" dirty="0" smtClean="0"/>
              <a:t> 81/2008;</a:t>
            </a:r>
          </a:p>
          <a:p>
            <a:pPr lvl="0"/>
            <a:r>
              <a:rPr lang="it-IT" dirty="0" smtClean="0"/>
              <a:t>Assicura che le attrezzature sanitarie di sua competenza siano adeguate ai sensi del </a:t>
            </a:r>
            <a:r>
              <a:rPr lang="it-IT" dirty="0" err="1" smtClean="0"/>
              <a:t>D.Lgs.</a:t>
            </a:r>
            <a:r>
              <a:rPr lang="it-IT" dirty="0" smtClean="0"/>
              <a:t> 81/2008, sia al momento della fornitura e installazione, sia nel tempo, a seguito di interventi di manutenzione ordinaria e/o straordinaria;</a:t>
            </a:r>
          </a:p>
          <a:p>
            <a:pPr lvl="0"/>
            <a:r>
              <a:rPr lang="it-IT" dirty="0" smtClean="0"/>
              <a:t>Provvede ai collaudi di accettazione delle attrezzature sanitarie, prima dell’entrata in esercizio delle stesse nelle varie Unità Operative, accertando che siano corredate dalle certificazioni e marcature obbligatorie, nonché dei manuali d’uso e manutenzione;</a:t>
            </a:r>
          </a:p>
          <a:p>
            <a:pPr lvl="0"/>
            <a:r>
              <a:rPr lang="it-IT" dirty="0" smtClean="0"/>
              <a:t>Verifica che le attrezzature siano utilizzate per le destinazioni d’uso indicate dai produttori e siano collegate agli impianti di alimentazione secondo le prescrizioni normative vigenti;</a:t>
            </a:r>
          </a:p>
          <a:p>
            <a:pPr lvl="0"/>
            <a:r>
              <a:rPr lang="it-IT" dirty="0" smtClean="0"/>
              <a:t>Nei casi in cui il Servizio di Ingegneria Clinica dia in appalto a terzi la fornitura del servizio di manutenzione delle attrezzature elettromedicali di competenza, provvede ad attivare la procedura aziendale prevista in attuazione delle prescrizioni di cui all’art. 26 del </a:t>
            </a:r>
            <a:r>
              <a:rPr lang="it-IT" dirty="0" err="1" smtClean="0"/>
              <a:t>D.Lgs.</a:t>
            </a:r>
            <a:r>
              <a:rPr lang="it-IT" dirty="0" smtClean="0"/>
              <a:t> 81/2008</a:t>
            </a:r>
          </a:p>
          <a:p>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DIREZIONE DELLE PROFESSIONI</a:t>
            </a:r>
            <a:endParaRPr lang="it-IT" sz="3200" dirty="0"/>
          </a:p>
        </p:txBody>
      </p:sp>
      <p:sp>
        <p:nvSpPr>
          <p:cNvPr id="3" name="Segnaposto contenuto 2"/>
          <p:cNvSpPr>
            <a:spLocks noGrp="1"/>
          </p:cNvSpPr>
          <p:nvPr>
            <p:ph idx="1"/>
          </p:nvPr>
        </p:nvSpPr>
        <p:spPr/>
        <p:txBody>
          <a:bodyPr/>
          <a:lstStyle/>
          <a:p>
            <a:pPr lvl="0"/>
            <a:r>
              <a:rPr lang="it-IT" dirty="0" smtClean="0"/>
              <a:t>Gestisce il personale sanitario del comparto con limitazioni dell’idoneità lavorativa e tutela delle lavoratrici madri in collaborazione con il </a:t>
            </a:r>
            <a:r>
              <a:rPr lang="it-IT" dirty="0" err="1" smtClean="0"/>
              <a:t>MC</a:t>
            </a:r>
            <a:r>
              <a:rPr lang="it-IT" dirty="0" smtClean="0"/>
              <a:t> e RSPP e Amministrazione del Personale   </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pPr>
              <a:buNone/>
            </a:pPr>
            <a:r>
              <a:rPr lang="it-IT" dirty="0" smtClean="0"/>
              <a:t>Adottando tale Sistema di Gestione ci si propone di:</a:t>
            </a:r>
          </a:p>
          <a:p>
            <a:r>
              <a:rPr lang="it-IT" b="1" dirty="0" smtClean="0"/>
              <a:t>contribuire a migliorare i livelli di salute e sicurezza dei lavoratori;</a:t>
            </a:r>
          </a:p>
          <a:p>
            <a:r>
              <a:rPr lang="it-IT" b="1" dirty="0" smtClean="0"/>
              <a:t>aumentare l’efficacia e l’efficienza delle prestazioni;</a:t>
            </a:r>
          </a:p>
          <a:p>
            <a:r>
              <a:rPr lang="it-IT" b="1" dirty="0" smtClean="0"/>
              <a:t>migliorare l’immagine, interna ed sterna, dell’Azienda;</a:t>
            </a:r>
          </a:p>
          <a:p>
            <a:r>
              <a:rPr lang="it-IT" b="1" dirty="0" smtClean="0"/>
              <a:t>ridurre progressivamente i costi derivati dalla non Sicurezza attraverso la prevenzione di          incidenti, infortuni e malattie professionali dei lavoratori, utenti, visitatori, fornitori, ecc.;</a:t>
            </a:r>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egnaposto testo verticale 12"/>
          <p:cNvSpPr>
            <a:spLocks noGrp="1"/>
          </p:cNvSpPr>
          <p:nvPr>
            <p:ph type="body" orient="vert" idx="1"/>
          </p:nvPr>
        </p:nvSpPr>
        <p:spPr>
          <a:xfrm>
            <a:off x="457200" y="724260"/>
            <a:ext cx="8229600" cy="4525963"/>
          </a:xfrm>
        </p:spPr>
        <p:txBody>
          <a:bodyPr vert="horz" anchor="t" anchorCtr="0">
            <a:normAutofit fontScale="92500" lnSpcReduction="10000"/>
          </a:bodyPr>
          <a:lstStyle/>
          <a:p>
            <a:pPr>
              <a:buNone/>
            </a:pPr>
            <a:r>
              <a:rPr lang="it-IT" dirty="0" smtClean="0"/>
              <a:t>Il Manuale del </a:t>
            </a:r>
            <a:r>
              <a:rPr lang="it-IT" dirty="0" err="1" smtClean="0"/>
              <a:t>S.G.S.L.</a:t>
            </a:r>
            <a:r>
              <a:rPr lang="it-IT" dirty="0" smtClean="0"/>
              <a:t> è composto dalle seguenti sezioni:</a:t>
            </a:r>
          </a:p>
          <a:p>
            <a:pPr marL="514350" lvl="0" indent="-514350">
              <a:buFont typeface="+mj-lt"/>
              <a:buAutoNum type="arabicPeriod"/>
            </a:pPr>
            <a:r>
              <a:rPr lang="it-IT" dirty="0" smtClean="0"/>
              <a:t>Introduzione al Manuale</a:t>
            </a:r>
          </a:p>
          <a:p>
            <a:pPr marL="514350" lvl="0" indent="-514350">
              <a:buFont typeface="+mj-lt"/>
              <a:buAutoNum type="arabicPeriod"/>
            </a:pPr>
            <a:r>
              <a:rPr lang="it-IT" dirty="0" smtClean="0"/>
              <a:t>Pianificazione del Sistema</a:t>
            </a:r>
          </a:p>
          <a:p>
            <a:pPr marL="514350" lvl="0" indent="-514350">
              <a:buFont typeface="+mj-lt"/>
              <a:buAutoNum type="arabicPeriod"/>
            </a:pPr>
            <a:r>
              <a:rPr lang="it-IT" dirty="0" smtClean="0"/>
              <a:t>Organigramma e </a:t>
            </a:r>
            <a:r>
              <a:rPr lang="it-IT" dirty="0" err="1" smtClean="0"/>
              <a:t>funzionigramma</a:t>
            </a:r>
            <a:r>
              <a:rPr lang="it-IT" dirty="0" smtClean="0"/>
              <a:t> del SGSL</a:t>
            </a:r>
          </a:p>
          <a:p>
            <a:pPr marL="514350" lvl="0" indent="-514350">
              <a:buFont typeface="+mj-lt"/>
              <a:buAutoNum type="arabicPeriod"/>
            </a:pPr>
            <a:r>
              <a:rPr lang="it-IT" dirty="0" smtClean="0"/>
              <a:t>Comunicazione, Informazione, Formazione e Addestramento</a:t>
            </a:r>
          </a:p>
          <a:p>
            <a:pPr marL="514350" lvl="0" indent="-514350">
              <a:buFont typeface="+mj-lt"/>
              <a:buAutoNum type="arabicPeriod"/>
            </a:pPr>
            <a:r>
              <a:rPr lang="it-IT" dirty="0" smtClean="0"/>
              <a:t>Gestione della Documentazione </a:t>
            </a:r>
          </a:p>
          <a:p>
            <a:pPr marL="514350" lvl="0" indent="-514350">
              <a:buFont typeface="+mj-lt"/>
              <a:buAutoNum type="arabicPeriod"/>
            </a:pPr>
            <a:r>
              <a:rPr lang="it-IT" dirty="0" smtClean="0"/>
              <a:t>Verifiche e Riesame del Sistema</a:t>
            </a:r>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0"/>
            <a:ext cx="7772400" cy="1470025"/>
          </a:xfrm>
        </p:spPr>
        <p:txBody>
          <a:bodyPr/>
          <a:lstStyle/>
          <a:p>
            <a:r>
              <a:rPr lang="it-IT" dirty="0" smtClean="0"/>
              <a:t>PIANIFICAZIONE DEL SISTEMA</a:t>
            </a:r>
            <a:endParaRPr lang="it-IT" dirty="0"/>
          </a:p>
        </p:txBody>
      </p:sp>
      <p:sp>
        <p:nvSpPr>
          <p:cNvPr id="3" name="Sottotitolo 2"/>
          <p:cNvSpPr>
            <a:spLocks noGrp="1"/>
          </p:cNvSpPr>
          <p:nvPr>
            <p:ph type="subTitle" idx="1"/>
          </p:nvPr>
        </p:nvSpPr>
        <p:spPr>
          <a:xfrm>
            <a:off x="685800" y="1470025"/>
            <a:ext cx="7772400" cy="4168775"/>
          </a:xfrm>
        </p:spPr>
        <p:txBody>
          <a:bodyPr>
            <a:normAutofit/>
          </a:bodyPr>
          <a:lstStyle/>
          <a:p>
            <a:r>
              <a:rPr lang="it-IT" dirty="0" smtClean="0">
                <a:solidFill>
                  <a:srgbClr val="000000"/>
                </a:solidFill>
              </a:rPr>
              <a:t>Nel rispetto delle norme di salute e sicurezza vigneti, il SGSL si adatta alle specifiche caratteristiche aziendali, prevede un costante sistema di monitoraggio, si adatta all’evoluzione di leggi, regolamenti e norme di buona tecnica e coinvolge direttamente il datore di lavoro, i dirigenti, i preposti, i lavoratori e i loro rappresentanti. </a:t>
            </a:r>
          </a:p>
          <a:p>
            <a:endParaRPr lang="it-IT"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Pianificazione</a:t>
            </a:r>
            <a:endParaRPr lang="it-IT" dirty="0"/>
          </a:p>
        </p:txBody>
      </p:sp>
      <p:sp>
        <p:nvSpPr>
          <p:cNvPr id="3" name="Segnaposto testo verticale 2"/>
          <p:cNvSpPr>
            <a:spLocks noGrp="1"/>
          </p:cNvSpPr>
          <p:nvPr>
            <p:ph type="body" orient="vert" idx="1"/>
          </p:nvPr>
        </p:nvSpPr>
        <p:spPr>
          <a:xfrm>
            <a:off x="457200" y="1417638"/>
            <a:ext cx="8229600" cy="5186362"/>
          </a:xfrm>
        </p:spPr>
        <p:txBody>
          <a:bodyPr vert="horz" anchor="ctr" anchorCtr="0">
            <a:normAutofit fontScale="92500" lnSpcReduction="10000"/>
          </a:bodyPr>
          <a:lstStyle/>
          <a:p>
            <a:r>
              <a:rPr lang="it-IT" dirty="0" smtClean="0"/>
              <a:t>Il SGSL opera sulla base della sequenza ciclica delle fasi di pianificazione, attuazione, monitoraggio e riesame del sistema, per mezzo di un processo dinamico. </a:t>
            </a:r>
          </a:p>
          <a:p>
            <a:r>
              <a:rPr lang="it-IT" dirty="0" smtClean="0"/>
              <a:t>La capacità del sistema di raggiungere gli obiettivi pianificati, deriva dall’impegno e dal coinvolgimento di tutte le sue componenti e di tutti i livelli di responsabilità.</a:t>
            </a:r>
          </a:p>
          <a:p>
            <a:r>
              <a:rPr lang="it-IT" dirty="0" smtClean="0"/>
              <a:t>Schematicamente gli elementi essenziali del Sistema di Gestione per la Sicurezza sul Lavoro sono rappresentati dalla Figura </a:t>
            </a:r>
            <a:r>
              <a:rPr lang="it-IT" dirty="0" err="1" smtClean="0"/>
              <a:t>1</a:t>
            </a:r>
            <a:r>
              <a:rPr lang="it-IT" dirty="0" smtClean="0"/>
              <a:t>. </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SCOPO </a:t>
            </a:r>
            <a:endParaRPr lang="it-IT" dirty="0"/>
          </a:p>
        </p:txBody>
      </p:sp>
      <p:sp>
        <p:nvSpPr>
          <p:cNvPr id="3" name="Segnaposto contenuto 2"/>
          <p:cNvSpPr>
            <a:spLocks noGrp="1"/>
          </p:cNvSpPr>
          <p:nvPr>
            <p:ph idx="1"/>
          </p:nvPr>
        </p:nvSpPr>
        <p:spPr>
          <a:xfrm>
            <a:off x="457200" y="1600200"/>
            <a:ext cx="8229600" cy="4622800"/>
          </a:xfrm>
        </p:spPr>
        <p:txBody>
          <a:bodyPr>
            <a:normAutofit/>
          </a:bodyPr>
          <a:lstStyle/>
          <a:p>
            <a:pPr>
              <a:buNone/>
            </a:pPr>
            <a:r>
              <a:rPr lang="it-IT" dirty="0" smtClean="0"/>
              <a:t>   Scopo del SGSL è quello di definire le modalità con cui l’Azienda Ospedaliera</a:t>
            </a:r>
            <a:r>
              <a:rPr lang="it-IT" dirty="0" smtClean="0"/>
              <a:t> Universitaria </a:t>
            </a:r>
            <a:r>
              <a:rPr lang="it-IT" dirty="0" smtClean="0"/>
              <a:t>di Ferrara  intende gestire la salute e la sicurezza sul lavoro, come parte integrante della gestione generale dell’azienda, che integri obiettivi e politiche per la salute e sicurezza nella progettazione e gestione dell’organizzazione del lavoro.</a:t>
            </a:r>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DATORE </a:t>
            </a:r>
            <a:r>
              <a:rPr lang="it-IT" sz="3200" dirty="0" err="1" smtClean="0"/>
              <a:t>DI</a:t>
            </a:r>
            <a:r>
              <a:rPr lang="it-IT" sz="3200" dirty="0" smtClean="0"/>
              <a:t> LAVORO	</a:t>
            </a:r>
            <a:endParaRPr lang="it-IT" sz="3200" dirty="0"/>
          </a:p>
        </p:txBody>
      </p:sp>
      <p:sp>
        <p:nvSpPr>
          <p:cNvPr id="3" name="Segnaposto contenuto 2"/>
          <p:cNvSpPr>
            <a:spLocks noGrp="1"/>
          </p:cNvSpPr>
          <p:nvPr>
            <p:ph idx="1"/>
          </p:nvPr>
        </p:nvSpPr>
        <p:spPr/>
        <p:txBody>
          <a:bodyPr>
            <a:normAutofit fontScale="85000" lnSpcReduction="10000"/>
          </a:bodyPr>
          <a:lstStyle/>
          <a:p>
            <a:r>
              <a:rPr lang="it-IT" dirty="0" smtClean="0"/>
              <a:t>Il Datore di Lavoro, legale rappresentante aziendale, è identificato nella persona del </a:t>
            </a:r>
            <a:r>
              <a:rPr lang="it-IT" b="1" dirty="0" smtClean="0"/>
              <a:t>Direttore Generale</a:t>
            </a:r>
            <a:r>
              <a:rPr lang="it-IT" dirty="0" smtClean="0"/>
              <a:t>, il quale affida al Direttore del Servizio di  Prevenzione e Protezione il compito di assicurare che l’</a:t>
            </a:r>
            <a:r>
              <a:rPr lang="it-IT" dirty="0" err="1" smtClean="0"/>
              <a:t>S.G.S.L.</a:t>
            </a:r>
            <a:r>
              <a:rPr lang="it-IT" dirty="0" smtClean="0"/>
              <a:t> sia realizzato e mantenuto efficacemente funzionante. In oltre, come previsto dal D.L. 81 art. 16 (delega di funzioni), delega ai Dirigenti tutte le attività previste dal D.L. 81 ad eccezione (art.17 comma </a:t>
            </a:r>
            <a:r>
              <a:rPr lang="it-IT" dirty="0" err="1" smtClean="0"/>
              <a:t>1</a:t>
            </a:r>
            <a:r>
              <a:rPr lang="it-IT" dirty="0" smtClean="0"/>
              <a:t>, compiti non delegabili):</a:t>
            </a:r>
          </a:p>
          <a:p>
            <a:pPr lvl="0"/>
            <a:r>
              <a:rPr lang="it-IT" b="1" dirty="0" smtClean="0"/>
              <a:t>dell’elaborazione del DVR;  </a:t>
            </a:r>
            <a:endParaRPr lang="it-IT" dirty="0" smtClean="0"/>
          </a:p>
          <a:p>
            <a:pPr lvl="0"/>
            <a:r>
              <a:rPr lang="it-IT" b="1" dirty="0" smtClean="0"/>
              <a:t>della nomina del RSPP; </a:t>
            </a:r>
            <a:endParaRPr lang="it-IT" dirty="0" smtClean="0"/>
          </a:p>
          <a:p>
            <a:pPr lvl="0">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olo 1"/>
          <p:cNvSpPr>
            <a:spLocks noGrp="1"/>
          </p:cNvSpPr>
          <p:nvPr>
            <p:ph type="title"/>
          </p:nvPr>
        </p:nvSpPr>
        <p:spPr>
          <a:xfrm>
            <a:off x="457200" y="0"/>
            <a:ext cx="8229600" cy="533400"/>
          </a:xfrm>
        </p:spPr>
        <p:txBody>
          <a:bodyPr/>
          <a:lstStyle/>
          <a:p>
            <a:pPr eaLnBrk="1" hangingPunct="1"/>
            <a:r>
              <a:rPr lang="it-IT" sz="2800">
                <a:ea typeface="ＭＳ Ｐゴシック" pitchFamily="-105" charset="-128"/>
                <a:cs typeface="ＭＳ Ｐゴシック" pitchFamily="-105" charset="-128"/>
                <a:hlinkClick r:id="rId3" action="ppaction://hlinkfile"/>
              </a:rPr>
              <a:t>Documento di Valutazione dei Rischi </a:t>
            </a:r>
            <a:r>
              <a:rPr lang="it-IT" sz="2800">
                <a:ea typeface="ＭＳ Ｐゴシック" pitchFamily="-105" charset="-128"/>
                <a:cs typeface="ＭＳ Ｐゴシック" pitchFamily="-105" charset="-128"/>
              </a:rPr>
              <a:t>e </a:t>
            </a:r>
            <a:r>
              <a:rPr lang="it-IT" sz="2800">
                <a:ea typeface="ＭＳ Ｐゴシック" pitchFamily="-105" charset="-128"/>
                <a:cs typeface="ＭＳ Ｐゴシック" pitchFamily="-105" charset="-128"/>
                <a:hlinkClick r:id="rId4" action="ppaction://hlinkfile"/>
              </a:rPr>
              <a:t>SGSL</a:t>
            </a:r>
            <a:endParaRPr lang="it-IT" sz="2800">
              <a:ea typeface="ＭＳ Ｐゴシック" pitchFamily="-105" charset="-128"/>
              <a:cs typeface="ＭＳ Ｐゴシック" pitchFamily="-105" charset="-128"/>
            </a:endParaRPr>
          </a:p>
        </p:txBody>
      </p:sp>
      <p:sp>
        <p:nvSpPr>
          <p:cNvPr id="39939" name="Segnaposto data 2"/>
          <p:cNvSpPr>
            <a:spLocks noGrp="1"/>
          </p:cNvSpPr>
          <p:nvPr>
            <p:ph type="dt" sz="half" idx="10"/>
          </p:nvPr>
        </p:nvSpPr>
        <p:spPr bwMode="auto">
          <a:noFill/>
          <a:ln>
            <a:miter lim="800000"/>
            <a:headEnd/>
            <a:tailEnd/>
          </a:ln>
        </p:spPr>
        <p:txBody>
          <a:bodyPr/>
          <a:lstStyle/>
          <a:p>
            <a:fld id="{F356D6C4-3F63-904E-A869-A9F717AADAF0}" type="datetime1">
              <a:rPr lang="it-IT">
                <a:latin typeface="Calibri" pitchFamily="-105" charset="0"/>
                <a:ea typeface="ＭＳ Ｐゴシック" pitchFamily="-105" charset="-128"/>
                <a:cs typeface="ＭＳ Ｐゴシック" pitchFamily="-105" charset="-128"/>
              </a:rPr>
              <a:pPr/>
              <a:t>14-11-2017</a:t>
            </a:fld>
            <a:endParaRPr lang="it-IT">
              <a:latin typeface="Calibri" pitchFamily="-105" charset="0"/>
              <a:ea typeface="ＭＳ Ｐゴシック" pitchFamily="-105" charset="-128"/>
              <a:cs typeface="ＭＳ Ｐゴシック" pitchFamily="-105" charset="-128"/>
            </a:endParaRPr>
          </a:p>
        </p:txBody>
      </p:sp>
      <p:sp>
        <p:nvSpPr>
          <p:cNvPr id="4" name="Segnaposto piè di pagina 3"/>
          <p:cNvSpPr>
            <a:spLocks noGrp="1"/>
          </p:cNvSpPr>
          <p:nvPr>
            <p:ph type="ftr" sz="quarter" idx="11"/>
          </p:nvPr>
        </p:nvSpPr>
        <p:spPr/>
        <p:txBody>
          <a:bodyPr/>
          <a:lstStyle/>
          <a:p>
            <a:pPr>
              <a:defRPr/>
            </a:pPr>
            <a:r>
              <a:rPr lang="it-IT" dirty="0"/>
              <a:t>Nardini Marco</a:t>
            </a:r>
          </a:p>
        </p:txBody>
      </p:sp>
      <p:sp>
        <p:nvSpPr>
          <p:cNvPr id="39941" name="Segnaposto numero diapositiva 4"/>
          <p:cNvSpPr>
            <a:spLocks noGrp="1"/>
          </p:cNvSpPr>
          <p:nvPr>
            <p:ph type="sldNum" sz="quarter" idx="12"/>
          </p:nvPr>
        </p:nvSpPr>
        <p:spPr bwMode="auto">
          <a:xfrm>
            <a:off x="6553200" y="6421438"/>
            <a:ext cx="2133600" cy="365125"/>
          </a:xfrm>
          <a:noFill/>
          <a:ln>
            <a:miter lim="800000"/>
            <a:headEnd/>
            <a:tailEnd/>
          </a:ln>
        </p:spPr>
        <p:txBody>
          <a:bodyPr/>
          <a:lstStyle/>
          <a:p>
            <a:fld id="{64E128E1-DC62-E745-B92A-F31E315F5403}" type="slidenum">
              <a:rPr lang="it-IT">
                <a:latin typeface="Calibri" pitchFamily="-105" charset="0"/>
                <a:ea typeface="ＭＳ Ｐゴシック" pitchFamily="-105" charset="-128"/>
                <a:cs typeface="ＭＳ Ｐゴシック" pitchFamily="-105" charset="-128"/>
              </a:rPr>
              <a:pPr/>
              <a:t>31</a:t>
            </a:fld>
            <a:endParaRPr lang="it-IT">
              <a:latin typeface="Calibri" pitchFamily="-105" charset="0"/>
              <a:ea typeface="ＭＳ Ｐゴシック" pitchFamily="-105" charset="-128"/>
              <a:cs typeface="ＭＳ Ｐゴシック" pitchFamily="-105" charset="-128"/>
            </a:endParaRPr>
          </a:p>
        </p:txBody>
      </p:sp>
      <p:sp>
        <p:nvSpPr>
          <p:cNvPr id="7" name="Rettangolo 6"/>
          <p:cNvSpPr/>
          <p:nvPr/>
        </p:nvSpPr>
        <p:spPr>
          <a:xfrm>
            <a:off x="3428992" y="609600"/>
            <a:ext cx="2286016" cy="500066"/>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RIFERIMENTI NORMATIVI</a:t>
            </a:r>
          </a:p>
        </p:txBody>
      </p:sp>
      <p:sp>
        <p:nvSpPr>
          <p:cNvPr id="9" name="Rettangolo 8"/>
          <p:cNvSpPr/>
          <p:nvPr/>
        </p:nvSpPr>
        <p:spPr>
          <a:xfrm>
            <a:off x="6473840" y="1524000"/>
            <a:ext cx="2214577" cy="690554"/>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ORGANIZZAZONE DEL LAVORO</a:t>
            </a:r>
          </a:p>
          <a:p>
            <a:pPr algn="ctr">
              <a:defRPr/>
            </a:pPr>
            <a:r>
              <a:rPr lang="it-IT" sz="1200" b="1">
                <a:solidFill>
                  <a:srgbClr val="000000"/>
                </a:solidFill>
                <a:ea typeface="ＭＳ Ｐゴシック" charset="-128"/>
                <a:cs typeface="ＭＳ Ｐゴシック" charset="-128"/>
              </a:rPr>
              <a:t>(Attività svolte: Documenti Accreditamento)</a:t>
            </a:r>
          </a:p>
        </p:txBody>
      </p:sp>
      <p:sp>
        <p:nvSpPr>
          <p:cNvPr id="10" name="Rettangolo 9"/>
          <p:cNvSpPr/>
          <p:nvPr/>
        </p:nvSpPr>
        <p:spPr>
          <a:xfrm>
            <a:off x="214282" y="1643050"/>
            <a:ext cx="2214578" cy="500066"/>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REQUISITI STRUTTURALI</a:t>
            </a:r>
          </a:p>
          <a:p>
            <a:pPr algn="ctr">
              <a:defRPr/>
            </a:pPr>
            <a:r>
              <a:rPr lang="it-IT" sz="1200" b="1">
                <a:solidFill>
                  <a:srgbClr val="000000"/>
                </a:solidFill>
                <a:ea typeface="ＭＳ Ｐゴシック" charset="-128"/>
                <a:cs typeface="ＭＳ Ｐゴシック" charset="-128"/>
              </a:rPr>
              <a:t>(Autorizzazioni e certificazioni)</a:t>
            </a:r>
          </a:p>
        </p:txBody>
      </p:sp>
      <p:sp>
        <p:nvSpPr>
          <p:cNvPr id="11" name="Documento multiplo 10"/>
          <p:cNvSpPr/>
          <p:nvPr/>
        </p:nvSpPr>
        <p:spPr>
          <a:xfrm>
            <a:off x="3428992" y="2057400"/>
            <a:ext cx="2286016" cy="1214446"/>
          </a:xfrm>
          <a:prstGeom prst="flowChartMultidocument">
            <a:avLst/>
          </a:prstGeom>
          <a:solidFill>
            <a:schemeClr val="accent2"/>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600" b="1" dirty="0"/>
              <a:t>VALUTAZIONE</a:t>
            </a:r>
          </a:p>
          <a:p>
            <a:pPr algn="ctr" fontAlgn="auto">
              <a:spcBef>
                <a:spcPts val="0"/>
              </a:spcBef>
              <a:spcAft>
                <a:spcPts val="0"/>
              </a:spcAft>
              <a:defRPr/>
            </a:pPr>
            <a:r>
              <a:rPr lang="it-IT" sz="1600" b="1" dirty="0"/>
              <a:t>DEI  RISCHI PER U.O.</a:t>
            </a:r>
          </a:p>
        </p:txBody>
      </p:sp>
      <p:sp>
        <p:nvSpPr>
          <p:cNvPr id="13" name="Elaborazione 12"/>
          <p:cNvSpPr/>
          <p:nvPr/>
        </p:nvSpPr>
        <p:spPr>
          <a:xfrm>
            <a:off x="285720" y="4152896"/>
            <a:ext cx="2143140" cy="64770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ADEGUAMENTI STRUTTURALI E TECNOLOGICI</a:t>
            </a:r>
          </a:p>
        </p:txBody>
      </p:sp>
      <p:sp>
        <p:nvSpPr>
          <p:cNvPr id="14" name="Elaborazione 13"/>
          <p:cNvSpPr/>
          <p:nvPr/>
        </p:nvSpPr>
        <p:spPr>
          <a:xfrm>
            <a:off x="304800" y="5181600"/>
            <a:ext cx="2143140" cy="57150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FORMAZIONE E INFORMAZIONE</a:t>
            </a:r>
          </a:p>
        </p:txBody>
      </p:sp>
      <p:sp>
        <p:nvSpPr>
          <p:cNvPr id="15" name="Elaborazione 14"/>
          <p:cNvSpPr/>
          <p:nvPr/>
        </p:nvSpPr>
        <p:spPr>
          <a:xfrm>
            <a:off x="6546835" y="5638800"/>
            <a:ext cx="2143140" cy="785818"/>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DISPOSITIVI </a:t>
            </a:r>
            <a:r>
              <a:rPr lang="it-IT" sz="1200" b="1" dirty="0" err="1"/>
              <a:t>DI</a:t>
            </a:r>
            <a:r>
              <a:rPr lang="it-IT" sz="1200" b="1" dirty="0"/>
              <a:t> PROTEZIONE INDIVIDUALI (specifici per rischio)</a:t>
            </a:r>
          </a:p>
        </p:txBody>
      </p:sp>
      <p:sp>
        <p:nvSpPr>
          <p:cNvPr id="16" name="Elaborazione 15"/>
          <p:cNvSpPr/>
          <p:nvPr/>
        </p:nvSpPr>
        <p:spPr>
          <a:xfrm>
            <a:off x="3505200" y="5757858"/>
            <a:ext cx="2143140" cy="642942"/>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200" b="1" dirty="0">
                <a:solidFill>
                  <a:srgbClr val="000000"/>
                </a:solidFill>
                <a:ea typeface="ＭＳ Ｐゴシック" charset="-128"/>
                <a:cs typeface="ＭＳ Ｐゴシック" charset="-128"/>
              </a:rPr>
              <a:t>ELABORAZIONE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SPECIFICHE PROCEDURE E ISTRUZIONI OPERATIVE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SICUREZZA</a:t>
            </a:r>
          </a:p>
        </p:txBody>
      </p:sp>
      <p:sp>
        <p:nvSpPr>
          <p:cNvPr id="17" name="Elaborazione 16"/>
          <p:cNvSpPr/>
          <p:nvPr/>
        </p:nvSpPr>
        <p:spPr>
          <a:xfrm>
            <a:off x="6546835" y="3886200"/>
            <a:ext cx="2143140" cy="79533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SORVEGLIANZA SANITARIA (Con definizione di specifici protocolli)</a:t>
            </a:r>
          </a:p>
        </p:txBody>
      </p:sp>
      <p:sp>
        <p:nvSpPr>
          <p:cNvPr id="28" name="Freccia in giù 27"/>
          <p:cNvSpPr/>
          <p:nvPr/>
        </p:nvSpPr>
        <p:spPr>
          <a:xfrm flipH="1">
            <a:off x="4491038" y="1295400"/>
            <a:ext cx="157162"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 name="Freccia curva 28"/>
          <p:cNvSpPr>
            <a:spLocks noChangeArrowheads="1"/>
          </p:cNvSpPr>
          <p:nvPr/>
        </p:nvSpPr>
        <p:spPr bwMode="auto">
          <a:xfrm rot="10800000">
            <a:off x="5940425" y="2357438"/>
            <a:ext cx="1643063" cy="357187"/>
          </a:xfrm>
          <a:custGeom>
            <a:avLst/>
            <a:gdLst>
              <a:gd name="T0" fmla="*/ 1553765 w 1643062"/>
              <a:gd name="T1" fmla="*/ 0 h 357187"/>
              <a:gd name="T2" fmla="*/ 1553765 w 1643062"/>
              <a:gd name="T3" fmla="*/ 178594 h 357187"/>
              <a:gd name="T4" fmla="*/ 44648 w 1643062"/>
              <a:gd name="T5" fmla="*/ 357187 h 357187"/>
              <a:gd name="T6" fmla="*/ 1643062 w 1643062"/>
              <a:gd name="T7" fmla="*/ 89297 h 357187"/>
              <a:gd name="T8" fmla="*/ 3 60000 65536"/>
              <a:gd name="T9" fmla="*/ 1 60000 65536"/>
              <a:gd name="T10" fmla="*/ 1 60000 65536"/>
              <a:gd name="T11" fmla="*/ 0 60000 65536"/>
              <a:gd name="T12" fmla="*/ 0 w 1643062"/>
              <a:gd name="T13" fmla="*/ 0 h 357187"/>
              <a:gd name="T14" fmla="*/ 1643062 w 1643062"/>
              <a:gd name="T15" fmla="*/ 357187 h 357187"/>
            </a:gdLst>
            <a:ahLst/>
            <a:cxnLst>
              <a:cxn ang="T8">
                <a:pos x="T0" y="T1"/>
              </a:cxn>
              <a:cxn ang="T9">
                <a:pos x="T2" y="T3"/>
              </a:cxn>
              <a:cxn ang="T10">
                <a:pos x="T4" y="T5"/>
              </a:cxn>
              <a:cxn ang="T11">
                <a:pos x="T6" y="T7"/>
              </a:cxn>
            </a:cxnLst>
            <a:rect l="T12" t="T13" r="T14" b="T15"/>
            <a:pathLst>
              <a:path w="1643062" h="357187">
                <a:moveTo>
                  <a:pt x="0" y="357187"/>
                </a:moveTo>
                <a:lnTo>
                  <a:pt x="0" y="200918"/>
                </a:lnTo>
                <a:lnTo>
                  <a:pt x="-1" y="200917"/>
                </a:lnTo>
                <a:cubicBezTo>
                  <a:pt x="-1" y="114613"/>
                  <a:pt x="69964" y="44648"/>
                  <a:pt x="156269" y="44648"/>
                </a:cubicBezTo>
                <a:lnTo>
                  <a:pt x="1553765" y="44648"/>
                </a:lnTo>
                <a:lnTo>
                  <a:pt x="1553765" y="0"/>
                </a:lnTo>
                <a:lnTo>
                  <a:pt x="1643062" y="89297"/>
                </a:lnTo>
                <a:lnTo>
                  <a:pt x="1553765" y="178594"/>
                </a:lnTo>
                <a:lnTo>
                  <a:pt x="1553765" y="133945"/>
                </a:lnTo>
                <a:lnTo>
                  <a:pt x="156269" y="133945"/>
                </a:lnTo>
                <a:lnTo>
                  <a:pt x="156269" y="133944"/>
                </a:lnTo>
                <a:cubicBezTo>
                  <a:pt x="119280" y="133944"/>
                  <a:pt x="89295" y="163929"/>
                  <a:pt x="89295" y="200917"/>
                </a:cubicBezTo>
                <a:lnTo>
                  <a:pt x="89297" y="357187"/>
                </a:lnTo>
                <a:close/>
              </a:path>
            </a:pathLst>
          </a:custGeom>
          <a:solidFill>
            <a:schemeClr val="accent1"/>
          </a:solidFill>
          <a:ln w="25400">
            <a:solidFill>
              <a:srgbClr val="385D8A"/>
            </a:solidFill>
            <a:miter lim="800000"/>
            <a:headEnd/>
            <a:tailEnd/>
          </a:ln>
        </p:spPr>
        <p:txBody>
          <a:bodyPr rot="10800000" anchor="ctr">
            <a:prstTxWarp prst="textNoShape">
              <a:avLst/>
            </a:prstTxWarp>
          </a:bodyPr>
          <a:lstStyle/>
          <a:p>
            <a:pPr algn="ctr" fontAlgn="auto">
              <a:spcBef>
                <a:spcPts val="0"/>
              </a:spcBef>
              <a:spcAft>
                <a:spcPts val="0"/>
              </a:spcAft>
              <a:defRPr/>
            </a:pPr>
            <a:endParaRPr lang="it-IT">
              <a:latin typeface="+mn-lt"/>
              <a:ea typeface="+mn-ea"/>
              <a:cs typeface="+mn-cs"/>
            </a:endParaRPr>
          </a:p>
        </p:txBody>
      </p:sp>
      <p:sp>
        <p:nvSpPr>
          <p:cNvPr id="30" name="Freccia curva 29"/>
          <p:cNvSpPr/>
          <p:nvPr/>
        </p:nvSpPr>
        <p:spPr>
          <a:xfrm flipV="1">
            <a:off x="1285875" y="2357438"/>
            <a:ext cx="1643063" cy="3571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32" name="Freccia in giù 31"/>
          <p:cNvSpPr/>
          <p:nvPr/>
        </p:nvSpPr>
        <p:spPr>
          <a:xfrm>
            <a:off x="4500563" y="3276600"/>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4" name="Freccia in giù 33"/>
          <p:cNvSpPr/>
          <p:nvPr/>
        </p:nvSpPr>
        <p:spPr>
          <a:xfrm>
            <a:off x="4500563" y="5181600"/>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 name="Freccia a sinistra 34"/>
          <p:cNvSpPr/>
          <p:nvPr/>
        </p:nvSpPr>
        <p:spPr>
          <a:xfrm>
            <a:off x="2643188" y="4357688"/>
            <a:ext cx="642937"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6" name="Freccia a destra 35"/>
          <p:cNvSpPr/>
          <p:nvPr/>
        </p:nvSpPr>
        <p:spPr>
          <a:xfrm>
            <a:off x="5786438" y="4286250"/>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7" name="Freccia a destra 36"/>
          <p:cNvSpPr/>
          <p:nvPr/>
        </p:nvSpPr>
        <p:spPr>
          <a:xfrm rot="2087004">
            <a:off x="5737225" y="4848225"/>
            <a:ext cx="820738"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8" name="Freccia a destra 37"/>
          <p:cNvSpPr/>
          <p:nvPr/>
        </p:nvSpPr>
        <p:spPr>
          <a:xfrm rot="2806581">
            <a:off x="5492750" y="5422900"/>
            <a:ext cx="118745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 name="Freccia su 25"/>
          <p:cNvSpPr>
            <a:spLocks noChangeArrowheads="1"/>
          </p:cNvSpPr>
          <p:nvPr/>
        </p:nvSpPr>
        <p:spPr bwMode="auto">
          <a:xfrm>
            <a:off x="1143000" y="2743200"/>
            <a:ext cx="381000" cy="990600"/>
          </a:xfrm>
          <a:prstGeom prst="upArrow">
            <a:avLst>
              <a:gd name="adj1" fmla="val 50000"/>
              <a:gd name="adj2" fmla="val 50002"/>
            </a:avLst>
          </a:prstGeom>
          <a:solidFill>
            <a:srgbClr val="FF0000"/>
          </a:solidFill>
          <a:ln w="9525">
            <a:solidFill>
              <a:srgbClr val="4A7EBB"/>
            </a:solidFill>
            <a:miter lim="800000"/>
            <a:headEnd/>
            <a:tailEnd/>
          </a:ln>
          <a:effectLst>
            <a:outerShdw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r>
              <a:rPr lang="it-IT" sz="800" dirty="0">
                <a:solidFill>
                  <a:schemeClr val="lt1"/>
                </a:solidFill>
                <a:latin typeface="+mn-lt"/>
                <a:ea typeface="+mn-ea"/>
                <a:cs typeface="+mn-cs"/>
              </a:rPr>
              <a:t>riesame</a:t>
            </a:r>
          </a:p>
        </p:txBody>
      </p:sp>
      <p:sp>
        <p:nvSpPr>
          <p:cNvPr id="27" name="Freccia su 26">
            <a:hlinkClick r:id="" action="ppaction://noaction"/>
          </p:cNvPr>
          <p:cNvSpPr>
            <a:spLocks noChangeArrowheads="1"/>
          </p:cNvSpPr>
          <p:nvPr/>
        </p:nvSpPr>
        <p:spPr bwMode="auto">
          <a:xfrm>
            <a:off x="7380288" y="2743200"/>
            <a:ext cx="381000" cy="990600"/>
          </a:xfrm>
          <a:prstGeom prst="upArrow">
            <a:avLst>
              <a:gd name="adj1" fmla="val 50000"/>
              <a:gd name="adj2" fmla="val 50002"/>
            </a:avLst>
          </a:prstGeom>
          <a:solidFill>
            <a:srgbClr val="FF0000"/>
          </a:solidFill>
          <a:ln w="9525">
            <a:solidFill>
              <a:srgbClr val="4A7EBB"/>
            </a:solidFill>
            <a:miter lim="800000"/>
            <a:headEnd/>
            <a:tailEnd/>
          </a:ln>
          <a:effectLst>
            <a:outerShdw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r>
              <a:rPr lang="it-IT" sz="800" dirty="0">
                <a:solidFill>
                  <a:schemeClr val="lt1"/>
                </a:solidFill>
                <a:latin typeface="+mn-lt"/>
                <a:ea typeface="+mn-ea"/>
                <a:cs typeface="+mn-cs"/>
              </a:rPr>
              <a:t>riesame</a:t>
            </a:r>
          </a:p>
        </p:txBody>
      </p:sp>
      <p:sp>
        <p:nvSpPr>
          <p:cNvPr id="31" name="Elaborazione 15"/>
          <p:cNvSpPr/>
          <p:nvPr/>
        </p:nvSpPr>
        <p:spPr>
          <a:xfrm>
            <a:off x="6550025" y="4800600"/>
            <a:ext cx="2143140" cy="642942"/>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ANALISI E VERIFICA MODALITÀ ACCADIMENTO INFORTUNI</a:t>
            </a:r>
          </a:p>
        </p:txBody>
      </p:sp>
      <p:sp>
        <p:nvSpPr>
          <p:cNvPr id="39" name="Freccia a sinistra 34"/>
          <p:cNvSpPr/>
          <p:nvPr/>
        </p:nvSpPr>
        <p:spPr>
          <a:xfrm rot="20662378">
            <a:off x="2819400" y="5111750"/>
            <a:ext cx="633413" cy="166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Documento 11"/>
          <p:cNvSpPr/>
          <p:nvPr/>
        </p:nvSpPr>
        <p:spPr>
          <a:xfrm>
            <a:off x="3571868" y="3886200"/>
            <a:ext cx="1928826" cy="1219200"/>
          </a:xfrm>
          <a:prstGeom prst="flowChartDocument">
            <a:avLst/>
          </a:prstGeom>
          <a:solidFill>
            <a:srgbClr val="FFC0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200" b="1" dirty="0">
                <a:solidFill>
                  <a:srgbClr val="000000"/>
                </a:solidFill>
                <a:ea typeface="ＭＳ Ｐゴシック" charset="-128"/>
                <a:cs typeface="ＭＳ Ｐゴシック" charset="-128"/>
              </a:rPr>
              <a:t>PROGRAMMA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MIGLIORAMENTO E GESTIONE DEL RISCHIO RESIDUO (vigilanza e controllo)</a:t>
            </a:r>
          </a:p>
        </p:txBody>
      </p:sp>
      <p:sp>
        <p:nvSpPr>
          <p:cNvPr id="39987" name="AutoShape 52">
            <a:hlinkClick r:id="rId5" action="ppaction://program" highlightClick="1"/>
          </p:cNvPr>
          <p:cNvSpPr>
            <a:spLocks noChangeArrowheads="1"/>
          </p:cNvSpPr>
          <p:nvPr/>
        </p:nvSpPr>
        <p:spPr bwMode="auto">
          <a:xfrm>
            <a:off x="6877050" y="6165850"/>
            <a:ext cx="215900" cy="142875"/>
          </a:xfrm>
          <a:prstGeom prst="actionButtonInformation">
            <a:avLst/>
          </a:prstGeom>
          <a:solidFill>
            <a:schemeClr val="accent1"/>
          </a:solidFill>
          <a:ln w="9525">
            <a:noFill/>
            <a:miter lim="800000"/>
            <a:headEnd/>
            <a:tailEnd/>
          </a:ln>
        </p:spPr>
        <p:txBody>
          <a:bodyPr wrap="none" anchor="ctr">
            <a:prstTxWarp prst="textNoShape">
              <a:avLst/>
            </a:prstTxWarp>
          </a:bodyPr>
          <a:lstStyle/>
          <a:p>
            <a:endParaRPr lang="it-IT"/>
          </a:p>
        </p:txBody>
      </p:sp>
      <p:sp>
        <p:nvSpPr>
          <p:cNvPr id="39988" name="Oval 53">
            <a:hlinkClick r:id="" action="ppaction://noaction"/>
          </p:cNvPr>
          <p:cNvSpPr>
            <a:spLocks noChangeArrowheads="1"/>
          </p:cNvSpPr>
          <p:nvPr/>
        </p:nvSpPr>
        <p:spPr bwMode="auto">
          <a:xfrm>
            <a:off x="7956550" y="3068638"/>
            <a:ext cx="865188" cy="360362"/>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r>
              <a:rPr lang="it-IT" sz="1400"/>
              <a:t>esiti</a:t>
            </a:r>
          </a:p>
        </p:txBody>
      </p:sp>
      <p:cxnSp>
        <p:nvCxnSpPr>
          <p:cNvPr id="39989" name="AutoShape 54"/>
          <p:cNvCxnSpPr>
            <a:cxnSpLocks noChangeShapeType="1"/>
            <a:endCxn id="39988" idx="6"/>
          </p:cNvCxnSpPr>
          <p:nvPr/>
        </p:nvCxnSpPr>
        <p:spPr bwMode="auto">
          <a:xfrm flipV="1">
            <a:off x="8689975" y="3249613"/>
            <a:ext cx="131763" cy="1035050"/>
          </a:xfrm>
          <a:prstGeom prst="bentConnector3">
            <a:avLst>
              <a:gd name="adj1" fmla="val 272287"/>
            </a:avLst>
          </a:prstGeom>
          <a:noFill/>
          <a:ln w="9525">
            <a:solidFill>
              <a:schemeClr val="tx1"/>
            </a:solidFill>
            <a:miter lim="800000"/>
            <a:headEnd/>
            <a:tailEnd type="triangle" w="med" len="med"/>
          </a:ln>
        </p:spPr>
      </p:cxnSp>
      <p:cxnSp>
        <p:nvCxnSpPr>
          <p:cNvPr id="39990" name="AutoShape 56"/>
          <p:cNvCxnSpPr>
            <a:cxnSpLocks noChangeShapeType="1"/>
            <a:endCxn id="39988" idx="6"/>
          </p:cNvCxnSpPr>
          <p:nvPr/>
        </p:nvCxnSpPr>
        <p:spPr bwMode="auto">
          <a:xfrm flipV="1">
            <a:off x="8693150" y="3249613"/>
            <a:ext cx="128588" cy="1873250"/>
          </a:xfrm>
          <a:prstGeom prst="bentConnector3">
            <a:avLst>
              <a:gd name="adj1" fmla="val 276542"/>
            </a:avLst>
          </a:prstGeom>
          <a:noFill/>
          <a:ln w="9525">
            <a:solidFill>
              <a:schemeClr val="tx1"/>
            </a:solidFill>
            <a:miter lim="800000"/>
            <a:headEnd/>
            <a:tailEnd type="triangle" w="med" len="med"/>
          </a:ln>
        </p:spPr>
      </p:cxnSp>
      <p:sp>
        <p:nvSpPr>
          <p:cNvPr id="39991" name="Line 60"/>
          <p:cNvSpPr>
            <a:spLocks noChangeShapeType="1"/>
          </p:cNvSpPr>
          <p:nvPr/>
        </p:nvSpPr>
        <p:spPr bwMode="auto">
          <a:xfrm flipH="1">
            <a:off x="7740650" y="3284538"/>
            <a:ext cx="215900"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PIANIFICAZIONE</a:t>
            </a:r>
            <a:endParaRPr lang="it-IT" sz="3200" dirty="0"/>
          </a:p>
        </p:txBody>
      </p:sp>
      <p:sp>
        <p:nvSpPr>
          <p:cNvPr id="4" name="Rettangolo 3"/>
          <p:cNvSpPr/>
          <p:nvPr/>
        </p:nvSpPr>
        <p:spPr>
          <a:xfrm>
            <a:off x="457200" y="1639399"/>
            <a:ext cx="8229600" cy="4524316"/>
          </a:xfrm>
          <a:prstGeom prst="rect">
            <a:avLst/>
          </a:prstGeom>
        </p:spPr>
        <p:txBody>
          <a:bodyPr wrap="square">
            <a:spAutoFit/>
          </a:bodyPr>
          <a:lstStyle/>
          <a:p>
            <a:r>
              <a:rPr lang="it-IT" dirty="0"/>
              <a:t>La fase di pianificazione degli obiettivi, di Salute e Sicurezza del Lavoro, avviene in occasione del processo di programmazione e pianificazione degli obiettivi di budget a livello aziendale e deve tener conto del </a:t>
            </a:r>
            <a:r>
              <a:rPr lang="it-IT" b="1" dirty="0"/>
              <a:t>riesame annuale</a:t>
            </a:r>
            <a:r>
              <a:rPr lang="it-IT" dirty="0"/>
              <a:t>, </a:t>
            </a:r>
            <a:r>
              <a:rPr lang="it-IT" b="1" dirty="0"/>
              <a:t>dell’evoluzione</a:t>
            </a:r>
            <a:r>
              <a:rPr lang="it-IT" dirty="0"/>
              <a:t> </a:t>
            </a:r>
            <a:r>
              <a:rPr lang="it-IT" b="1" dirty="0"/>
              <a:t>della legislazione</a:t>
            </a:r>
            <a:r>
              <a:rPr lang="it-IT" dirty="0"/>
              <a:t>, </a:t>
            </a:r>
            <a:r>
              <a:rPr lang="it-IT" b="1" dirty="0"/>
              <a:t>della valutazione dei rischi e della consultazione delle parti interessate.</a:t>
            </a:r>
            <a:endParaRPr lang="it-IT" dirty="0"/>
          </a:p>
          <a:p>
            <a:r>
              <a:rPr lang="it-IT" dirty="0"/>
              <a:t>Gli obiettivi confluiscono in un documento “</a:t>
            </a:r>
            <a:r>
              <a:rPr lang="it-IT" b="1" dirty="0"/>
              <a:t>Piano degli Obiettivi di Sicurezza”</a:t>
            </a:r>
            <a:r>
              <a:rPr lang="it-IT" dirty="0"/>
              <a:t> (Allegato </a:t>
            </a:r>
            <a:r>
              <a:rPr lang="it-IT" dirty="0" err="1"/>
              <a:t>2</a:t>
            </a:r>
            <a:r>
              <a:rPr lang="it-IT" dirty="0"/>
              <a:t> “Piano degli obiettivi di Sicurezza e modulo di rendicontazione”), nel quale sono definite </a:t>
            </a:r>
            <a:r>
              <a:rPr lang="it-IT" b="1" u="sng" dirty="0"/>
              <a:t>le responsabilità, la tempistica e la modalità di verifica del raggiungimento degli stessi attraverso la definizione  di indicatori.</a:t>
            </a:r>
          </a:p>
          <a:p>
            <a:r>
              <a:rPr lang="it-IT" b="1" dirty="0"/>
              <a:t>I soggetti responsabili degli obiettivi devono, a scadenza semestrale, rendicontare al Responsabile del Controllo del SGSL, per conto del Datore di Lavoro, sull’attività svolta, compilando il modulo di rendicontazione (Allegato </a:t>
            </a:r>
            <a:r>
              <a:rPr lang="it-IT" b="1" dirty="0" err="1"/>
              <a:t>2</a:t>
            </a:r>
            <a:r>
              <a:rPr lang="it-IT" b="1" dirty="0"/>
              <a:t> “Piano degli obiettivi per la sicurezza sul lavoro e modulo di rendicontazione”)</a:t>
            </a:r>
            <a:r>
              <a:rPr lang="it-IT" dirty="0"/>
              <a:t>.  </a:t>
            </a:r>
          </a:p>
          <a:p>
            <a:r>
              <a:rPr lang="it-IT" dirty="0"/>
              <a:t>Gli obiettivi possono essere modificati nei contenuti e nelle scadenze, sempre comunque in un’ottica di miglioramento continuo, in occasione del riesame o d’incontri indetti dal Datore di Lavoro e/o soggetti coinvolti.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Piano degli obiettivi</a:t>
            </a:r>
            <a:endParaRPr lang="it-IT" dirty="0"/>
          </a:p>
        </p:txBody>
      </p:sp>
      <p:graphicFrame>
        <p:nvGraphicFramePr>
          <p:cNvPr id="121858" name="Object 2"/>
          <p:cNvGraphicFramePr>
            <a:graphicFrameLocks noChangeAspect="1"/>
          </p:cNvGraphicFramePr>
          <p:nvPr/>
        </p:nvGraphicFramePr>
        <p:xfrm>
          <a:off x="1143000" y="2060575"/>
          <a:ext cx="6858000" cy="2735263"/>
        </p:xfrm>
        <a:graphic>
          <a:graphicData uri="http://schemas.openxmlformats.org/presentationml/2006/ole">
            <p:oleObj spid="_x0000_s121858" name="Documento" r:id="rId3" imgW="9232900" imgH="3683000" progId="Word.Document.12">
              <p:link updateAutomatic="1"/>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403350" y="1651000"/>
          <a:ext cx="6337300" cy="4445000"/>
        </p:xfrm>
        <a:graphic>
          <a:graphicData uri="http://schemas.openxmlformats.org/presentationml/2006/ole">
            <p:oleObj spid="_x0000_s30722" name="Documento" r:id="rId3" imgW="6337300" imgH="4445000" progId="Word.Document.12">
              <p:link updateAutomatic="1"/>
            </p:oleObj>
          </a:graphicData>
        </a:graphic>
      </p:graphicFrame>
      <p:sp>
        <p:nvSpPr>
          <p:cNvPr id="8" name="Titolo 7"/>
          <p:cNvSpPr>
            <a:spLocks noGrp="1"/>
          </p:cNvSpPr>
          <p:nvPr>
            <p:ph type="title"/>
          </p:nvPr>
        </p:nvSpPr>
        <p:spPr/>
        <p:txBody>
          <a:bodyPr>
            <a:normAutofit/>
          </a:bodyPr>
          <a:lstStyle/>
          <a:p>
            <a:r>
              <a:rPr lang="it-IT" dirty="0" smtClean="0"/>
              <a:t>PIANIFICAZIONE DEL SISTEMA</a:t>
            </a:r>
            <a:br>
              <a:rPr lang="it-IT" dirty="0" smtClean="0"/>
            </a:br>
            <a:r>
              <a:rPr lang="it-IT" sz="1800" dirty="0" smtClean="0"/>
              <a:t>INDICATORI - PROCESSI</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olo 1"/>
          <p:cNvSpPr>
            <a:spLocks noGrp="1"/>
          </p:cNvSpPr>
          <p:nvPr>
            <p:ph type="title"/>
          </p:nvPr>
        </p:nvSpPr>
        <p:spPr>
          <a:xfrm>
            <a:off x="457200" y="0"/>
            <a:ext cx="8229600" cy="533400"/>
          </a:xfrm>
        </p:spPr>
        <p:txBody>
          <a:bodyPr/>
          <a:lstStyle/>
          <a:p>
            <a:pPr eaLnBrk="1" hangingPunct="1"/>
            <a:r>
              <a:rPr lang="it-IT" sz="2800">
                <a:ea typeface="ＭＳ Ｐゴシック" pitchFamily="-105" charset="-128"/>
                <a:cs typeface="ＭＳ Ｐゴシック" pitchFamily="-105" charset="-128"/>
                <a:hlinkClick r:id="rId3" action="ppaction://hlinkfile"/>
              </a:rPr>
              <a:t>Documento di Valutazione dei Rischi </a:t>
            </a:r>
            <a:r>
              <a:rPr lang="it-IT" sz="2800">
                <a:ea typeface="ＭＳ Ｐゴシック" pitchFamily="-105" charset="-128"/>
                <a:cs typeface="ＭＳ Ｐゴシック" pitchFamily="-105" charset="-128"/>
              </a:rPr>
              <a:t>e </a:t>
            </a:r>
            <a:r>
              <a:rPr lang="it-IT" sz="2800">
                <a:ea typeface="ＭＳ Ｐゴシック" pitchFamily="-105" charset="-128"/>
                <a:cs typeface="ＭＳ Ｐゴシック" pitchFamily="-105" charset="-128"/>
                <a:hlinkClick r:id="rId4" action="ppaction://hlinkfile"/>
              </a:rPr>
              <a:t>SGSL</a:t>
            </a:r>
            <a:endParaRPr lang="it-IT" sz="2800">
              <a:ea typeface="ＭＳ Ｐゴシック" pitchFamily="-105" charset="-128"/>
              <a:cs typeface="ＭＳ Ｐゴシック" pitchFamily="-105" charset="-128"/>
            </a:endParaRPr>
          </a:p>
        </p:txBody>
      </p:sp>
      <p:sp>
        <p:nvSpPr>
          <p:cNvPr id="39939" name="Segnaposto data 2"/>
          <p:cNvSpPr>
            <a:spLocks noGrp="1"/>
          </p:cNvSpPr>
          <p:nvPr>
            <p:ph type="dt" sz="half" idx="10"/>
          </p:nvPr>
        </p:nvSpPr>
        <p:spPr bwMode="auto">
          <a:noFill/>
          <a:ln>
            <a:miter lim="800000"/>
            <a:headEnd/>
            <a:tailEnd/>
          </a:ln>
        </p:spPr>
        <p:txBody>
          <a:bodyPr/>
          <a:lstStyle/>
          <a:p>
            <a:fld id="{F356D6C4-3F63-904E-A869-A9F717AADAF0}" type="datetime1">
              <a:rPr lang="it-IT">
                <a:latin typeface="Calibri" pitchFamily="-105" charset="0"/>
                <a:ea typeface="ＭＳ Ｐゴシック" pitchFamily="-105" charset="-128"/>
                <a:cs typeface="ＭＳ Ｐゴシック" pitchFamily="-105" charset="-128"/>
              </a:rPr>
              <a:pPr/>
              <a:t>14-11-2017</a:t>
            </a:fld>
            <a:endParaRPr lang="it-IT">
              <a:latin typeface="Calibri" pitchFamily="-105" charset="0"/>
              <a:ea typeface="ＭＳ Ｐゴシック" pitchFamily="-105" charset="-128"/>
              <a:cs typeface="ＭＳ Ｐゴシック" pitchFamily="-105" charset="-128"/>
            </a:endParaRPr>
          </a:p>
        </p:txBody>
      </p:sp>
      <p:sp>
        <p:nvSpPr>
          <p:cNvPr id="4" name="Segnaposto piè di pagina 3"/>
          <p:cNvSpPr>
            <a:spLocks noGrp="1"/>
          </p:cNvSpPr>
          <p:nvPr>
            <p:ph type="ftr" sz="quarter" idx="11"/>
          </p:nvPr>
        </p:nvSpPr>
        <p:spPr/>
        <p:txBody>
          <a:bodyPr/>
          <a:lstStyle/>
          <a:p>
            <a:pPr>
              <a:defRPr/>
            </a:pPr>
            <a:r>
              <a:rPr lang="it-IT" dirty="0"/>
              <a:t>Nardini Marco</a:t>
            </a:r>
          </a:p>
        </p:txBody>
      </p:sp>
      <p:sp>
        <p:nvSpPr>
          <p:cNvPr id="39941" name="Segnaposto numero diapositiva 4"/>
          <p:cNvSpPr>
            <a:spLocks noGrp="1"/>
          </p:cNvSpPr>
          <p:nvPr>
            <p:ph type="sldNum" sz="quarter" idx="12"/>
          </p:nvPr>
        </p:nvSpPr>
        <p:spPr bwMode="auto">
          <a:xfrm>
            <a:off x="6553200" y="6421438"/>
            <a:ext cx="2133600" cy="365125"/>
          </a:xfrm>
          <a:noFill/>
          <a:ln>
            <a:miter lim="800000"/>
            <a:headEnd/>
            <a:tailEnd/>
          </a:ln>
        </p:spPr>
        <p:txBody>
          <a:bodyPr/>
          <a:lstStyle/>
          <a:p>
            <a:fld id="{64E128E1-DC62-E745-B92A-F31E315F5403}" type="slidenum">
              <a:rPr lang="it-IT">
                <a:latin typeface="Calibri" pitchFamily="-105" charset="0"/>
                <a:ea typeface="ＭＳ Ｐゴシック" pitchFamily="-105" charset="-128"/>
                <a:cs typeface="ＭＳ Ｐゴシック" pitchFamily="-105" charset="-128"/>
              </a:rPr>
              <a:pPr/>
              <a:t>35</a:t>
            </a:fld>
            <a:endParaRPr lang="it-IT">
              <a:latin typeface="Calibri" pitchFamily="-105" charset="0"/>
              <a:ea typeface="ＭＳ Ｐゴシック" pitchFamily="-105" charset="-128"/>
              <a:cs typeface="ＭＳ Ｐゴシック" pitchFamily="-105" charset="-128"/>
            </a:endParaRPr>
          </a:p>
        </p:txBody>
      </p:sp>
      <p:sp>
        <p:nvSpPr>
          <p:cNvPr id="7" name="Rettangolo 6"/>
          <p:cNvSpPr/>
          <p:nvPr/>
        </p:nvSpPr>
        <p:spPr>
          <a:xfrm>
            <a:off x="3428992" y="609600"/>
            <a:ext cx="2286016" cy="500066"/>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RIFERIMENTI NORMATIVI</a:t>
            </a:r>
          </a:p>
        </p:txBody>
      </p:sp>
      <p:sp>
        <p:nvSpPr>
          <p:cNvPr id="9" name="Rettangolo 8"/>
          <p:cNvSpPr/>
          <p:nvPr/>
        </p:nvSpPr>
        <p:spPr>
          <a:xfrm>
            <a:off x="6473840" y="1524000"/>
            <a:ext cx="2214577" cy="690554"/>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ORGANIZZAZONE DEL LAVORO</a:t>
            </a:r>
          </a:p>
          <a:p>
            <a:pPr algn="ctr">
              <a:defRPr/>
            </a:pPr>
            <a:r>
              <a:rPr lang="it-IT" sz="1200" b="1">
                <a:solidFill>
                  <a:srgbClr val="000000"/>
                </a:solidFill>
                <a:ea typeface="ＭＳ Ｐゴシック" charset="-128"/>
                <a:cs typeface="ＭＳ Ｐゴシック" charset="-128"/>
              </a:rPr>
              <a:t>(Attività svolte: Documenti Accreditamento)</a:t>
            </a:r>
          </a:p>
        </p:txBody>
      </p:sp>
      <p:sp>
        <p:nvSpPr>
          <p:cNvPr id="10" name="Rettangolo 9"/>
          <p:cNvSpPr/>
          <p:nvPr/>
        </p:nvSpPr>
        <p:spPr>
          <a:xfrm>
            <a:off x="214282" y="1643050"/>
            <a:ext cx="2214578" cy="500066"/>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REQUISITI STRUTTURALI</a:t>
            </a:r>
          </a:p>
          <a:p>
            <a:pPr algn="ctr">
              <a:defRPr/>
            </a:pPr>
            <a:r>
              <a:rPr lang="it-IT" sz="1200" b="1">
                <a:solidFill>
                  <a:srgbClr val="000000"/>
                </a:solidFill>
                <a:ea typeface="ＭＳ Ｐゴシック" charset="-128"/>
                <a:cs typeface="ＭＳ Ｐゴシック" charset="-128"/>
              </a:rPr>
              <a:t>(Autorizzazioni e certificazioni)</a:t>
            </a:r>
          </a:p>
        </p:txBody>
      </p:sp>
      <p:sp>
        <p:nvSpPr>
          <p:cNvPr id="11" name="Documento multiplo 10"/>
          <p:cNvSpPr/>
          <p:nvPr/>
        </p:nvSpPr>
        <p:spPr>
          <a:xfrm>
            <a:off x="3428992" y="2057400"/>
            <a:ext cx="2286016" cy="1214446"/>
          </a:xfrm>
          <a:prstGeom prst="flowChartMultidocument">
            <a:avLst/>
          </a:prstGeom>
          <a:solidFill>
            <a:schemeClr val="accent2"/>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600" b="1" dirty="0"/>
              <a:t>VALUTAZIONE</a:t>
            </a:r>
          </a:p>
          <a:p>
            <a:pPr algn="ctr" fontAlgn="auto">
              <a:spcBef>
                <a:spcPts val="0"/>
              </a:spcBef>
              <a:spcAft>
                <a:spcPts val="0"/>
              </a:spcAft>
              <a:defRPr/>
            </a:pPr>
            <a:r>
              <a:rPr lang="it-IT" sz="1600" b="1" dirty="0"/>
              <a:t>DEI  RISCHI PER U.O.</a:t>
            </a:r>
          </a:p>
        </p:txBody>
      </p:sp>
      <p:sp>
        <p:nvSpPr>
          <p:cNvPr id="13" name="Elaborazione 12"/>
          <p:cNvSpPr/>
          <p:nvPr/>
        </p:nvSpPr>
        <p:spPr>
          <a:xfrm>
            <a:off x="285720" y="4152896"/>
            <a:ext cx="2143140" cy="64770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ADEGUAMENTI STRUTTURALI E TECNOLOGICI</a:t>
            </a:r>
          </a:p>
        </p:txBody>
      </p:sp>
      <p:sp>
        <p:nvSpPr>
          <p:cNvPr id="14" name="Elaborazione 13"/>
          <p:cNvSpPr/>
          <p:nvPr/>
        </p:nvSpPr>
        <p:spPr>
          <a:xfrm>
            <a:off x="304800" y="5181600"/>
            <a:ext cx="2143140" cy="57150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FORMAZIONE E INFORMAZIONE</a:t>
            </a:r>
          </a:p>
        </p:txBody>
      </p:sp>
      <p:sp>
        <p:nvSpPr>
          <p:cNvPr id="15" name="Elaborazione 14"/>
          <p:cNvSpPr/>
          <p:nvPr/>
        </p:nvSpPr>
        <p:spPr>
          <a:xfrm>
            <a:off x="6546835" y="5638800"/>
            <a:ext cx="2143140" cy="785818"/>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DISPOSITIVI </a:t>
            </a:r>
            <a:r>
              <a:rPr lang="it-IT" sz="1200" b="1" dirty="0" err="1"/>
              <a:t>DI</a:t>
            </a:r>
            <a:r>
              <a:rPr lang="it-IT" sz="1200" b="1" dirty="0"/>
              <a:t> PROTEZIONE INDIVIDUALI (specifici per rischio)</a:t>
            </a:r>
          </a:p>
        </p:txBody>
      </p:sp>
      <p:sp>
        <p:nvSpPr>
          <p:cNvPr id="16" name="Elaborazione 15"/>
          <p:cNvSpPr/>
          <p:nvPr/>
        </p:nvSpPr>
        <p:spPr>
          <a:xfrm>
            <a:off x="3505200" y="5757858"/>
            <a:ext cx="2143140" cy="642942"/>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200" b="1" dirty="0">
                <a:solidFill>
                  <a:srgbClr val="000000"/>
                </a:solidFill>
                <a:ea typeface="ＭＳ Ｐゴシック" charset="-128"/>
                <a:cs typeface="ＭＳ Ｐゴシック" charset="-128"/>
              </a:rPr>
              <a:t>ELABORAZIONE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SPECIFICHE PROCEDURE E ISTRUZIONI OPERATIVE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SICUREZZA</a:t>
            </a:r>
          </a:p>
        </p:txBody>
      </p:sp>
      <p:sp>
        <p:nvSpPr>
          <p:cNvPr id="17" name="Elaborazione 16"/>
          <p:cNvSpPr/>
          <p:nvPr/>
        </p:nvSpPr>
        <p:spPr>
          <a:xfrm>
            <a:off x="6546835" y="3886200"/>
            <a:ext cx="2143140" cy="79533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SORVEGLIANZA SANITARIA (Con definizione di specifici protocolli)</a:t>
            </a:r>
          </a:p>
        </p:txBody>
      </p:sp>
      <p:sp>
        <p:nvSpPr>
          <p:cNvPr id="28" name="Freccia in giù 27"/>
          <p:cNvSpPr/>
          <p:nvPr/>
        </p:nvSpPr>
        <p:spPr>
          <a:xfrm flipH="1">
            <a:off x="4491038" y="1295400"/>
            <a:ext cx="157162"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 name="Freccia curva 28"/>
          <p:cNvSpPr>
            <a:spLocks noChangeArrowheads="1"/>
          </p:cNvSpPr>
          <p:nvPr/>
        </p:nvSpPr>
        <p:spPr bwMode="auto">
          <a:xfrm rot="10800000">
            <a:off x="5940425" y="2357438"/>
            <a:ext cx="1643063" cy="357187"/>
          </a:xfrm>
          <a:custGeom>
            <a:avLst/>
            <a:gdLst>
              <a:gd name="T0" fmla="*/ 1553765 w 1643062"/>
              <a:gd name="T1" fmla="*/ 0 h 357187"/>
              <a:gd name="T2" fmla="*/ 1553765 w 1643062"/>
              <a:gd name="T3" fmla="*/ 178594 h 357187"/>
              <a:gd name="T4" fmla="*/ 44648 w 1643062"/>
              <a:gd name="T5" fmla="*/ 357187 h 357187"/>
              <a:gd name="T6" fmla="*/ 1643062 w 1643062"/>
              <a:gd name="T7" fmla="*/ 89297 h 357187"/>
              <a:gd name="T8" fmla="*/ 3 60000 65536"/>
              <a:gd name="T9" fmla="*/ 1 60000 65536"/>
              <a:gd name="T10" fmla="*/ 1 60000 65536"/>
              <a:gd name="T11" fmla="*/ 0 60000 65536"/>
              <a:gd name="T12" fmla="*/ 0 w 1643062"/>
              <a:gd name="T13" fmla="*/ 0 h 357187"/>
              <a:gd name="T14" fmla="*/ 1643062 w 1643062"/>
              <a:gd name="T15" fmla="*/ 357187 h 357187"/>
            </a:gdLst>
            <a:ahLst/>
            <a:cxnLst>
              <a:cxn ang="T8">
                <a:pos x="T0" y="T1"/>
              </a:cxn>
              <a:cxn ang="T9">
                <a:pos x="T2" y="T3"/>
              </a:cxn>
              <a:cxn ang="T10">
                <a:pos x="T4" y="T5"/>
              </a:cxn>
              <a:cxn ang="T11">
                <a:pos x="T6" y="T7"/>
              </a:cxn>
            </a:cxnLst>
            <a:rect l="T12" t="T13" r="T14" b="T15"/>
            <a:pathLst>
              <a:path w="1643062" h="357187">
                <a:moveTo>
                  <a:pt x="0" y="357187"/>
                </a:moveTo>
                <a:lnTo>
                  <a:pt x="0" y="200918"/>
                </a:lnTo>
                <a:lnTo>
                  <a:pt x="-1" y="200917"/>
                </a:lnTo>
                <a:cubicBezTo>
                  <a:pt x="-1" y="114613"/>
                  <a:pt x="69964" y="44648"/>
                  <a:pt x="156269" y="44648"/>
                </a:cubicBezTo>
                <a:lnTo>
                  <a:pt x="1553765" y="44648"/>
                </a:lnTo>
                <a:lnTo>
                  <a:pt x="1553765" y="0"/>
                </a:lnTo>
                <a:lnTo>
                  <a:pt x="1643062" y="89297"/>
                </a:lnTo>
                <a:lnTo>
                  <a:pt x="1553765" y="178594"/>
                </a:lnTo>
                <a:lnTo>
                  <a:pt x="1553765" y="133945"/>
                </a:lnTo>
                <a:lnTo>
                  <a:pt x="156269" y="133945"/>
                </a:lnTo>
                <a:lnTo>
                  <a:pt x="156269" y="133944"/>
                </a:lnTo>
                <a:cubicBezTo>
                  <a:pt x="119280" y="133944"/>
                  <a:pt x="89295" y="163929"/>
                  <a:pt x="89295" y="200917"/>
                </a:cubicBezTo>
                <a:lnTo>
                  <a:pt x="89297" y="357187"/>
                </a:lnTo>
                <a:close/>
              </a:path>
            </a:pathLst>
          </a:custGeom>
          <a:solidFill>
            <a:schemeClr val="accent1"/>
          </a:solidFill>
          <a:ln w="25400">
            <a:solidFill>
              <a:srgbClr val="385D8A"/>
            </a:solidFill>
            <a:miter lim="800000"/>
            <a:headEnd/>
            <a:tailEnd/>
          </a:ln>
        </p:spPr>
        <p:txBody>
          <a:bodyPr rot="10800000" anchor="ctr">
            <a:prstTxWarp prst="textNoShape">
              <a:avLst/>
            </a:prstTxWarp>
          </a:bodyPr>
          <a:lstStyle/>
          <a:p>
            <a:pPr algn="ctr" fontAlgn="auto">
              <a:spcBef>
                <a:spcPts val="0"/>
              </a:spcBef>
              <a:spcAft>
                <a:spcPts val="0"/>
              </a:spcAft>
              <a:defRPr/>
            </a:pPr>
            <a:endParaRPr lang="it-IT">
              <a:latin typeface="+mn-lt"/>
              <a:ea typeface="+mn-ea"/>
              <a:cs typeface="+mn-cs"/>
            </a:endParaRPr>
          </a:p>
        </p:txBody>
      </p:sp>
      <p:sp>
        <p:nvSpPr>
          <p:cNvPr id="30" name="Freccia curva 29"/>
          <p:cNvSpPr/>
          <p:nvPr/>
        </p:nvSpPr>
        <p:spPr>
          <a:xfrm flipV="1">
            <a:off x="1285875" y="2357438"/>
            <a:ext cx="1643063" cy="3571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32" name="Freccia in giù 31"/>
          <p:cNvSpPr/>
          <p:nvPr/>
        </p:nvSpPr>
        <p:spPr>
          <a:xfrm>
            <a:off x="4500563" y="3276600"/>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4" name="Freccia in giù 33"/>
          <p:cNvSpPr/>
          <p:nvPr/>
        </p:nvSpPr>
        <p:spPr>
          <a:xfrm>
            <a:off x="4500563" y="5181600"/>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 name="Freccia a sinistra 34"/>
          <p:cNvSpPr/>
          <p:nvPr/>
        </p:nvSpPr>
        <p:spPr>
          <a:xfrm>
            <a:off x="2643188" y="4357688"/>
            <a:ext cx="642937"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6" name="Freccia a destra 35"/>
          <p:cNvSpPr/>
          <p:nvPr/>
        </p:nvSpPr>
        <p:spPr>
          <a:xfrm>
            <a:off x="5786438" y="4286250"/>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7" name="Freccia a destra 36"/>
          <p:cNvSpPr/>
          <p:nvPr/>
        </p:nvSpPr>
        <p:spPr>
          <a:xfrm rot="2087004">
            <a:off x="5737225" y="4848225"/>
            <a:ext cx="820738"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8" name="Freccia a destra 37"/>
          <p:cNvSpPr/>
          <p:nvPr/>
        </p:nvSpPr>
        <p:spPr>
          <a:xfrm rot="2806581">
            <a:off x="5492750" y="5422900"/>
            <a:ext cx="118745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 name="Freccia su 25"/>
          <p:cNvSpPr>
            <a:spLocks noChangeArrowheads="1"/>
          </p:cNvSpPr>
          <p:nvPr/>
        </p:nvSpPr>
        <p:spPr bwMode="auto">
          <a:xfrm>
            <a:off x="1143000" y="2743200"/>
            <a:ext cx="381000" cy="990600"/>
          </a:xfrm>
          <a:prstGeom prst="upArrow">
            <a:avLst>
              <a:gd name="adj1" fmla="val 50000"/>
              <a:gd name="adj2" fmla="val 50002"/>
            </a:avLst>
          </a:prstGeom>
          <a:solidFill>
            <a:srgbClr val="FF0000"/>
          </a:solidFill>
          <a:ln w="9525">
            <a:solidFill>
              <a:srgbClr val="4A7EBB"/>
            </a:solidFill>
            <a:miter lim="800000"/>
            <a:headEnd/>
            <a:tailEnd/>
          </a:ln>
          <a:effectLst>
            <a:outerShdw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r>
              <a:rPr lang="it-IT" sz="800" dirty="0">
                <a:solidFill>
                  <a:schemeClr val="lt1"/>
                </a:solidFill>
                <a:latin typeface="+mn-lt"/>
                <a:ea typeface="+mn-ea"/>
                <a:cs typeface="+mn-cs"/>
              </a:rPr>
              <a:t>riesame</a:t>
            </a:r>
          </a:p>
        </p:txBody>
      </p:sp>
      <p:sp>
        <p:nvSpPr>
          <p:cNvPr id="27" name="Freccia su 26">
            <a:hlinkClick r:id="" action="ppaction://noaction"/>
          </p:cNvPr>
          <p:cNvSpPr>
            <a:spLocks noChangeArrowheads="1"/>
          </p:cNvSpPr>
          <p:nvPr/>
        </p:nvSpPr>
        <p:spPr bwMode="auto">
          <a:xfrm>
            <a:off x="7380288" y="2743200"/>
            <a:ext cx="381000" cy="990600"/>
          </a:xfrm>
          <a:prstGeom prst="upArrow">
            <a:avLst>
              <a:gd name="adj1" fmla="val 50000"/>
              <a:gd name="adj2" fmla="val 50002"/>
            </a:avLst>
          </a:prstGeom>
          <a:solidFill>
            <a:srgbClr val="FF0000"/>
          </a:solidFill>
          <a:ln w="9525">
            <a:solidFill>
              <a:srgbClr val="4A7EBB"/>
            </a:solidFill>
            <a:miter lim="800000"/>
            <a:headEnd/>
            <a:tailEnd/>
          </a:ln>
          <a:effectLst>
            <a:outerShdw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r>
              <a:rPr lang="it-IT" sz="800" dirty="0">
                <a:solidFill>
                  <a:schemeClr val="lt1"/>
                </a:solidFill>
                <a:latin typeface="+mn-lt"/>
                <a:ea typeface="+mn-ea"/>
                <a:cs typeface="+mn-cs"/>
              </a:rPr>
              <a:t>riesame</a:t>
            </a:r>
          </a:p>
        </p:txBody>
      </p:sp>
      <p:sp>
        <p:nvSpPr>
          <p:cNvPr id="31" name="Elaborazione 15"/>
          <p:cNvSpPr/>
          <p:nvPr/>
        </p:nvSpPr>
        <p:spPr>
          <a:xfrm>
            <a:off x="6550025" y="4800600"/>
            <a:ext cx="2143140" cy="642942"/>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ANALISI E VERIFICA MODALITÀ ACCADIMENTO INFORTUNI</a:t>
            </a:r>
          </a:p>
        </p:txBody>
      </p:sp>
      <p:sp>
        <p:nvSpPr>
          <p:cNvPr id="39" name="Freccia a sinistra 34"/>
          <p:cNvSpPr/>
          <p:nvPr/>
        </p:nvSpPr>
        <p:spPr>
          <a:xfrm rot="20662378">
            <a:off x="2819400" y="5111750"/>
            <a:ext cx="633413" cy="166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Documento 11"/>
          <p:cNvSpPr/>
          <p:nvPr/>
        </p:nvSpPr>
        <p:spPr>
          <a:xfrm>
            <a:off x="3571868" y="3886200"/>
            <a:ext cx="1928826" cy="1219200"/>
          </a:xfrm>
          <a:prstGeom prst="flowChartDocument">
            <a:avLst/>
          </a:prstGeom>
          <a:solidFill>
            <a:srgbClr val="FFC0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200" b="1" dirty="0">
                <a:solidFill>
                  <a:srgbClr val="000000"/>
                </a:solidFill>
                <a:ea typeface="ＭＳ Ｐゴシック" charset="-128"/>
                <a:cs typeface="ＭＳ Ｐゴシック" charset="-128"/>
              </a:rPr>
              <a:t>PROGRAMMA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MIGLIORAMENTO E GESTIONE DEL RISCHIO RESIDUO (vigilanza e controllo)</a:t>
            </a:r>
          </a:p>
        </p:txBody>
      </p:sp>
      <p:sp>
        <p:nvSpPr>
          <p:cNvPr id="39987" name="AutoShape 52">
            <a:hlinkClick r:id="rId5" action="ppaction://program" highlightClick="1"/>
          </p:cNvPr>
          <p:cNvSpPr>
            <a:spLocks noChangeArrowheads="1"/>
          </p:cNvSpPr>
          <p:nvPr/>
        </p:nvSpPr>
        <p:spPr bwMode="auto">
          <a:xfrm>
            <a:off x="6877050" y="6165850"/>
            <a:ext cx="215900" cy="142875"/>
          </a:xfrm>
          <a:prstGeom prst="actionButtonInformation">
            <a:avLst/>
          </a:prstGeom>
          <a:solidFill>
            <a:schemeClr val="accent1"/>
          </a:solidFill>
          <a:ln w="9525">
            <a:noFill/>
            <a:miter lim="800000"/>
            <a:headEnd/>
            <a:tailEnd/>
          </a:ln>
        </p:spPr>
        <p:txBody>
          <a:bodyPr wrap="none" anchor="ctr">
            <a:prstTxWarp prst="textNoShape">
              <a:avLst/>
            </a:prstTxWarp>
          </a:bodyPr>
          <a:lstStyle/>
          <a:p>
            <a:endParaRPr lang="it-IT"/>
          </a:p>
        </p:txBody>
      </p:sp>
      <p:sp>
        <p:nvSpPr>
          <p:cNvPr id="39988" name="Oval 53">
            <a:hlinkClick r:id="" action="ppaction://noaction"/>
          </p:cNvPr>
          <p:cNvSpPr>
            <a:spLocks noChangeArrowheads="1"/>
          </p:cNvSpPr>
          <p:nvPr/>
        </p:nvSpPr>
        <p:spPr bwMode="auto">
          <a:xfrm>
            <a:off x="7956550" y="3068638"/>
            <a:ext cx="865188" cy="360362"/>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r>
              <a:rPr lang="it-IT" sz="1400"/>
              <a:t>esiti</a:t>
            </a:r>
          </a:p>
        </p:txBody>
      </p:sp>
      <p:cxnSp>
        <p:nvCxnSpPr>
          <p:cNvPr id="39989" name="AutoShape 54"/>
          <p:cNvCxnSpPr>
            <a:cxnSpLocks noChangeShapeType="1"/>
            <a:endCxn id="39988" idx="6"/>
          </p:cNvCxnSpPr>
          <p:nvPr/>
        </p:nvCxnSpPr>
        <p:spPr bwMode="auto">
          <a:xfrm flipV="1">
            <a:off x="8689975" y="3249613"/>
            <a:ext cx="131763" cy="1035050"/>
          </a:xfrm>
          <a:prstGeom prst="bentConnector3">
            <a:avLst>
              <a:gd name="adj1" fmla="val 272287"/>
            </a:avLst>
          </a:prstGeom>
          <a:noFill/>
          <a:ln w="9525">
            <a:solidFill>
              <a:schemeClr val="tx1"/>
            </a:solidFill>
            <a:miter lim="800000"/>
            <a:headEnd/>
            <a:tailEnd type="triangle" w="med" len="med"/>
          </a:ln>
        </p:spPr>
      </p:cxnSp>
      <p:cxnSp>
        <p:nvCxnSpPr>
          <p:cNvPr id="39990" name="AutoShape 56"/>
          <p:cNvCxnSpPr>
            <a:cxnSpLocks noChangeShapeType="1"/>
            <a:endCxn id="39988" idx="6"/>
          </p:cNvCxnSpPr>
          <p:nvPr/>
        </p:nvCxnSpPr>
        <p:spPr bwMode="auto">
          <a:xfrm flipV="1">
            <a:off x="8693150" y="3249613"/>
            <a:ext cx="128588" cy="1873250"/>
          </a:xfrm>
          <a:prstGeom prst="bentConnector3">
            <a:avLst>
              <a:gd name="adj1" fmla="val 276542"/>
            </a:avLst>
          </a:prstGeom>
          <a:noFill/>
          <a:ln w="9525">
            <a:solidFill>
              <a:schemeClr val="tx1"/>
            </a:solidFill>
            <a:miter lim="800000"/>
            <a:headEnd/>
            <a:tailEnd type="triangle" w="med" len="med"/>
          </a:ln>
        </p:spPr>
      </p:cxnSp>
      <p:sp>
        <p:nvSpPr>
          <p:cNvPr id="39991" name="Line 60"/>
          <p:cNvSpPr>
            <a:spLocks noChangeShapeType="1"/>
          </p:cNvSpPr>
          <p:nvPr/>
        </p:nvSpPr>
        <p:spPr bwMode="auto">
          <a:xfrm flipH="1">
            <a:off x="7740650" y="3284538"/>
            <a:ext cx="215900"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2286000" y="228600"/>
            <a:ext cx="4724400" cy="533400"/>
          </a:xfrm>
        </p:spPr>
        <p:txBody>
          <a:bodyPr>
            <a:normAutofit/>
          </a:bodyPr>
          <a:lstStyle/>
          <a:p>
            <a:r>
              <a:rPr lang="it-IT" sz="2000" b="1">
                <a:ea typeface="ＭＳ Ｐゴシック" pitchFamily="-105" charset="-128"/>
                <a:cs typeface="ＭＳ Ｐゴシック" pitchFamily="-105" charset="-128"/>
              </a:rPr>
              <a:t>INDICATORI DI QUALITA’ PER RIESAME</a:t>
            </a:r>
          </a:p>
        </p:txBody>
      </p:sp>
      <p:sp>
        <p:nvSpPr>
          <p:cNvPr id="86019" name="Text Box 5"/>
          <p:cNvSpPr txBox="1">
            <a:spLocks noChangeArrowheads="1"/>
          </p:cNvSpPr>
          <p:nvPr/>
        </p:nvSpPr>
        <p:spPr bwMode="auto">
          <a:xfrm>
            <a:off x="609600" y="1752600"/>
            <a:ext cx="7315200" cy="3970338"/>
          </a:xfrm>
          <a:prstGeom prst="rect">
            <a:avLst/>
          </a:prstGeom>
          <a:noFill/>
          <a:ln w="9525">
            <a:noFill/>
            <a:miter lim="800000"/>
            <a:headEnd/>
            <a:tailEnd/>
          </a:ln>
        </p:spPr>
        <p:txBody>
          <a:bodyPr>
            <a:prstTxWarp prst="textNoShape">
              <a:avLst/>
            </a:prstTxWarp>
            <a:spAutoFit/>
          </a:bodyPr>
          <a:lstStyle/>
          <a:p>
            <a:pPr>
              <a:buFontTx/>
              <a:buChar char="•"/>
            </a:pPr>
            <a:r>
              <a:rPr lang="it-IT" sz="1200" b="1" dirty="0"/>
              <a:t> </a:t>
            </a:r>
            <a:r>
              <a:rPr lang="it-IT" sz="1200" b="1" dirty="0" err="1"/>
              <a:t>N°</a:t>
            </a:r>
            <a:r>
              <a:rPr lang="it-IT" sz="1200" b="1" dirty="0"/>
              <a:t> sopralluoghi pianificati/Tot. sopralluoghi effettuati</a:t>
            </a:r>
          </a:p>
          <a:p>
            <a:pPr>
              <a:buFontTx/>
              <a:buChar char="•"/>
            </a:pPr>
            <a:r>
              <a:rPr lang="it-IT" sz="1200" b="1" dirty="0"/>
              <a:t> </a:t>
            </a:r>
            <a:r>
              <a:rPr lang="it-IT" sz="1200" b="1" dirty="0" err="1"/>
              <a:t>N°</a:t>
            </a:r>
            <a:r>
              <a:rPr lang="it-IT" sz="1200" b="1" dirty="0"/>
              <a:t> monitoraggi ambientali</a:t>
            </a:r>
          </a:p>
          <a:p>
            <a:pPr>
              <a:buFontTx/>
              <a:buChar char="•"/>
            </a:pPr>
            <a:r>
              <a:rPr lang="it-IT" sz="1200" b="1" dirty="0"/>
              <a:t> </a:t>
            </a:r>
            <a:r>
              <a:rPr lang="it-IT" sz="1200" b="1" dirty="0" err="1"/>
              <a:t>N°</a:t>
            </a:r>
            <a:r>
              <a:rPr lang="it-IT" sz="1200" b="1" dirty="0"/>
              <a:t> monitoraggi personali</a:t>
            </a:r>
          </a:p>
          <a:p>
            <a:pPr>
              <a:buFontTx/>
              <a:buChar char="•"/>
            </a:pPr>
            <a:r>
              <a:rPr lang="it-IT" sz="1200" b="1" dirty="0"/>
              <a:t> </a:t>
            </a:r>
            <a:r>
              <a:rPr lang="it-IT" sz="1200" b="1" dirty="0" err="1"/>
              <a:t>N°</a:t>
            </a:r>
            <a:r>
              <a:rPr lang="it-IT" sz="1200" b="1" dirty="0"/>
              <a:t> DPI non conformi/Tot. DPI da catalogo</a:t>
            </a:r>
          </a:p>
          <a:p>
            <a:pPr>
              <a:buFontTx/>
              <a:buChar char="•"/>
            </a:pPr>
            <a:r>
              <a:rPr lang="it-IT" sz="1200" b="1" dirty="0"/>
              <a:t> </a:t>
            </a:r>
            <a:r>
              <a:rPr lang="it-IT" sz="1200" b="1" dirty="0" err="1"/>
              <a:t>N°</a:t>
            </a:r>
            <a:r>
              <a:rPr lang="it-IT" sz="1200" b="1" dirty="0"/>
              <a:t> Corsi pianificati PAF/Tot. Corsi effettuati</a:t>
            </a:r>
          </a:p>
          <a:p>
            <a:pPr>
              <a:buFontTx/>
              <a:buChar char="•"/>
            </a:pPr>
            <a:r>
              <a:rPr lang="it-IT" sz="1200" b="1" dirty="0"/>
              <a:t> </a:t>
            </a:r>
            <a:r>
              <a:rPr lang="it-IT" sz="1200" b="1" dirty="0" err="1"/>
              <a:t>N°</a:t>
            </a:r>
            <a:r>
              <a:rPr lang="it-IT" sz="1200" b="1" dirty="0"/>
              <a:t> partecipanti presenti al corso/Tot. Convocati </a:t>
            </a:r>
          </a:p>
          <a:p>
            <a:pPr>
              <a:buFontTx/>
              <a:buChar char="•"/>
            </a:pPr>
            <a:r>
              <a:rPr lang="it-IT" sz="1200" b="1" dirty="0"/>
              <a:t> </a:t>
            </a:r>
            <a:r>
              <a:rPr lang="it-IT" sz="1200" b="1" dirty="0" err="1"/>
              <a:t>N°</a:t>
            </a:r>
            <a:r>
              <a:rPr lang="it-IT" sz="1200" b="1" dirty="0"/>
              <a:t> partecipanti che hanno superato prove di apprendimento/Tot. Partecipanti corso</a:t>
            </a:r>
          </a:p>
          <a:p>
            <a:pPr>
              <a:buFontTx/>
              <a:buChar char="•"/>
            </a:pPr>
            <a:r>
              <a:rPr lang="it-IT" sz="1200" b="1" dirty="0"/>
              <a:t> </a:t>
            </a:r>
            <a:r>
              <a:rPr lang="it-IT" sz="1200" b="1" dirty="0" err="1"/>
              <a:t>N°</a:t>
            </a:r>
            <a:r>
              <a:rPr lang="it-IT" sz="1200" b="1" dirty="0"/>
              <a:t> partecipanti che hanno superato esercitazione antincendio/Tot. partecipanti corso con esercitazione</a:t>
            </a:r>
          </a:p>
          <a:p>
            <a:pPr>
              <a:buFontTx/>
              <a:buChar char="•"/>
            </a:pPr>
            <a:r>
              <a:rPr lang="it-IT" sz="1200" b="1" dirty="0"/>
              <a:t> </a:t>
            </a:r>
            <a:r>
              <a:rPr lang="it-IT" sz="1200" b="1" dirty="0" err="1"/>
              <a:t>N°</a:t>
            </a:r>
            <a:r>
              <a:rPr lang="it-IT" sz="1200" b="1" dirty="0"/>
              <a:t> corsi pianificati a PAF per operatori DIPP/Tot. Corsi effettuati</a:t>
            </a:r>
          </a:p>
          <a:p>
            <a:pPr>
              <a:buFontTx/>
              <a:buChar char="•"/>
            </a:pPr>
            <a:r>
              <a:rPr lang="it-IT" sz="1200" b="1" dirty="0"/>
              <a:t> </a:t>
            </a:r>
            <a:r>
              <a:rPr lang="it-IT" sz="1200" b="1" dirty="0" err="1"/>
              <a:t>N°</a:t>
            </a:r>
            <a:r>
              <a:rPr lang="it-IT" sz="1200" b="1" dirty="0"/>
              <a:t> visite periodiche mediche effettuate/Tot. Visite da effettuare</a:t>
            </a:r>
          </a:p>
          <a:p>
            <a:pPr>
              <a:buFontTx/>
              <a:buChar char="•"/>
            </a:pPr>
            <a:r>
              <a:rPr lang="it-IT" sz="1200" b="1" dirty="0"/>
              <a:t> </a:t>
            </a:r>
            <a:r>
              <a:rPr lang="it-IT" sz="1200" b="1" dirty="0" err="1"/>
              <a:t>N°</a:t>
            </a:r>
            <a:r>
              <a:rPr lang="it-IT" sz="1200" b="1" dirty="0"/>
              <a:t> visite preventive in un anno</a:t>
            </a:r>
          </a:p>
          <a:p>
            <a:pPr>
              <a:buFontTx/>
              <a:buChar char="•"/>
            </a:pPr>
            <a:r>
              <a:rPr lang="it-IT" sz="1200" b="1" dirty="0"/>
              <a:t> </a:t>
            </a:r>
            <a:r>
              <a:rPr lang="it-IT" sz="1200" b="1" dirty="0" err="1"/>
              <a:t>N°</a:t>
            </a:r>
            <a:r>
              <a:rPr lang="it-IT" sz="1200" b="1" dirty="0"/>
              <a:t> visite a richiesta del lavoratore</a:t>
            </a:r>
          </a:p>
          <a:p>
            <a:pPr>
              <a:buFontTx/>
              <a:buChar char="•"/>
            </a:pPr>
            <a:r>
              <a:rPr lang="it-IT" sz="1200" b="1" dirty="0"/>
              <a:t> </a:t>
            </a:r>
            <a:r>
              <a:rPr lang="it-IT" sz="1200" b="1" dirty="0" err="1"/>
              <a:t>N°</a:t>
            </a:r>
            <a:r>
              <a:rPr lang="it-IT" sz="1200" b="1" dirty="0"/>
              <a:t> DUVRI redatti/Tot. Richieste DUVRI pervenute</a:t>
            </a:r>
          </a:p>
          <a:p>
            <a:pPr>
              <a:buFontTx/>
              <a:buChar char="•"/>
            </a:pPr>
            <a:r>
              <a:rPr lang="it-IT" sz="1200" b="1" dirty="0"/>
              <a:t> </a:t>
            </a:r>
            <a:r>
              <a:rPr lang="it-IT" sz="1200" b="1" dirty="0" err="1"/>
              <a:t>N°</a:t>
            </a:r>
            <a:r>
              <a:rPr lang="it-IT" sz="1200" b="1" dirty="0"/>
              <a:t> </a:t>
            </a:r>
            <a:r>
              <a:rPr lang="it-IT" sz="1200" b="1" dirty="0" err="1"/>
              <a:t>Inf.Rischi</a:t>
            </a:r>
            <a:r>
              <a:rPr lang="it-IT" sz="1200" b="1" dirty="0"/>
              <a:t> redatte/Tot. Richieste pervenute</a:t>
            </a:r>
          </a:p>
          <a:p>
            <a:pPr>
              <a:buFontTx/>
              <a:buChar char="•"/>
            </a:pPr>
            <a:r>
              <a:rPr lang="it-IT" sz="1200" b="1" dirty="0"/>
              <a:t> </a:t>
            </a:r>
            <a:r>
              <a:rPr lang="it-IT" sz="1200" b="1" dirty="0" err="1"/>
              <a:t>N°</a:t>
            </a:r>
            <a:r>
              <a:rPr lang="it-IT" sz="1200" b="1" dirty="0"/>
              <a:t> esercitazioni in emergenza effettuate/Tot. Esercitazioni pianificate</a:t>
            </a:r>
          </a:p>
          <a:p>
            <a:pPr>
              <a:buFontTx/>
              <a:buChar char="•"/>
            </a:pPr>
            <a:r>
              <a:rPr lang="it-IT" sz="1200" b="1" dirty="0"/>
              <a:t> </a:t>
            </a:r>
            <a:r>
              <a:rPr lang="it-IT" sz="1200" b="1" dirty="0" err="1"/>
              <a:t>N°</a:t>
            </a:r>
            <a:r>
              <a:rPr lang="it-IT" sz="1200" b="1" dirty="0"/>
              <a:t> indagini effettuate/Tot. Infortuni RB, MMC/</a:t>
            </a:r>
            <a:r>
              <a:rPr lang="it-IT" sz="1200" b="1" dirty="0" err="1"/>
              <a:t>P</a:t>
            </a:r>
            <a:endParaRPr lang="it-IT" sz="1200" b="1" dirty="0"/>
          </a:p>
          <a:p>
            <a:pPr>
              <a:buFontTx/>
              <a:buChar char="•"/>
            </a:pPr>
            <a:r>
              <a:rPr lang="it-IT" sz="1200" b="1" dirty="0"/>
              <a:t> </a:t>
            </a:r>
            <a:r>
              <a:rPr lang="it-IT" sz="1200" b="1" dirty="0" err="1"/>
              <a:t>N°</a:t>
            </a:r>
            <a:r>
              <a:rPr lang="it-IT" sz="1200" b="1" dirty="0"/>
              <a:t> indagini effettuate/Tot. Indagini assegnate per infortuni accidentali</a:t>
            </a:r>
          </a:p>
          <a:p>
            <a:pPr>
              <a:buFontTx/>
              <a:buChar char="•"/>
            </a:pPr>
            <a:r>
              <a:rPr lang="it-IT" sz="1200" b="1" dirty="0"/>
              <a:t> </a:t>
            </a:r>
            <a:r>
              <a:rPr lang="it-IT" sz="1200" b="1" dirty="0" err="1"/>
              <a:t>N°</a:t>
            </a:r>
            <a:r>
              <a:rPr lang="it-IT" sz="1200" b="1" dirty="0"/>
              <a:t> non idoneità permanenti da MMP/Tot. non idoneità</a:t>
            </a:r>
          </a:p>
          <a:p>
            <a:pPr>
              <a:buFontTx/>
              <a:buChar char="•"/>
            </a:pPr>
            <a:r>
              <a:rPr lang="it-IT" sz="1200" b="1" dirty="0"/>
              <a:t> </a:t>
            </a:r>
            <a:r>
              <a:rPr lang="it-IT" sz="1200" b="1" dirty="0" err="1"/>
              <a:t>N°</a:t>
            </a:r>
            <a:r>
              <a:rPr lang="it-IT" sz="1200" b="1" dirty="0"/>
              <a:t> andamento infortuni </a:t>
            </a:r>
          </a:p>
          <a:p>
            <a:pPr>
              <a:buFontTx/>
              <a:buChar char="•"/>
            </a:pPr>
            <a:r>
              <a:rPr lang="it-IT" sz="1200" b="1" dirty="0"/>
              <a:t> </a:t>
            </a:r>
            <a:r>
              <a:rPr lang="it-IT" sz="1200" b="1" dirty="0" err="1"/>
              <a:t>N°</a:t>
            </a:r>
            <a:r>
              <a:rPr lang="it-IT" sz="1200" b="1" dirty="0"/>
              <a:t> andamento esito Sorveglianza Sanitaria (giudizi di idoneità)</a:t>
            </a:r>
          </a:p>
        </p:txBody>
      </p:sp>
      <p:sp>
        <p:nvSpPr>
          <p:cNvPr id="86020" name="Oval 6"/>
          <p:cNvSpPr>
            <a:spLocks noChangeArrowheads="1"/>
          </p:cNvSpPr>
          <p:nvPr/>
        </p:nvSpPr>
        <p:spPr bwMode="auto">
          <a:xfrm>
            <a:off x="5943600" y="5410200"/>
            <a:ext cx="2819400" cy="990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it-IT" sz="1200" b="1"/>
              <a:t>MONITORAGGIO TRIMESTRALE,</a:t>
            </a:r>
          </a:p>
          <a:p>
            <a:pPr algn="ctr"/>
            <a:r>
              <a:rPr lang="it-IT" sz="1200" b="1"/>
              <a:t>SEMESTRALE, ANNUALE</a:t>
            </a:r>
          </a:p>
        </p:txBody>
      </p:sp>
      <p:sp>
        <p:nvSpPr>
          <p:cNvPr id="86021" name="AutoShape 5">
            <a:hlinkClick r:id="rId3" action="ppaction://hlinksldjump" highlightClick="1"/>
          </p:cNvPr>
          <p:cNvSpPr>
            <a:spLocks noChangeArrowheads="1"/>
          </p:cNvSpPr>
          <p:nvPr/>
        </p:nvSpPr>
        <p:spPr bwMode="auto">
          <a:xfrm>
            <a:off x="468313" y="6092825"/>
            <a:ext cx="287337" cy="215900"/>
          </a:xfrm>
          <a:prstGeom prst="actionButtonInformation">
            <a:avLst/>
          </a:prstGeom>
          <a:solidFill>
            <a:schemeClr val="accent1"/>
          </a:solidFill>
          <a:ln w="9525">
            <a:noFill/>
            <a:miter lim="800000"/>
            <a:headEnd/>
            <a:tailEnd/>
          </a:ln>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304800"/>
            <a:ext cx="8839200" cy="685800"/>
          </a:xfrm>
        </p:spPr>
        <p:txBody>
          <a:bodyPr rtlCol="0">
            <a:normAutofit fontScale="90000"/>
          </a:bodyPr>
          <a:lstStyle/>
          <a:p>
            <a:pPr eaLnBrk="1" fontAlgn="auto" hangingPunct="1">
              <a:spcAft>
                <a:spcPts val="0"/>
              </a:spcAft>
              <a:defRPr/>
            </a:pPr>
            <a:r>
              <a:rPr lang="it-IT" sz="2400" b="1" u="sng">
                <a:ea typeface="+mj-ea"/>
                <a:cs typeface="+mj-cs"/>
              </a:rPr>
              <a:t>PROCEDURE/ISTRUZIONE </a:t>
            </a:r>
            <a:br>
              <a:rPr lang="it-IT" sz="2400" b="1" u="sng">
                <a:ea typeface="+mj-ea"/>
                <a:cs typeface="+mj-cs"/>
              </a:rPr>
            </a:br>
            <a:r>
              <a:rPr lang="it-IT" sz="2400" b="1" u="sng">
                <a:ea typeface="+mj-ea"/>
                <a:cs typeface="+mj-cs"/>
              </a:rPr>
              <a:t>EMESSE DAL DIPARTIMENTO (1)</a:t>
            </a:r>
          </a:p>
        </p:txBody>
      </p:sp>
      <p:sp>
        <p:nvSpPr>
          <p:cNvPr id="88067" name="Rectangle 3"/>
          <p:cNvSpPr>
            <a:spLocks noGrp="1" noChangeArrowheads="1"/>
          </p:cNvSpPr>
          <p:nvPr>
            <p:ph type="subTitle" idx="1"/>
          </p:nvPr>
        </p:nvSpPr>
        <p:spPr>
          <a:xfrm>
            <a:off x="381000" y="1447800"/>
            <a:ext cx="8610600" cy="4572000"/>
          </a:xfrm>
        </p:spPr>
        <p:txBody>
          <a:bodyPr/>
          <a:lstStyle/>
          <a:p>
            <a:pPr algn="l" eaLnBrk="1" hangingPunct="1">
              <a:lnSpc>
                <a:spcPct val="90000"/>
              </a:lnSpc>
              <a:buFont typeface="Wingdings" pitchFamily="-105" charset="2"/>
              <a:buChar char="Ø"/>
            </a:pPr>
            <a:r>
              <a:rPr lang="it-IT" sz="1800">
                <a:solidFill>
                  <a:srgbClr val="898989"/>
                </a:solidFill>
                <a:ea typeface="ＭＳ Ｐゴシック" pitchFamily="-105" charset="-128"/>
                <a:cs typeface="ＭＳ Ｐゴシック" pitchFamily="-105" charset="-128"/>
              </a:rPr>
              <a:t> PD “Valutazione dei rischi di esposizione ad agenti chimici secondo D.Lgs.   25/02”</a:t>
            </a:r>
          </a:p>
          <a:p>
            <a:pPr algn="l" eaLnBrk="1" hangingPunct="1">
              <a:lnSpc>
                <a:spcPct val="90000"/>
              </a:lnSpc>
              <a:buFont typeface="Wingdings" pitchFamily="-105" charset="2"/>
              <a:buChar char="Ø"/>
            </a:pPr>
            <a:endParaRPr lang="it-IT" sz="1800">
              <a:solidFill>
                <a:srgbClr val="898989"/>
              </a:solidFill>
              <a:ea typeface="ＭＳ Ｐゴシック" pitchFamily="-105" charset="-128"/>
              <a:cs typeface="ＭＳ Ｐゴシック" pitchFamily="-105" charset="-128"/>
            </a:endParaRPr>
          </a:p>
          <a:p>
            <a:pPr algn="l" eaLnBrk="1" hangingPunct="1">
              <a:lnSpc>
                <a:spcPct val="90000"/>
              </a:lnSpc>
              <a:buFont typeface="Wingdings" pitchFamily="-105" charset="2"/>
              <a:buChar char="Ø"/>
            </a:pPr>
            <a:r>
              <a:rPr lang="it-IT" sz="1800">
                <a:solidFill>
                  <a:srgbClr val="898989"/>
                </a:solidFill>
                <a:ea typeface="ＭＳ Ｐゴシック" pitchFamily="-105" charset="-128"/>
                <a:cs typeface="ＭＳ Ｐゴシック" pitchFamily="-105" charset="-128"/>
              </a:rPr>
              <a:t> PD “Valutazione dei Rischi di esposizione ad agenti cancerogeni e antiblastici secondo il titolo IX capo II D.Lgs. 81/08 e provvedimento 5 agosto 1999”</a:t>
            </a:r>
          </a:p>
          <a:p>
            <a:pPr algn="l" eaLnBrk="1" hangingPunct="1">
              <a:lnSpc>
                <a:spcPct val="90000"/>
              </a:lnSpc>
              <a:buFont typeface="Wingdings" pitchFamily="-105" charset="2"/>
              <a:buChar char="Ø"/>
            </a:pPr>
            <a:endParaRPr lang="it-IT" sz="1800">
              <a:solidFill>
                <a:srgbClr val="898989"/>
              </a:solidFill>
              <a:ea typeface="ＭＳ Ｐゴシック" pitchFamily="-105" charset="-128"/>
              <a:cs typeface="ＭＳ Ｐゴシック" pitchFamily="-105" charset="-128"/>
            </a:endParaRPr>
          </a:p>
          <a:p>
            <a:pPr algn="l" eaLnBrk="1" hangingPunct="1">
              <a:lnSpc>
                <a:spcPct val="90000"/>
              </a:lnSpc>
              <a:buFont typeface="Wingdings" pitchFamily="-105" charset="2"/>
              <a:buChar char="Ø"/>
            </a:pPr>
            <a:r>
              <a:rPr lang="it-IT" sz="1800">
                <a:solidFill>
                  <a:srgbClr val="898989"/>
                </a:solidFill>
                <a:ea typeface="ＭＳ Ｐゴシック" pitchFamily="-105" charset="-128"/>
                <a:cs typeface="ＭＳ Ｐゴシック" pitchFamily="-105" charset="-128"/>
              </a:rPr>
              <a:t> PD “Gestione dei dispositivi </a:t>
            </a:r>
            <a:r>
              <a:rPr lang="it-IT" sz="1800" b="1">
                <a:solidFill>
                  <a:srgbClr val="898989"/>
                </a:solidFill>
                <a:ea typeface="ＭＳ Ｐゴシック" pitchFamily="-105" charset="-128"/>
                <a:cs typeface="ＭＳ Ｐゴシック" pitchFamily="-105" charset="-128"/>
              </a:rPr>
              <a:t>di</a:t>
            </a:r>
            <a:r>
              <a:rPr lang="it-IT" sz="1800">
                <a:solidFill>
                  <a:srgbClr val="898989"/>
                </a:solidFill>
                <a:ea typeface="ＭＳ Ｐゴシック" pitchFamily="-105" charset="-128"/>
                <a:cs typeface="ＭＳ Ｐゴシック" pitchFamily="-105" charset="-128"/>
              </a:rPr>
              <a:t> protezione individuale”</a:t>
            </a:r>
          </a:p>
          <a:p>
            <a:pPr algn="l" eaLnBrk="1" hangingPunct="1">
              <a:lnSpc>
                <a:spcPct val="90000"/>
              </a:lnSpc>
              <a:buFont typeface="Wingdings" pitchFamily="-105" charset="2"/>
              <a:buChar char="Ø"/>
            </a:pPr>
            <a:endParaRPr lang="it-IT" sz="1800">
              <a:solidFill>
                <a:srgbClr val="898989"/>
              </a:solidFill>
              <a:ea typeface="ＭＳ Ｐゴシック" pitchFamily="-105" charset="-128"/>
              <a:cs typeface="ＭＳ Ｐゴシック" pitchFamily="-105" charset="-128"/>
            </a:endParaRPr>
          </a:p>
          <a:p>
            <a:pPr algn="l" eaLnBrk="1" hangingPunct="1">
              <a:lnSpc>
                <a:spcPct val="90000"/>
              </a:lnSpc>
              <a:buFont typeface="Wingdings" pitchFamily="-105" charset="2"/>
              <a:buChar char="Ø"/>
            </a:pPr>
            <a:r>
              <a:rPr lang="it-IT" sz="1800">
                <a:solidFill>
                  <a:srgbClr val="898989"/>
                </a:solidFill>
                <a:ea typeface="ＭＳ Ｐゴシック" pitchFamily="-105" charset="-128"/>
                <a:cs typeface="ＭＳ Ｐゴシック" pitchFamily="-105" charset="-128"/>
              </a:rPr>
              <a:t> PD “Gestione degli infortuni professionali”</a:t>
            </a:r>
          </a:p>
          <a:p>
            <a:pPr algn="l" eaLnBrk="1" hangingPunct="1">
              <a:lnSpc>
                <a:spcPct val="90000"/>
              </a:lnSpc>
              <a:buFont typeface="Wingdings" pitchFamily="-105" charset="2"/>
              <a:buChar char="Ø"/>
            </a:pPr>
            <a:endParaRPr lang="it-IT" sz="1800">
              <a:solidFill>
                <a:srgbClr val="898989"/>
              </a:solidFill>
              <a:ea typeface="ＭＳ Ｐゴシック" pitchFamily="-105" charset="-128"/>
              <a:cs typeface="ＭＳ Ｐゴシック" pitchFamily="-105" charset="-128"/>
            </a:endParaRPr>
          </a:p>
          <a:p>
            <a:pPr algn="l" eaLnBrk="1" hangingPunct="1">
              <a:lnSpc>
                <a:spcPct val="90000"/>
              </a:lnSpc>
              <a:buFont typeface="Wingdings" pitchFamily="-105" charset="2"/>
              <a:buChar char="Ø"/>
            </a:pPr>
            <a:r>
              <a:rPr lang="it-IT" sz="1800">
                <a:solidFill>
                  <a:srgbClr val="898989"/>
                </a:solidFill>
                <a:ea typeface="ＭＳ Ｐゴシック" pitchFamily="-105" charset="-128"/>
                <a:cs typeface="ＭＳ Ｐゴシック" pitchFamily="-105" charset="-128"/>
              </a:rPr>
              <a:t> PD “Pianificazione ed integrazione nel sistema di gestione delle attività di informazione, addestramento e formazione dei lavoratori in azienda”</a:t>
            </a:r>
          </a:p>
          <a:p>
            <a:pPr algn="l" eaLnBrk="1" hangingPunct="1">
              <a:lnSpc>
                <a:spcPct val="90000"/>
              </a:lnSpc>
              <a:buFont typeface="Wingdings" pitchFamily="-105" charset="2"/>
              <a:buChar char="Ø"/>
            </a:pPr>
            <a:endParaRPr lang="it-IT" sz="1800">
              <a:solidFill>
                <a:srgbClr val="898989"/>
              </a:solidFill>
              <a:ea typeface="ＭＳ Ｐゴシック" pitchFamily="-105" charset="-128"/>
              <a:cs typeface="ＭＳ Ｐゴシック" pitchFamily="-105" charset="-128"/>
            </a:endParaRPr>
          </a:p>
          <a:p>
            <a:pPr algn="l" eaLnBrk="1" hangingPunct="1">
              <a:lnSpc>
                <a:spcPct val="90000"/>
              </a:lnSpc>
              <a:buFont typeface="Wingdings" pitchFamily="-105" charset="2"/>
              <a:buChar char="Ø"/>
            </a:pPr>
            <a:r>
              <a:rPr lang="it-IT" sz="1800">
                <a:solidFill>
                  <a:srgbClr val="898989"/>
                </a:solidFill>
                <a:ea typeface="ＭＳ Ｐゴシック" pitchFamily="-105" charset="-128"/>
                <a:cs typeface="ＭＳ Ｐゴシック" pitchFamily="-105" charset="-128"/>
                <a:hlinkClick r:id="rId3" action="ppaction://hlinkfile"/>
              </a:rPr>
              <a:t> PD “Sorveglianza Sanitaria dei lavoratori esposti a rischi presenti nell’ambiente lavorativo” </a:t>
            </a:r>
            <a:endParaRPr lang="it-IT" sz="1800">
              <a:solidFill>
                <a:srgbClr val="898989"/>
              </a:solidFill>
              <a:ea typeface="ＭＳ Ｐゴシック" pitchFamily="-105" charset="-128"/>
              <a:cs typeface="ＭＳ Ｐゴシック" pitchFamily="-105" charset="-128"/>
            </a:endParaRPr>
          </a:p>
          <a:p>
            <a:pPr algn="l" eaLnBrk="1" hangingPunct="1">
              <a:lnSpc>
                <a:spcPct val="90000"/>
              </a:lnSpc>
              <a:buFont typeface="Wingdings" pitchFamily="-105" charset="2"/>
              <a:buNone/>
            </a:pPr>
            <a:endParaRPr lang="it-IT" sz="1800">
              <a:solidFill>
                <a:srgbClr val="898989"/>
              </a:solidFill>
              <a:ea typeface="ＭＳ Ｐゴシック" pitchFamily="-105" charset="-128"/>
              <a:cs typeface="ＭＳ Ｐゴシック" pitchFamily="-105" charset="-128"/>
            </a:endParaRPr>
          </a:p>
          <a:p>
            <a:pPr algn="l" eaLnBrk="1" hangingPunct="1">
              <a:lnSpc>
                <a:spcPct val="90000"/>
              </a:lnSpc>
              <a:buFont typeface="Wingdings" pitchFamily="-105" charset="2"/>
              <a:buChar char="Ø"/>
            </a:pPr>
            <a:endParaRPr lang="it-IT" sz="2000">
              <a:solidFill>
                <a:srgbClr val="898989"/>
              </a:solidFill>
              <a:ea typeface="ＭＳ Ｐゴシック" pitchFamily="-105" charset="-128"/>
              <a:cs typeface="ＭＳ Ｐゴシック" pitchFamily="-105"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 y="274638"/>
            <a:ext cx="8534400" cy="1143000"/>
          </a:xfrm>
        </p:spPr>
        <p:txBody>
          <a:bodyPr/>
          <a:lstStyle/>
          <a:p>
            <a:pPr eaLnBrk="1" hangingPunct="1"/>
            <a:r>
              <a:rPr lang="it-IT" sz="2400" b="1" u="sng">
                <a:ea typeface="ＭＳ Ｐゴシック" pitchFamily="-105" charset="-128"/>
                <a:cs typeface="ＭＳ Ｐゴシック" pitchFamily="-105" charset="-128"/>
              </a:rPr>
              <a:t>PROCEDURE/ISTRUZIONE </a:t>
            </a:r>
            <a:br>
              <a:rPr lang="it-IT" sz="2400" b="1" u="sng">
                <a:ea typeface="ＭＳ Ｐゴシック" pitchFamily="-105" charset="-128"/>
                <a:cs typeface="ＭＳ Ｐゴシック" pitchFamily="-105" charset="-128"/>
              </a:rPr>
            </a:br>
            <a:r>
              <a:rPr lang="it-IT" sz="2400" b="1" u="sng">
                <a:ea typeface="ＭＳ Ｐゴシック" pitchFamily="-105" charset="-128"/>
                <a:cs typeface="ＭＳ Ｐゴシック" pitchFamily="-105" charset="-128"/>
              </a:rPr>
              <a:t>EMESSE DAL DIPARTIMENTO (2)</a:t>
            </a:r>
          </a:p>
        </p:txBody>
      </p:sp>
      <p:sp>
        <p:nvSpPr>
          <p:cNvPr id="90115" name="Rectangle 3"/>
          <p:cNvSpPr>
            <a:spLocks noGrp="1" noChangeArrowheads="1"/>
          </p:cNvSpPr>
          <p:nvPr>
            <p:ph idx="1"/>
          </p:nvPr>
        </p:nvSpPr>
        <p:spPr>
          <a:xfrm>
            <a:off x="457200" y="1600200"/>
            <a:ext cx="8229600" cy="4114800"/>
          </a:xfrm>
        </p:spPr>
        <p:txBody>
          <a:bodyPr>
            <a:normAutofit/>
          </a:bodyPr>
          <a:lstStyle/>
          <a:p>
            <a:pPr eaLnBrk="1" hangingPunct="1">
              <a:lnSpc>
                <a:spcPct val="90000"/>
              </a:lnSpc>
              <a:buFont typeface="Wingdings" pitchFamily="-105" charset="2"/>
              <a:buChar char="Ø"/>
            </a:pPr>
            <a:endParaRPr lang="it-IT" sz="20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2000">
                <a:ea typeface="ＭＳ Ｐゴシック" pitchFamily="-105" charset="-128"/>
                <a:cs typeface="ＭＳ Ｐゴシック" pitchFamily="-105" charset="-128"/>
              </a:rPr>
              <a:t>PD “Gestione dell'Infortunio a Rischio con possibile esposizione ai virus HIV, HBV, HCV”</a:t>
            </a:r>
          </a:p>
          <a:p>
            <a:pPr eaLnBrk="1" hangingPunct="1">
              <a:lnSpc>
                <a:spcPct val="90000"/>
              </a:lnSpc>
              <a:buFont typeface="Wingdings" pitchFamily="-105" charset="2"/>
              <a:buNone/>
            </a:pPr>
            <a:endParaRPr lang="it-IT" sz="20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2000">
                <a:ea typeface="ＭＳ Ｐゴシック" pitchFamily="-105" charset="-128"/>
                <a:cs typeface="ＭＳ Ｐゴシック" pitchFamily="-105" charset="-128"/>
              </a:rPr>
              <a:t>PD “Valutazione Rischio Incendio”</a:t>
            </a:r>
          </a:p>
          <a:p>
            <a:pPr eaLnBrk="1" hangingPunct="1">
              <a:lnSpc>
                <a:spcPct val="90000"/>
              </a:lnSpc>
              <a:buFont typeface="Wingdings" pitchFamily="-105" charset="2"/>
              <a:buNone/>
            </a:pPr>
            <a:endParaRPr lang="it-IT" sz="20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2000">
                <a:ea typeface="ＭＳ Ｐゴシック" pitchFamily="-105" charset="-128"/>
                <a:cs typeface="ＭＳ Ｐゴシック" pitchFamily="-105" charset="-128"/>
              </a:rPr>
              <a:t>PD “Coordinamento della Sicurezza nei Cantieri in fase di Esecuzione”</a:t>
            </a:r>
          </a:p>
          <a:p>
            <a:pPr eaLnBrk="1" hangingPunct="1">
              <a:lnSpc>
                <a:spcPct val="90000"/>
              </a:lnSpc>
              <a:buFont typeface="Wingdings" pitchFamily="-105" charset="2"/>
              <a:buNone/>
            </a:pPr>
            <a:endParaRPr lang="it-IT" sz="2000">
              <a:ea typeface="ＭＳ Ｐゴシック" pitchFamily="-105" charset="-128"/>
              <a:cs typeface="ＭＳ Ｐゴシック" pitchFamily="-105" charset="-128"/>
              <a:hlinkClick r:id="" action="ppaction://hlinkshowjump?jump=nextslide"/>
            </a:endParaRPr>
          </a:p>
          <a:p>
            <a:pPr eaLnBrk="1" hangingPunct="1">
              <a:lnSpc>
                <a:spcPct val="90000"/>
              </a:lnSpc>
              <a:buFont typeface="Wingdings" pitchFamily="-105" charset="2"/>
              <a:buChar char="Ø"/>
            </a:pPr>
            <a:r>
              <a:rPr lang="it-IT" sz="2000">
                <a:ea typeface="ＭＳ Ｐゴシック" pitchFamily="-105" charset="-128"/>
                <a:cs typeface="ＭＳ Ｐゴシック" pitchFamily="-105" charset="-128"/>
                <a:hlinkClick r:id="rId3" action="ppaction://hlinkfile"/>
              </a:rPr>
              <a:t>PD “Procedura per la Gestione della Valutazione dei Rischi”</a:t>
            </a:r>
            <a:endParaRPr lang="it-IT" sz="2000">
              <a:ea typeface="ＭＳ Ｐゴシック" pitchFamily="-105" charset="-128"/>
              <a:cs typeface="ＭＳ Ｐゴシック" pitchFamily="-105" charset="-128"/>
            </a:endParaRPr>
          </a:p>
          <a:p>
            <a:pPr eaLnBrk="1" hangingPunct="1">
              <a:lnSpc>
                <a:spcPct val="90000"/>
              </a:lnSpc>
              <a:buFont typeface="Wingdings" pitchFamily="-105" charset="2"/>
              <a:buNone/>
            </a:pPr>
            <a:endParaRPr lang="it-IT" sz="20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2000">
                <a:ea typeface="ＭＳ Ｐゴシック" pitchFamily="-105" charset="-128"/>
                <a:cs typeface="ＭＳ Ｐゴシック" pitchFamily="-105" charset="-128"/>
              </a:rPr>
              <a:t>PD “Gestione del Rischio “Movimentazione Manuale dei Pazienti”</a:t>
            </a:r>
          </a:p>
          <a:p>
            <a:pPr eaLnBrk="1" hangingPunct="1">
              <a:lnSpc>
                <a:spcPct val="90000"/>
              </a:lnSpc>
              <a:buFont typeface="Wingdings" pitchFamily="-105" charset="2"/>
              <a:buChar char="Ø"/>
            </a:pPr>
            <a:endParaRPr lang="it-IT" sz="2000">
              <a:ea typeface="ＭＳ Ｐゴシック" pitchFamily="-105" charset="-128"/>
              <a:cs typeface="ＭＳ Ｐゴシック" pitchFamily="-105"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4638"/>
            <a:ext cx="8534400" cy="1143000"/>
          </a:xfrm>
        </p:spPr>
        <p:txBody>
          <a:bodyPr/>
          <a:lstStyle/>
          <a:p>
            <a:pPr eaLnBrk="1" hangingPunct="1"/>
            <a:r>
              <a:rPr lang="it-IT" sz="2400" b="1" u="sng">
                <a:ea typeface="ＭＳ Ｐゴシック" pitchFamily="-105" charset="-128"/>
                <a:cs typeface="ＭＳ Ｐゴシック" pitchFamily="-105" charset="-128"/>
              </a:rPr>
              <a:t>PROCEDURE/ISTRUZIONE EMESSE</a:t>
            </a:r>
            <a:br>
              <a:rPr lang="it-IT" sz="2400" b="1" u="sng">
                <a:ea typeface="ＭＳ Ｐゴシック" pitchFamily="-105" charset="-128"/>
                <a:cs typeface="ＭＳ Ｐゴシック" pitchFamily="-105" charset="-128"/>
              </a:rPr>
            </a:br>
            <a:r>
              <a:rPr lang="it-IT" sz="2400" b="1" u="sng">
                <a:ea typeface="ＭＳ Ｐゴシック" pitchFamily="-105" charset="-128"/>
                <a:cs typeface="ＭＳ Ｐゴシック" pitchFamily="-105" charset="-128"/>
              </a:rPr>
              <a:t> DAL DIPARTIMENTO (3)</a:t>
            </a:r>
          </a:p>
        </p:txBody>
      </p:sp>
      <p:sp>
        <p:nvSpPr>
          <p:cNvPr id="92163" name="Rectangle 3"/>
          <p:cNvSpPr>
            <a:spLocks noGrp="1" noChangeArrowheads="1"/>
          </p:cNvSpPr>
          <p:nvPr>
            <p:ph idx="1"/>
          </p:nvPr>
        </p:nvSpPr>
        <p:spPr>
          <a:xfrm>
            <a:off x="609600" y="1600200"/>
            <a:ext cx="8077200" cy="4343400"/>
          </a:xfrm>
        </p:spPr>
        <p:txBody>
          <a:bodyPr>
            <a:normAutofit/>
          </a:bodyPr>
          <a:lstStyle/>
          <a:p>
            <a:pPr eaLnBrk="1" hangingPunct="1">
              <a:buFont typeface="Wingdings" pitchFamily="-105" charset="2"/>
              <a:buChar char="Ø"/>
            </a:pPr>
            <a:r>
              <a:rPr lang="it-IT" sz="1800">
                <a:ea typeface="ＭＳ Ｐゴシック" pitchFamily="-105" charset="-128"/>
                <a:cs typeface="ＭＳ Ｐゴシック" pitchFamily="-105" charset="-128"/>
              </a:rPr>
              <a:t>IO Riduzione del Rischio da Manipolazione di Farmaci Antiblastici</a:t>
            </a:r>
          </a:p>
          <a:p>
            <a:pPr eaLnBrk="1" hangingPunct="1">
              <a:buFont typeface="Wingdings" pitchFamily="-105" charset="2"/>
              <a:buNone/>
            </a:pPr>
            <a:endParaRPr lang="it-IT" sz="1800">
              <a:ea typeface="ＭＳ Ｐゴシック" pitchFamily="-105" charset="-128"/>
              <a:cs typeface="ＭＳ Ｐゴシック" pitchFamily="-105" charset="-128"/>
            </a:endParaRPr>
          </a:p>
          <a:p>
            <a:pPr eaLnBrk="1" hangingPunct="1">
              <a:buFont typeface="Wingdings" pitchFamily="-105" charset="2"/>
              <a:buChar char="Ø"/>
            </a:pPr>
            <a:r>
              <a:rPr lang="it-IT" sz="1800">
                <a:ea typeface="ＭＳ Ｐゴシック" pitchFamily="-105" charset="-128"/>
                <a:cs typeface="ＭＳ Ｐゴシック" pitchFamily="-105" charset="-128"/>
              </a:rPr>
              <a:t>IO Esercitazioni Antincendio</a:t>
            </a:r>
          </a:p>
          <a:p>
            <a:pPr eaLnBrk="1" hangingPunct="1">
              <a:buFont typeface="Wingdings" pitchFamily="-105" charset="2"/>
              <a:buNone/>
            </a:pPr>
            <a:endParaRPr lang="it-IT" sz="1800">
              <a:ea typeface="ＭＳ Ｐゴシック" pitchFamily="-105" charset="-128"/>
              <a:cs typeface="ＭＳ Ｐゴシック" pitchFamily="-105" charset="-128"/>
            </a:endParaRPr>
          </a:p>
          <a:p>
            <a:pPr eaLnBrk="1" hangingPunct="1">
              <a:buFont typeface="Wingdings" pitchFamily="-105" charset="2"/>
              <a:buChar char="Ø"/>
            </a:pPr>
            <a:r>
              <a:rPr lang="it-IT" sz="1800">
                <a:ea typeface="ＭＳ Ｐゴシック" pitchFamily="-105" charset="-128"/>
                <a:cs typeface="ＭＳ Ｐゴシック" pitchFamily="-105" charset="-128"/>
              </a:rPr>
              <a:t>IO Postazione di lavoro al Videoterminale</a:t>
            </a:r>
          </a:p>
          <a:p>
            <a:pPr eaLnBrk="1" hangingPunct="1">
              <a:buFont typeface="Wingdings" pitchFamily="-105" charset="2"/>
              <a:buNone/>
            </a:pPr>
            <a:endParaRPr lang="it-IT" sz="1800">
              <a:ea typeface="ＭＳ Ｐゴシック" pitchFamily="-105" charset="-128"/>
              <a:cs typeface="ＭＳ Ｐゴシック" pitchFamily="-105" charset="-128"/>
            </a:endParaRPr>
          </a:p>
          <a:p>
            <a:pPr eaLnBrk="1" hangingPunct="1">
              <a:buFont typeface="Wingdings" pitchFamily="-105" charset="2"/>
              <a:buChar char="Ø"/>
            </a:pPr>
            <a:r>
              <a:rPr lang="it-IT" sz="1800">
                <a:ea typeface="ＭＳ Ｐゴシック" pitchFamily="-105" charset="-128"/>
                <a:cs typeface="ＭＳ Ｐゴシック" pitchFamily="-105" charset="-128"/>
              </a:rPr>
              <a:t>IO Utilizzo Sostanze e Preparati pericolosi </a:t>
            </a:r>
          </a:p>
          <a:p>
            <a:pPr eaLnBrk="1" hangingPunct="1">
              <a:buFont typeface="Wingdings" pitchFamily="-105" charset="2"/>
              <a:buNone/>
            </a:pPr>
            <a:endParaRPr lang="it-IT" sz="1800">
              <a:ea typeface="ＭＳ Ｐゴシック" pitchFamily="-105" charset="-128"/>
              <a:cs typeface="ＭＳ Ｐゴシック" pitchFamily="-105" charset="-128"/>
            </a:endParaRPr>
          </a:p>
          <a:p>
            <a:pPr eaLnBrk="1" hangingPunct="1">
              <a:buFont typeface="Wingdings" pitchFamily="-105" charset="2"/>
              <a:buChar char="Ø"/>
            </a:pPr>
            <a:r>
              <a:rPr lang="it-IT" sz="1800">
                <a:ea typeface="ＭＳ Ｐゴシック" pitchFamily="-105" charset="-128"/>
                <a:cs typeface="ＭＳ Ｐゴシック" pitchFamily="-105" charset="-128"/>
              </a:rPr>
              <a:t>IO Corretto utilizzo delle cappe aspiranti</a:t>
            </a:r>
          </a:p>
          <a:p>
            <a:pPr eaLnBrk="1" hangingPunct="1">
              <a:buFont typeface="Wingdings" pitchFamily="-105" charset="2"/>
              <a:buNone/>
            </a:pPr>
            <a:endParaRPr lang="it-IT" sz="1800">
              <a:ea typeface="ＭＳ Ｐゴシック" pitchFamily="-105" charset="-128"/>
              <a:cs typeface="ＭＳ Ｐゴシック" pitchFamily="-105" charset="-128"/>
            </a:endParaRPr>
          </a:p>
          <a:p>
            <a:pPr eaLnBrk="1" hangingPunct="1">
              <a:buFont typeface="Wingdings" pitchFamily="-105" charset="2"/>
              <a:buChar char="Ø"/>
            </a:pPr>
            <a:r>
              <a:rPr lang="it-IT" sz="1800">
                <a:ea typeface="ＭＳ Ｐゴシック" pitchFamily="-105" charset="-128"/>
                <a:cs typeface="ＭＳ Ｐゴシック" pitchFamily="-105" charset="-128"/>
              </a:rPr>
              <a:t>IO Manipolazione Acido Peracetico</a:t>
            </a:r>
          </a:p>
          <a:p>
            <a:pPr eaLnBrk="1" hangingPunct="1">
              <a:buFont typeface="Wingdings" pitchFamily="-105" charset="2"/>
              <a:buNone/>
            </a:pPr>
            <a:endParaRPr lang="it-IT" sz="1800">
              <a:ea typeface="ＭＳ Ｐゴシック" pitchFamily="-105" charset="-128"/>
              <a:cs typeface="ＭＳ Ｐゴシック" pitchFamily="-105" charset="-128"/>
            </a:endParaRPr>
          </a:p>
          <a:p>
            <a:pPr eaLnBrk="1" hangingPunct="1">
              <a:buFont typeface="Wingdings" pitchFamily="-105" charset="2"/>
              <a:buChar char="Ø"/>
            </a:pPr>
            <a:r>
              <a:rPr lang="it-IT" sz="1800">
                <a:ea typeface="ＭＳ Ｐゴシック" pitchFamily="-105" charset="-128"/>
                <a:cs typeface="ＭＳ Ｐゴシック" pitchFamily="-105" charset="-128"/>
              </a:rPr>
              <a:t>IO Riduzione del Rischio da utilizzo di Formaldeide</a:t>
            </a:r>
          </a:p>
          <a:p>
            <a:pPr eaLnBrk="1" hangingPunct="1">
              <a:buFont typeface="Wingdings" pitchFamily="-105" charset="2"/>
              <a:buChar char="Ø"/>
            </a:pPr>
            <a:endParaRPr lang="it-IT" sz="1800">
              <a:ea typeface="ＭＳ Ｐゴシック" pitchFamily="-105" charset="-128"/>
              <a:cs typeface="ＭＳ Ｐゴシック" pitchFamily="-105" charset="-128"/>
            </a:endParaRPr>
          </a:p>
        </p:txBody>
      </p:sp>
      <p:sp>
        <p:nvSpPr>
          <p:cNvPr id="92164" name="AutoShape 4">
            <a:hlinkClick r:id="rId3" action="ppaction://hlinksldjump" highlightClick="1"/>
          </p:cNvPr>
          <p:cNvSpPr>
            <a:spLocks noChangeArrowheads="1"/>
          </p:cNvSpPr>
          <p:nvPr/>
        </p:nvSpPr>
        <p:spPr bwMode="auto">
          <a:xfrm>
            <a:off x="7740650" y="6092825"/>
            <a:ext cx="215900" cy="215900"/>
          </a:xfrm>
          <a:prstGeom prst="actionButtonInformation">
            <a:avLst/>
          </a:prstGeom>
          <a:solidFill>
            <a:schemeClr val="accent1"/>
          </a:solidFill>
          <a:ln w="9525">
            <a:noFill/>
            <a:miter lim="800000"/>
            <a:headEnd/>
            <a:tailEnd/>
          </a:ln>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ottotitolo 5"/>
          <p:cNvSpPr>
            <a:spLocks noGrp="1"/>
          </p:cNvSpPr>
          <p:nvPr>
            <p:ph type="subTitle" idx="1"/>
          </p:nvPr>
        </p:nvSpPr>
        <p:spPr>
          <a:xfrm>
            <a:off x="685800" y="1447447"/>
            <a:ext cx="7772400" cy="3835400"/>
          </a:xfrm>
        </p:spPr>
        <p:txBody>
          <a:bodyPr>
            <a:normAutofit fontScale="92500"/>
          </a:bodyPr>
          <a:lstStyle/>
          <a:p>
            <a:r>
              <a:rPr lang="it-IT" dirty="0" smtClean="0">
                <a:solidFill>
                  <a:schemeClr val="tx1"/>
                </a:solidFill>
              </a:rPr>
              <a:t>Il Sistema di Gestione della Sicurezza sui Luoghi di Lavoro </a:t>
            </a:r>
            <a:r>
              <a:rPr lang="it-IT" b="1" dirty="0" smtClean="0">
                <a:solidFill>
                  <a:schemeClr val="tx1"/>
                </a:solidFill>
              </a:rPr>
              <a:t>definisce le modalità per individuare</a:t>
            </a:r>
            <a:r>
              <a:rPr lang="it-IT" dirty="0" smtClean="0">
                <a:solidFill>
                  <a:schemeClr val="tx1"/>
                </a:solidFill>
              </a:rPr>
              <a:t>, all’interno della struttura organizzativa aziendale, le </a:t>
            </a:r>
            <a:r>
              <a:rPr lang="it-IT" b="1" dirty="0" smtClean="0">
                <a:solidFill>
                  <a:schemeClr val="tx1"/>
                </a:solidFill>
              </a:rPr>
              <a:t>responsabilità</a:t>
            </a:r>
            <a:r>
              <a:rPr lang="it-IT" dirty="0" smtClean="0">
                <a:solidFill>
                  <a:schemeClr val="tx1"/>
                </a:solidFill>
              </a:rPr>
              <a:t>, le </a:t>
            </a:r>
            <a:r>
              <a:rPr lang="it-IT" b="1" dirty="0" smtClean="0">
                <a:solidFill>
                  <a:schemeClr val="tx1"/>
                </a:solidFill>
              </a:rPr>
              <a:t>procedure</a:t>
            </a:r>
            <a:r>
              <a:rPr lang="it-IT" dirty="0" smtClean="0">
                <a:solidFill>
                  <a:schemeClr val="tx1"/>
                </a:solidFill>
              </a:rPr>
              <a:t>, i </a:t>
            </a:r>
            <a:r>
              <a:rPr lang="it-IT" b="1" dirty="0" smtClean="0">
                <a:solidFill>
                  <a:schemeClr val="tx1"/>
                </a:solidFill>
              </a:rPr>
              <a:t>processi </a:t>
            </a:r>
            <a:r>
              <a:rPr lang="it-IT" dirty="0" smtClean="0">
                <a:solidFill>
                  <a:schemeClr val="tx1"/>
                </a:solidFill>
              </a:rPr>
              <a:t>e le </a:t>
            </a:r>
            <a:r>
              <a:rPr lang="it-IT" b="1" dirty="0" smtClean="0">
                <a:solidFill>
                  <a:schemeClr val="tx1"/>
                </a:solidFill>
              </a:rPr>
              <a:t>risorse </a:t>
            </a:r>
            <a:r>
              <a:rPr lang="it-IT" dirty="0" smtClean="0">
                <a:solidFill>
                  <a:schemeClr val="tx1"/>
                </a:solidFill>
              </a:rPr>
              <a:t>per la realizzazione della </a:t>
            </a:r>
            <a:r>
              <a:rPr lang="it-IT" b="1" dirty="0" smtClean="0">
                <a:solidFill>
                  <a:schemeClr val="tx1"/>
                </a:solidFill>
              </a:rPr>
              <a:t>politica aziendale di sicurezza,</a:t>
            </a:r>
            <a:r>
              <a:rPr lang="it-IT" dirty="0" smtClean="0">
                <a:solidFill>
                  <a:schemeClr val="tx1"/>
                </a:solidFill>
              </a:rPr>
              <a:t> nel rispetto delle norme di salute e sicurezza vigenti e in un’ottica di </a:t>
            </a:r>
            <a:r>
              <a:rPr lang="it-IT" b="1" dirty="0" smtClean="0">
                <a:solidFill>
                  <a:schemeClr val="tx1"/>
                </a:solidFill>
              </a:rPr>
              <a:t>miglioramento continuo</a:t>
            </a:r>
            <a:r>
              <a:rPr lang="it-IT" dirty="0" smtClean="0">
                <a:solidFill>
                  <a:schemeClr val="tx1"/>
                </a:solidFill>
              </a:rPr>
              <a:t>.</a:t>
            </a:r>
          </a:p>
          <a:p>
            <a:endParaRPr lang="it-IT"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it-IT" sz="2400" b="1" u="sng">
                <a:ea typeface="ＭＳ Ｐゴシック" pitchFamily="-105" charset="-128"/>
                <a:cs typeface="ＭＳ Ｐゴシック" pitchFamily="-105" charset="-128"/>
              </a:rPr>
              <a:t>PROCEDURE/ISTRUZIONE EMESSE DAL DIPARTIMENTO (4)</a:t>
            </a:r>
          </a:p>
        </p:txBody>
      </p:sp>
      <p:sp>
        <p:nvSpPr>
          <p:cNvPr id="94211" name="Rectangle 3"/>
          <p:cNvSpPr>
            <a:spLocks noGrp="1" noChangeArrowheads="1"/>
          </p:cNvSpPr>
          <p:nvPr>
            <p:ph idx="1"/>
          </p:nvPr>
        </p:nvSpPr>
        <p:spPr>
          <a:xfrm>
            <a:off x="609600" y="1981200"/>
            <a:ext cx="8229600" cy="4525963"/>
          </a:xfrm>
        </p:spPr>
        <p:txBody>
          <a:bodyPr>
            <a:normAutofit/>
          </a:bodyPr>
          <a:lstStyle/>
          <a:p>
            <a:pPr eaLnBrk="1" hangingPunct="1">
              <a:lnSpc>
                <a:spcPct val="90000"/>
              </a:lnSpc>
              <a:buFont typeface="Wingdings" pitchFamily="-105" charset="2"/>
              <a:buChar char="Ø"/>
            </a:pPr>
            <a:r>
              <a:rPr lang="it-IT" sz="1800">
                <a:ea typeface="ＭＳ Ｐゴシック" pitchFamily="-105" charset="-128"/>
                <a:cs typeface="ＭＳ Ｐゴシック" pitchFamily="-105" charset="-128"/>
              </a:rPr>
              <a:t>IO Utilizzo in sicurezza delle scale portatili</a:t>
            </a:r>
          </a:p>
          <a:p>
            <a:pPr eaLnBrk="1" hangingPunct="1">
              <a:lnSpc>
                <a:spcPct val="90000"/>
              </a:lnSpc>
              <a:buFont typeface="Wingdings" pitchFamily="-105" charset="2"/>
              <a:buChar char="Ø"/>
            </a:pPr>
            <a:endParaRPr lang="it-IT" sz="18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1800">
                <a:ea typeface="ＭＳ Ｐゴシック" pitchFamily="-105" charset="-128"/>
                <a:cs typeface="ＭＳ Ｐゴシック" pitchFamily="-105" charset="-128"/>
              </a:rPr>
              <a:t>IO Norme generali di sicurezza</a:t>
            </a:r>
          </a:p>
          <a:p>
            <a:pPr eaLnBrk="1" hangingPunct="1">
              <a:lnSpc>
                <a:spcPct val="90000"/>
              </a:lnSpc>
              <a:buFont typeface="Wingdings" pitchFamily="-105" charset="2"/>
              <a:buChar char="Ø"/>
            </a:pPr>
            <a:endParaRPr lang="it-IT" sz="18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1800">
                <a:ea typeface="ＭＳ Ｐゴシック" pitchFamily="-105" charset="-128"/>
                <a:cs typeface="ＭＳ Ｐゴシック" pitchFamily="-105" charset="-128"/>
              </a:rPr>
              <a:t>IO Riduzione del Rischio nella manipolazione di liquidi criogenici</a:t>
            </a:r>
          </a:p>
          <a:p>
            <a:pPr eaLnBrk="1" hangingPunct="1">
              <a:lnSpc>
                <a:spcPct val="90000"/>
              </a:lnSpc>
              <a:buFont typeface="Wingdings" pitchFamily="-105" charset="2"/>
              <a:buChar char="Ø"/>
            </a:pPr>
            <a:endParaRPr lang="it-IT" sz="18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1800">
                <a:ea typeface="ＭＳ Ｐゴシック" pitchFamily="-105" charset="-128"/>
                <a:cs typeface="ＭＳ Ｐゴシック" pitchFamily="-105" charset="-128"/>
              </a:rPr>
              <a:t>IO Gestione dei Gas Compressi in Bombole</a:t>
            </a:r>
          </a:p>
          <a:p>
            <a:pPr eaLnBrk="1" hangingPunct="1">
              <a:lnSpc>
                <a:spcPct val="90000"/>
              </a:lnSpc>
              <a:buFont typeface="Wingdings" pitchFamily="-105" charset="2"/>
              <a:buChar char="Ø"/>
            </a:pPr>
            <a:endParaRPr lang="it-IT" sz="18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1800">
                <a:ea typeface="ＭＳ Ｐゴシック" pitchFamily="-105" charset="-128"/>
                <a:cs typeface="ＭＳ Ｐゴシック" pitchFamily="-105" charset="-128"/>
              </a:rPr>
              <a:t>IO Accoglimento, Inserimento, Addestramento e Valutazione del Personale</a:t>
            </a:r>
          </a:p>
          <a:p>
            <a:pPr eaLnBrk="1" hangingPunct="1">
              <a:lnSpc>
                <a:spcPct val="90000"/>
              </a:lnSpc>
              <a:buFont typeface="Wingdings" pitchFamily="-105" charset="2"/>
              <a:buChar char="Ø"/>
            </a:pPr>
            <a:endParaRPr lang="it-IT" sz="1800">
              <a:ea typeface="ＭＳ Ｐゴシック" pitchFamily="-105" charset="-128"/>
              <a:cs typeface="ＭＳ Ｐゴシック" pitchFamily="-105" charset="-128"/>
            </a:endParaRPr>
          </a:p>
          <a:p>
            <a:pPr eaLnBrk="1" hangingPunct="1">
              <a:lnSpc>
                <a:spcPct val="90000"/>
              </a:lnSpc>
              <a:buFont typeface="Wingdings" pitchFamily="-105" charset="2"/>
              <a:buChar char="Ø"/>
            </a:pPr>
            <a:r>
              <a:rPr lang="it-IT" sz="1800">
                <a:ea typeface="ＭＳ Ｐゴシック" pitchFamily="-105" charset="-128"/>
                <a:cs typeface="ＭＳ Ｐゴシック" pitchFamily="-105" charset="-128"/>
              </a:rPr>
              <a:t>IO Impiego in sicurezza di apparecchiature Laser</a:t>
            </a:r>
          </a:p>
          <a:p>
            <a:pPr eaLnBrk="1" hangingPunct="1">
              <a:lnSpc>
                <a:spcPct val="90000"/>
              </a:lnSpc>
              <a:buFont typeface="Wingdings" pitchFamily="-105" charset="2"/>
              <a:buChar char="Ø"/>
            </a:pPr>
            <a:endParaRPr lang="it-IT" sz="1800">
              <a:ea typeface="ＭＳ Ｐゴシック" pitchFamily="-105" charset="-128"/>
              <a:cs typeface="ＭＳ Ｐゴシック" pitchFamily="-105" charset="-128"/>
            </a:endParaRPr>
          </a:p>
        </p:txBody>
      </p:sp>
      <p:sp>
        <p:nvSpPr>
          <p:cNvPr id="4" name="Informazioni 3">
            <a:hlinkClick r:id="rId3" action="ppaction://hlinksldjump" highlightClick="1"/>
          </p:cNvPr>
          <p:cNvSpPr>
            <a:spLocks noChangeArrowheads="1"/>
          </p:cNvSpPr>
          <p:nvPr/>
        </p:nvSpPr>
        <p:spPr bwMode="auto">
          <a:xfrm>
            <a:off x="762000" y="5410200"/>
            <a:ext cx="304800" cy="228600"/>
          </a:xfrm>
          <a:prstGeom prst="actionButtonInformation">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endParaRPr lang="it-IT">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Freccia circolare in su 22"/>
          <p:cNvSpPr/>
          <p:nvPr/>
        </p:nvSpPr>
        <p:spPr>
          <a:xfrm>
            <a:off x="3521941" y="3966529"/>
            <a:ext cx="600792" cy="903878"/>
          </a:xfrm>
          <a:prstGeom prst="curvedUpArrow">
            <a:avLst>
              <a:gd name="adj1" fmla="val 25000"/>
              <a:gd name="adj2" fmla="val 33056"/>
              <a:gd name="adj3" fmla="val 2500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C0504D"/>
              </a:solidFill>
            </a:endParaRPr>
          </a:p>
        </p:txBody>
      </p:sp>
      <p:sp>
        <p:nvSpPr>
          <p:cNvPr id="21" name="Cilindro 20"/>
          <p:cNvSpPr/>
          <p:nvPr/>
        </p:nvSpPr>
        <p:spPr>
          <a:xfrm rot="5400000">
            <a:off x="3874357" y="4145874"/>
            <a:ext cx="351971" cy="631186"/>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rtlCol="0" anchor="ctr" anchorCtr="1"/>
          <a:lstStyle/>
          <a:p>
            <a:pPr algn="ctr"/>
            <a:endParaRPr lang="it-IT" dirty="0"/>
          </a:p>
        </p:txBody>
      </p:sp>
      <p:sp>
        <p:nvSpPr>
          <p:cNvPr id="9" name="Cilindro 8"/>
          <p:cNvSpPr/>
          <p:nvPr/>
        </p:nvSpPr>
        <p:spPr>
          <a:xfrm rot="5400000">
            <a:off x="1313758" y="1372313"/>
            <a:ext cx="1148485" cy="2462456"/>
          </a:xfrm>
          <a:prstGeom prst="can">
            <a:avLst/>
          </a:prstGeom>
          <a:gradFill flip="none" rotWithShape="1">
            <a:gsLst>
              <a:gs pos="0">
                <a:srgbClr val="FF0000"/>
              </a:gs>
              <a:gs pos="100000">
                <a:srgbClr val="FFFFFF"/>
              </a:gs>
            </a:gsLst>
            <a:lin ang="0" scaled="1"/>
            <a:tileRect/>
          </a:gradFill>
          <a:effectLst>
            <a:glow>
              <a:srgbClr val="0000FF"/>
            </a:glow>
            <a:innerShdw dist="50800" dir="15060000">
              <a:srgbClr val="FFFF00">
                <a:alpha val="50000"/>
              </a:srgbClr>
            </a:innerShdw>
          </a:effectLst>
          <a:scene3d>
            <a:camera prst="orthographicFront">
              <a:rot lat="0" lon="21299991" rev="0"/>
            </a:camera>
            <a:lightRig rig="threePt" dir="t">
              <a:rot lat="0" lon="0" rev="7260000"/>
            </a:lightRig>
          </a:scene3d>
          <a:sp3d prstMaterial="dkEdge"/>
        </p:spPr>
        <p:style>
          <a:lnRef idx="1">
            <a:schemeClr val="accent1"/>
          </a:lnRef>
          <a:fillRef idx="3">
            <a:schemeClr val="accent1"/>
          </a:fillRef>
          <a:effectRef idx="2">
            <a:schemeClr val="accent1"/>
          </a:effectRef>
          <a:fontRef idx="minor">
            <a:schemeClr val="lt1"/>
          </a:fontRef>
        </p:style>
        <p:txBody>
          <a:bodyPr vert="vert270" rtlCol="0" anchor="ctr">
            <a:normAutofit/>
          </a:bodyPr>
          <a:lstStyle/>
          <a:p>
            <a:pPr algn="ct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DIREZIONE</a:t>
            </a:r>
          </a:p>
          <a:p>
            <a:pPr algn="ct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DATORE </a:t>
            </a:r>
            <a:r>
              <a:rPr lang="it-IT"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LAVORO</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Titolo 1"/>
          <p:cNvSpPr>
            <a:spLocks noGrp="1"/>
          </p:cNvSpPr>
          <p:nvPr>
            <p:ph type="title"/>
          </p:nvPr>
        </p:nvSpPr>
        <p:spPr/>
        <p:txBody>
          <a:bodyPr>
            <a:scene3d>
              <a:camera prst="obliqueBottomLeft"/>
              <a:lightRig rig="threePt" dir="t"/>
            </a:scene3d>
            <a:sp3d/>
          </a:bodyPr>
          <a:lstStyle/>
          <a:p>
            <a:r>
              <a:rPr lang="it-IT" dirty="0" smtClean="0">
                <a:blipFill rotWithShape="0">
                  <a:blip r:embed="rId2"/>
                  <a:tile tx="0" ty="0" sx="100000" sy="100000" flip="none" algn="tl"/>
                </a:blipFill>
                <a:effectLst>
                  <a:outerShdw blurRad="50800" dist="38100" dir="2700000" algn="tl" rotWithShape="0">
                    <a:srgbClr val="000000">
                      <a:alpha val="43000"/>
                    </a:srgbClr>
                  </a:outerShdw>
                </a:effectLst>
              </a:rPr>
              <a:t>La Macchina della Prevenzione</a:t>
            </a:r>
            <a:endParaRPr lang="it-IT" dirty="0">
              <a:blipFill rotWithShape="0">
                <a:blip r:embed="rId2"/>
                <a:tile tx="0" ty="0" sx="100000" sy="100000" flip="none" algn="tl"/>
              </a:blipFill>
              <a:effectLst>
                <a:outerShdw blurRad="50800" dist="38100" dir="2700000" algn="tl" rotWithShape="0">
                  <a:srgbClr val="000000">
                    <a:alpha val="43000"/>
                  </a:srgbClr>
                </a:outerShdw>
              </a:effectLst>
            </a:endParaRPr>
          </a:p>
        </p:txBody>
      </p:sp>
      <p:sp>
        <p:nvSpPr>
          <p:cNvPr id="14" name="Cilindro 13"/>
          <p:cNvSpPr/>
          <p:nvPr/>
        </p:nvSpPr>
        <p:spPr>
          <a:xfrm rot="5400000">
            <a:off x="3416635" y="4068188"/>
            <a:ext cx="2015386" cy="720562"/>
          </a:xfrm>
          <a:prstGeom prst="can">
            <a:avLst/>
          </a:prstGeom>
          <a:gradFill flip="none" rotWithShape="1">
            <a:gsLst>
              <a:gs pos="0">
                <a:srgbClr val="008000"/>
              </a:gs>
              <a:gs pos="100000">
                <a:srgbClr val="FFFFFF"/>
              </a:gs>
              <a:gs pos="50000">
                <a:srgbClr val="008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dirty="0" err="1" smtClean="0"/>
              <a:t>S.G.S.L</a:t>
            </a:r>
            <a:endParaRPr lang="it-IT" sz="2400" dirty="0"/>
          </a:p>
        </p:txBody>
      </p:sp>
      <p:sp>
        <p:nvSpPr>
          <p:cNvPr id="15" name="Cilindro 14"/>
          <p:cNvSpPr/>
          <p:nvPr/>
        </p:nvSpPr>
        <p:spPr>
          <a:xfrm rot="5400000">
            <a:off x="5552859" y="3400110"/>
            <a:ext cx="351973" cy="2169882"/>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smtClean="0">
                <a:solidFill>
                  <a:schemeClr val="tx1"/>
                </a:solidFill>
              </a:rPr>
              <a:t>ORGANIZZAZIONE </a:t>
            </a:r>
          </a:p>
          <a:p>
            <a:pPr algn="ctr"/>
            <a:r>
              <a:rPr lang="it-IT" sz="1400" dirty="0" smtClean="0">
                <a:solidFill>
                  <a:schemeClr val="tx1"/>
                </a:solidFill>
              </a:rPr>
              <a:t>(DIRIGENTI)</a:t>
            </a:r>
            <a:endParaRPr lang="it-IT" sz="1400" dirty="0">
              <a:solidFill>
                <a:schemeClr val="tx1"/>
              </a:solidFill>
            </a:endParaRPr>
          </a:p>
        </p:txBody>
      </p:sp>
      <p:sp>
        <p:nvSpPr>
          <p:cNvPr id="17" name="Cilindro 16"/>
          <p:cNvSpPr/>
          <p:nvPr/>
        </p:nvSpPr>
        <p:spPr>
          <a:xfrm rot="5400000">
            <a:off x="6008757" y="3512037"/>
            <a:ext cx="3380885" cy="1975199"/>
          </a:xfrm>
          <a:prstGeom prst="can">
            <a:avLst/>
          </a:prstGeom>
          <a:gradFill flip="none" rotWithShape="1">
            <a:gsLst>
              <a:gs pos="0">
                <a:srgbClr val="660066"/>
              </a:gs>
              <a:gs pos="100000">
                <a:srgbClr val="FFFFFF"/>
              </a:gs>
              <a:gs pos="34000">
                <a:srgbClr val="660066"/>
              </a:gs>
            </a:gsLst>
            <a:lin ang="0" scaled="1"/>
            <a:tileRec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600" dirty="0" smtClean="0"/>
              <a:t>SALUTE E SICUREZZA PER LAVORATORI PAZIENTI E VISITATORI</a:t>
            </a:r>
            <a:endParaRPr lang="it-IT" sz="1600" dirty="0"/>
          </a:p>
        </p:txBody>
      </p:sp>
      <p:sp>
        <p:nvSpPr>
          <p:cNvPr id="20" name="Cilindro 19"/>
          <p:cNvSpPr/>
          <p:nvPr/>
        </p:nvSpPr>
        <p:spPr>
          <a:xfrm rot="5400000">
            <a:off x="8510815" y="4169460"/>
            <a:ext cx="351971" cy="631186"/>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rtlCol="0" anchor="ctr" anchorCtr="1"/>
          <a:lstStyle/>
          <a:p>
            <a:pPr algn="ctr"/>
            <a:endParaRPr lang="it-IT" dirty="0"/>
          </a:p>
        </p:txBody>
      </p:sp>
      <p:sp>
        <p:nvSpPr>
          <p:cNvPr id="25" name="CasellaDiTesto 24"/>
          <p:cNvSpPr txBox="1"/>
          <p:nvPr/>
        </p:nvSpPr>
        <p:spPr>
          <a:xfrm>
            <a:off x="277368" y="3504864"/>
            <a:ext cx="3196614" cy="461665"/>
          </a:xfrm>
          <a:prstGeom prst="rect">
            <a:avLst/>
          </a:prstGeom>
          <a:noFill/>
        </p:spPr>
        <p:txBody>
          <a:bodyPr wrap="square" rtlCol="0">
            <a:spAutoFit/>
          </a:bodyPr>
          <a:lstStyle/>
          <a:p>
            <a:r>
              <a:rPr lang="it-IT" sz="1200" dirty="0" err="1" smtClean="0"/>
              <a:t>1</a:t>
            </a:r>
            <a:r>
              <a:rPr lang="it-IT" sz="1200" dirty="0" smtClean="0"/>
              <a:t>. Individuare e valutare tutti i fattori di rischio associati alle attività lavorative </a:t>
            </a:r>
            <a:r>
              <a:rPr lang="it-IT" sz="1200" dirty="0" err="1" smtClean="0"/>
              <a:t>D.V.R.</a:t>
            </a:r>
            <a:endParaRPr lang="it-IT" sz="1200" dirty="0"/>
          </a:p>
        </p:txBody>
      </p:sp>
      <p:sp>
        <p:nvSpPr>
          <p:cNvPr id="28" name="CasellaDiTesto 27"/>
          <p:cNvSpPr txBox="1"/>
          <p:nvPr/>
        </p:nvSpPr>
        <p:spPr>
          <a:xfrm>
            <a:off x="277368" y="3886947"/>
            <a:ext cx="3196613" cy="430887"/>
          </a:xfrm>
          <a:prstGeom prst="rect">
            <a:avLst/>
          </a:prstGeom>
          <a:noFill/>
        </p:spPr>
        <p:txBody>
          <a:bodyPr wrap="square" rtlCol="0">
            <a:spAutoFit/>
          </a:bodyPr>
          <a:lstStyle/>
          <a:p>
            <a:r>
              <a:rPr lang="it-IT" sz="1100" dirty="0" err="1" smtClean="0"/>
              <a:t>2</a:t>
            </a:r>
            <a:r>
              <a:rPr lang="it-IT" sz="1100" dirty="0" smtClean="0"/>
              <a:t>. Adottare una politica della salute e sicurezza sul lavoro</a:t>
            </a:r>
            <a:endParaRPr lang="it-IT" sz="1100" dirty="0"/>
          </a:p>
        </p:txBody>
      </p:sp>
      <p:sp>
        <p:nvSpPr>
          <p:cNvPr id="29" name="CasellaDiTesto 28"/>
          <p:cNvSpPr txBox="1"/>
          <p:nvPr/>
        </p:nvSpPr>
        <p:spPr>
          <a:xfrm>
            <a:off x="278689" y="4229853"/>
            <a:ext cx="3273475" cy="261610"/>
          </a:xfrm>
          <a:prstGeom prst="rect">
            <a:avLst/>
          </a:prstGeom>
          <a:noFill/>
        </p:spPr>
        <p:txBody>
          <a:bodyPr wrap="square" rtlCol="0">
            <a:spAutoFit/>
          </a:bodyPr>
          <a:lstStyle/>
          <a:p>
            <a:r>
              <a:rPr lang="it-IT" sz="1100" dirty="0" err="1" smtClean="0"/>
              <a:t>3</a:t>
            </a:r>
            <a:r>
              <a:rPr lang="it-IT" sz="1100" dirty="0" smtClean="0"/>
              <a:t>. Verificare la conformità alla legislazione vigente</a:t>
            </a:r>
            <a:endParaRPr lang="it-IT" sz="1100" dirty="0"/>
          </a:p>
        </p:txBody>
      </p:sp>
      <p:sp>
        <p:nvSpPr>
          <p:cNvPr id="30" name="CasellaDiTesto 29"/>
          <p:cNvSpPr txBox="1"/>
          <p:nvPr/>
        </p:nvSpPr>
        <p:spPr>
          <a:xfrm rot="10800000" flipV="1">
            <a:off x="278689" y="4433067"/>
            <a:ext cx="3302671" cy="261610"/>
          </a:xfrm>
          <a:prstGeom prst="rect">
            <a:avLst/>
          </a:prstGeom>
          <a:noFill/>
        </p:spPr>
        <p:txBody>
          <a:bodyPr wrap="square" rtlCol="0">
            <a:spAutoFit/>
          </a:bodyPr>
          <a:lstStyle/>
          <a:p>
            <a:r>
              <a:rPr lang="it-IT" sz="1100" dirty="0" smtClean="0"/>
              <a:t>4.Elaborare istruzioni operative di controllo</a:t>
            </a:r>
            <a:endParaRPr lang="it-IT" sz="1100" dirty="0"/>
          </a:p>
        </p:txBody>
      </p:sp>
      <p:sp>
        <p:nvSpPr>
          <p:cNvPr id="31" name="CasellaDiTesto 30"/>
          <p:cNvSpPr txBox="1"/>
          <p:nvPr/>
        </p:nvSpPr>
        <p:spPr>
          <a:xfrm>
            <a:off x="277368" y="4613368"/>
            <a:ext cx="3303992" cy="261610"/>
          </a:xfrm>
          <a:prstGeom prst="rect">
            <a:avLst/>
          </a:prstGeom>
          <a:noFill/>
        </p:spPr>
        <p:txBody>
          <a:bodyPr wrap="square" rtlCol="0">
            <a:spAutoFit/>
          </a:bodyPr>
          <a:lstStyle/>
          <a:p>
            <a:r>
              <a:rPr lang="it-IT" sz="1100" dirty="0" err="1" smtClean="0"/>
              <a:t>5</a:t>
            </a:r>
            <a:r>
              <a:rPr lang="it-IT" sz="1100" dirty="0" smtClean="0"/>
              <a:t>. Predisporre specifiche procedure  di gestione </a:t>
            </a:r>
            <a:endParaRPr lang="it-IT" sz="1100" dirty="0"/>
          </a:p>
        </p:txBody>
      </p:sp>
      <p:sp>
        <p:nvSpPr>
          <p:cNvPr id="37" name="CasellaDiTesto 36"/>
          <p:cNvSpPr txBox="1"/>
          <p:nvPr/>
        </p:nvSpPr>
        <p:spPr>
          <a:xfrm>
            <a:off x="277367" y="4803165"/>
            <a:ext cx="3530372" cy="261610"/>
          </a:xfrm>
          <a:prstGeom prst="rect">
            <a:avLst/>
          </a:prstGeom>
          <a:noFill/>
        </p:spPr>
        <p:txBody>
          <a:bodyPr wrap="square" rtlCol="0">
            <a:spAutoFit/>
          </a:bodyPr>
          <a:lstStyle/>
          <a:p>
            <a:r>
              <a:rPr lang="it-IT" sz="1100" dirty="0" err="1" smtClean="0"/>
              <a:t>6</a:t>
            </a:r>
            <a:r>
              <a:rPr lang="it-IT" sz="1100" dirty="0" smtClean="0"/>
              <a:t>. Effettuare specifici corsi di formazione e informazione</a:t>
            </a:r>
            <a:endParaRPr lang="it-IT" sz="1100" dirty="0"/>
          </a:p>
        </p:txBody>
      </p:sp>
      <p:sp>
        <p:nvSpPr>
          <p:cNvPr id="38" name="CasellaDiTesto 37"/>
          <p:cNvSpPr txBox="1"/>
          <p:nvPr/>
        </p:nvSpPr>
        <p:spPr>
          <a:xfrm>
            <a:off x="277367" y="4992960"/>
            <a:ext cx="3530372" cy="261610"/>
          </a:xfrm>
          <a:prstGeom prst="rect">
            <a:avLst/>
          </a:prstGeom>
          <a:noFill/>
        </p:spPr>
        <p:txBody>
          <a:bodyPr wrap="square" rtlCol="0">
            <a:spAutoFit/>
          </a:bodyPr>
          <a:lstStyle/>
          <a:p>
            <a:r>
              <a:rPr lang="it-IT" sz="1100" dirty="0" err="1" smtClean="0"/>
              <a:t>7</a:t>
            </a:r>
            <a:r>
              <a:rPr lang="it-IT" sz="1100" dirty="0" smtClean="0"/>
              <a:t>. Pianificare e realizzare verifiche ispettive interne</a:t>
            </a:r>
            <a:endParaRPr lang="it-IT" sz="1100" dirty="0"/>
          </a:p>
        </p:txBody>
      </p:sp>
      <p:sp>
        <p:nvSpPr>
          <p:cNvPr id="39" name="CasellaDiTesto 38"/>
          <p:cNvSpPr txBox="1"/>
          <p:nvPr/>
        </p:nvSpPr>
        <p:spPr>
          <a:xfrm>
            <a:off x="278690" y="5211940"/>
            <a:ext cx="3195292" cy="430887"/>
          </a:xfrm>
          <a:prstGeom prst="rect">
            <a:avLst/>
          </a:prstGeom>
          <a:noFill/>
        </p:spPr>
        <p:txBody>
          <a:bodyPr wrap="square" rtlCol="0">
            <a:spAutoFit/>
          </a:bodyPr>
          <a:lstStyle/>
          <a:p>
            <a:r>
              <a:rPr lang="it-IT" sz="1100" dirty="0" err="1" smtClean="0"/>
              <a:t>8</a:t>
            </a:r>
            <a:r>
              <a:rPr lang="it-IT" sz="1100" dirty="0" smtClean="0"/>
              <a:t>. Riesaminare periodicamente l’adeguatezza del </a:t>
            </a:r>
            <a:r>
              <a:rPr lang="it-IT" sz="1100" dirty="0" err="1" smtClean="0"/>
              <a:t>S.G.S.L.</a:t>
            </a:r>
            <a:r>
              <a:rPr lang="it-IT" sz="1100" dirty="0" smtClean="0"/>
              <a:t> </a:t>
            </a:r>
            <a:endParaRPr lang="it-IT" sz="1100" dirty="0"/>
          </a:p>
        </p:txBody>
      </p:sp>
      <p:cxnSp>
        <p:nvCxnSpPr>
          <p:cNvPr id="46" name="Forma 45"/>
          <p:cNvCxnSpPr>
            <a:stCxn id="25" idx="0"/>
            <a:endCxn id="9" idx="3"/>
          </p:cNvCxnSpPr>
          <p:nvPr/>
        </p:nvCxnSpPr>
        <p:spPr>
          <a:xfrm rot="16200000" flipV="1">
            <a:off x="815563" y="2444752"/>
            <a:ext cx="901322" cy="1218902"/>
          </a:xfrm>
          <a:prstGeom prst="bentConnector4">
            <a:avLst>
              <a:gd name="adj1" fmla="val 20621"/>
              <a:gd name="adj2" fmla="val 14988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Cilindro 9"/>
          <p:cNvSpPr/>
          <p:nvPr/>
        </p:nvSpPr>
        <p:spPr>
          <a:xfrm rot="5400000">
            <a:off x="3011599" y="2287948"/>
            <a:ext cx="351971" cy="631186"/>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rtlCol="0" anchor="ctr" anchorCtr="1"/>
          <a:lstStyle/>
          <a:p>
            <a:pPr algn="ctr"/>
            <a:endParaRPr lang="it-IT" dirty="0"/>
          </a:p>
        </p:txBody>
      </p:sp>
      <p:sp>
        <p:nvSpPr>
          <p:cNvPr id="16" name="Freccia circolare in giù 15"/>
          <p:cNvSpPr/>
          <p:nvPr/>
        </p:nvSpPr>
        <p:spPr>
          <a:xfrm rot="20997153" flipH="1">
            <a:off x="3012655" y="1787224"/>
            <a:ext cx="426297" cy="1335291"/>
          </a:xfrm>
          <a:prstGeom prst="curvedDownArrow">
            <a:avLst>
              <a:gd name="adj1" fmla="val 28717"/>
              <a:gd name="adj2" fmla="val 50000"/>
              <a:gd name="adj3" fmla="val 15363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3" name="Cilindro 12"/>
          <p:cNvSpPr/>
          <p:nvPr/>
        </p:nvSpPr>
        <p:spPr>
          <a:xfrm rot="5400000">
            <a:off x="2753580" y="2253335"/>
            <a:ext cx="2015386" cy="720562"/>
          </a:xfrm>
          <a:prstGeom prst="can">
            <a:avLst/>
          </a:prstGeom>
          <a:gradFill flip="none" rotWithShape="1">
            <a:gsLst>
              <a:gs pos="0">
                <a:srgbClr val="FF0000"/>
              </a:gs>
              <a:gs pos="100000">
                <a:srgbClr val="FFFFFF"/>
              </a:gs>
              <a:gs pos="50000">
                <a:srgbClr val="FF0000">
                  <a:alpha val="63000"/>
                </a:srgbClr>
              </a:gs>
            </a:gsLst>
            <a:lin ang="0" scaled="1"/>
            <a:tileRect/>
          </a:gradFill>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dirty="0" err="1" smtClean="0"/>
              <a:t>D.V.R</a:t>
            </a:r>
            <a:endParaRPr lang="it-IT" sz="2400" dirty="0"/>
          </a:p>
        </p:txBody>
      </p:sp>
      <p:sp>
        <p:nvSpPr>
          <p:cNvPr id="18" name="Cilindro 17"/>
          <p:cNvSpPr/>
          <p:nvPr/>
        </p:nvSpPr>
        <p:spPr>
          <a:xfrm rot="5400000">
            <a:off x="3690371" y="2404514"/>
            <a:ext cx="914400" cy="426750"/>
          </a:xfrm>
          <a:prstGeom prst="can">
            <a:avLst>
              <a:gd name="adj" fmla="val 50000"/>
            </a:avLst>
          </a:prstGeom>
          <a:gradFill flip="none" rotWithShape="1">
            <a:gsLst>
              <a:gs pos="0">
                <a:srgbClr val="FF6600">
                  <a:alpha val="73000"/>
                </a:srgbClr>
              </a:gs>
              <a:gs pos="100000">
                <a:srgbClr val="FFFFFF"/>
              </a:gs>
              <a:gs pos="50000">
                <a:srgbClr val="FF6600">
                  <a:alpha val="73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DUVRI</a:t>
            </a:r>
            <a:endParaRPr lang="it-IT" dirty="0"/>
          </a:p>
        </p:txBody>
      </p:sp>
      <p:sp>
        <p:nvSpPr>
          <p:cNvPr id="19" name="Cilindro 18"/>
          <p:cNvSpPr/>
          <p:nvPr/>
        </p:nvSpPr>
        <p:spPr>
          <a:xfrm rot="5400000">
            <a:off x="4706736" y="1960517"/>
            <a:ext cx="324367" cy="1317785"/>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r>
              <a:rPr lang="it-IT" dirty="0" err="1" smtClean="0"/>
              <a:t>S.P.P.A.</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6908"/>
          </a:xfrm>
        </p:spPr>
        <p:txBody>
          <a:bodyPr>
            <a:normAutofit fontScale="90000"/>
          </a:bodyPr>
          <a:lstStyle/>
          <a:p>
            <a:r>
              <a:rPr lang="it-IT" sz="2400" dirty="0" smtClean="0"/>
              <a:t>MODALITA’ </a:t>
            </a:r>
            <a:r>
              <a:rPr lang="it-IT" sz="2400" dirty="0" err="1" smtClean="0"/>
              <a:t>DI</a:t>
            </a:r>
            <a:r>
              <a:rPr lang="it-IT" sz="2400" dirty="0" smtClean="0"/>
              <a:t> EFFETTUAZIONE DEL DVR</a:t>
            </a:r>
            <a:br>
              <a:rPr lang="it-IT" sz="2400" dirty="0" smtClean="0"/>
            </a:br>
            <a:r>
              <a:rPr lang="it-IT" sz="2400" dirty="0" smtClean="0"/>
              <a:t>(Procedura valutazione rischi)</a:t>
            </a:r>
            <a:endParaRPr lang="it-IT" sz="2400" dirty="0"/>
          </a:p>
        </p:txBody>
      </p:sp>
      <p:sp>
        <p:nvSpPr>
          <p:cNvPr id="4" name="Segnaposto data 3"/>
          <p:cNvSpPr>
            <a:spLocks noGrp="1"/>
          </p:cNvSpPr>
          <p:nvPr>
            <p:ph type="dt" sz="half" idx="10"/>
          </p:nvPr>
        </p:nvSpPr>
        <p:spPr/>
        <p:txBody>
          <a:bodyPr/>
          <a:lstStyle/>
          <a:p>
            <a:fld id="{3880D519-4AE1-461D-AA3F-2A28E84A7160}" type="datetime1">
              <a:rPr lang="it-IT" smtClean="0"/>
              <a:pPr/>
              <a:t>14-11-2017</a:t>
            </a:fld>
            <a:endParaRPr lang="it-IT"/>
          </a:p>
        </p:txBody>
      </p:sp>
      <p:sp>
        <p:nvSpPr>
          <p:cNvPr id="5" name="Segnaposto piè di pagina 4"/>
          <p:cNvSpPr>
            <a:spLocks noGrp="1"/>
          </p:cNvSpPr>
          <p:nvPr>
            <p:ph type="ftr" sz="quarter" idx="11"/>
          </p:nvPr>
        </p:nvSpPr>
        <p:spPr/>
        <p:txBody>
          <a:bodyPr/>
          <a:lstStyle/>
          <a:p>
            <a:r>
              <a:rPr lang="it-IT" smtClean="0"/>
              <a:t>Nardini Marco</a:t>
            </a:r>
            <a:endParaRPr lang="it-IT"/>
          </a:p>
        </p:txBody>
      </p:sp>
      <p:sp>
        <p:nvSpPr>
          <p:cNvPr id="6" name="Segnaposto numero diapositiva 5"/>
          <p:cNvSpPr>
            <a:spLocks noGrp="1"/>
          </p:cNvSpPr>
          <p:nvPr>
            <p:ph type="sldNum" sz="quarter" idx="12"/>
          </p:nvPr>
        </p:nvSpPr>
        <p:spPr/>
        <p:txBody>
          <a:bodyPr/>
          <a:lstStyle/>
          <a:p>
            <a:fld id="{46A920FD-31C2-46B4-A456-DF29DAC42F69}" type="slidenum">
              <a:rPr lang="it-IT" smtClean="0"/>
              <a:pPr/>
              <a:t>42</a:t>
            </a:fld>
            <a:endParaRPr lang="it-IT"/>
          </a:p>
        </p:txBody>
      </p:sp>
      <p:sp>
        <p:nvSpPr>
          <p:cNvPr id="9" name="Rettangolo 8"/>
          <p:cNvSpPr/>
          <p:nvPr/>
        </p:nvSpPr>
        <p:spPr>
          <a:xfrm>
            <a:off x="3357554" y="1500174"/>
            <a:ext cx="2500330" cy="428628"/>
          </a:xfrm>
          <a:prstGeom prst="rect">
            <a:avLst/>
          </a:prstGeom>
          <a:gradFill flip="none" rotWithShape="1">
            <a:gsLst>
              <a:gs pos="0">
                <a:srgbClr val="5E9EFF"/>
              </a:gs>
              <a:gs pos="39999">
                <a:srgbClr val="85C2FF"/>
              </a:gs>
              <a:gs pos="70000">
                <a:srgbClr val="C4D6EB"/>
              </a:gs>
              <a:gs pos="100000">
                <a:srgbClr val="FFEBFA"/>
              </a:gs>
            </a:gsLst>
            <a:lin ang="16200000" scaled="1"/>
            <a:tileRect/>
          </a:gradFill>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Esame preliminare dell’azienda</a:t>
            </a:r>
            <a:endParaRPr lang="it-IT" sz="1200" dirty="0"/>
          </a:p>
        </p:txBody>
      </p:sp>
      <p:sp>
        <p:nvSpPr>
          <p:cNvPr id="11" name="Rettangolo 10"/>
          <p:cNvSpPr/>
          <p:nvPr/>
        </p:nvSpPr>
        <p:spPr>
          <a:xfrm>
            <a:off x="3357554" y="2285992"/>
            <a:ext cx="2500330" cy="500066"/>
          </a:xfrm>
          <a:prstGeom prst="rect">
            <a:avLst/>
          </a:prstGeom>
          <a:gradFill flip="none" rotWithShape="1">
            <a:gsLst>
              <a:gs pos="0">
                <a:srgbClr val="5E9EFF"/>
              </a:gs>
              <a:gs pos="39999">
                <a:srgbClr val="85C2FF"/>
              </a:gs>
              <a:gs pos="70000">
                <a:srgbClr val="C4D6EB"/>
              </a:gs>
              <a:gs pos="100000">
                <a:srgbClr val="FFEBFA"/>
              </a:gs>
            </a:gsLst>
            <a:lin ang="16200000" scaled="1"/>
            <a:tileRect/>
          </a:gradFill>
          <a:scene3d>
            <a:camera prst="orthographicFront"/>
            <a:lightRig rig="threePt" dir="t"/>
          </a:scene3d>
          <a:sp3d contourW="12700">
            <a:bevelT w="165100" prst="coolSlant"/>
            <a:contourClr>
              <a:schemeClr val="accent3">
                <a:lumMod val="40000"/>
                <a:lumOff val="60000"/>
              </a:schemeClr>
            </a:contourClr>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Suddivisione in reparti  e/o in gruppi </a:t>
            </a:r>
          </a:p>
          <a:p>
            <a:pPr algn="ctr"/>
            <a:r>
              <a:rPr lang="it-IT" sz="1200" dirty="0" smtClean="0"/>
              <a:t>omogenei</a:t>
            </a:r>
            <a:endParaRPr lang="it-IT" sz="1200" dirty="0"/>
          </a:p>
        </p:txBody>
      </p:sp>
      <p:sp>
        <p:nvSpPr>
          <p:cNvPr id="12" name="Rettangolo 11"/>
          <p:cNvSpPr/>
          <p:nvPr/>
        </p:nvSpPr>
        <p:spPr>
          <a:xfrm>
            <a:off x="3357554" y="3071810"/>
            <a:ext cx="2500330" cy="500066"/>
          </a:xfrm>
          <a:prstGeom prst="rect">
            <a:avLst/>
          </a:prstGeom>
          <a:gradFill flip="none" rotWithShape="1">
            <a:gsLst>
              <a:gs pos="0">
                <a:srgbClr val="5E9EFF"/>
              </a:gs>
              <a:gs pos="39999">
                <a:srgbClr val="85C2FF"/>
              </a:gs>
              <a:gs pos="70000">
                <a:srgbClr val="C4D6EB"/>
              </a:gs>
              <a:gs pos="100000">
                <a:srgbClr val="FFEBFA"/>
              </a:gs>
            </a:gsLst>
            <a:lin ang="16200000" scaled="1"/>
            <a:tileRect/>
          </a:gradFill>
          <a:effectLst>
            <a:innerShdw blurRad="63500" dist="50800" dir="135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Individuazione dei Fattori di rischio</a:t>
            </a:r>
          </a:p>
          <a:p>
            <a:pPr algn="ctr"/>
            <a:r>
              <a:rPr lang="it-IT" sz="1200" dirty="0" smtClean="0"/>
              <a:t>Per ogni reparto /gruppo omogeneo</a:t>
            </a:r>
            <a:endParaRPr lang="it-IT" sz="1200" dirty="0"/>
          </a:p>
        </p:txBody>
      </p:sp>
      <p:sp>
        <p:nvSpPr>
          <p:cNvPr id="13" name="Rettangolo 12"/>
          <p:cNvSpPr/>
          <p:nvPr/>
        </p:nvSpPr>
        <p:spPr>
          <a:xfrm>
            <a:off x="3357554" y="3929066"/>
            <a:ext cx="2500330" cy="428628"/>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solidFill>
              <a:schemeClr val="dk1">
                <a:alpha val="55000"/>
              </a:schemeClr>
            </a:solidFill>
          </a:ln>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Valutazione (stima) del rischio</a:t>
            </a:r>
            <a:endParaRPr lang="it-IT" sz="1200" dirty="0"/>
          </a:p>
        </p:txBody>
      </p:sp>
      <p:sp>
        <p:nvSpPr>
          <p:cNvPr id="14" name="Rettangolo 13"/>
          <p:cNvSpPr/>
          <p:nvPr/>
        </p:nvSpPr>
        <p:spPr>
          <a:xfrm>
            <a:off x="3357554" y="4643446"/>
            <a:ext cx="2500330" cy="571504"/>
          </a:xfrm>
          <a:prstGeom prst="rect">
            <a:avLst/>
          </a:prstGeom>
          <a:gradFill flip="none" rotWithShape="1">
            <a:gsLst>
              <a:gs pos="0">
                <a:srgbClr val="5E9EFF"/>
              </a:gs>
              <a:gs pos="39999">
                <a:srgbClr val="85C2FF"/>
              </a:gs>
              <a:gs pos="70000">
                <a:srgbClr val="C4D6EB"/>
              </a:gs>
              <a:gs pos="100000">
                <a:srgbClr val="FFEBFA"/>
              </a:gs>
            </a:gsLst>
            <a:lin ang="16200000" scaled="1"/>
            <a:tileRect/>
          </a:gradFill>
          <a:effectLst>
            <a:innerShdw blurRad="63500" dist="50800" dir="162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Individuazione e applicazione delle </a:t>
            </a:r>
          </a:p>
          <a:p>
            <a:pPr algn="ctr"/>
            <a:r>
              <a:rPr lang="it-IT" sz="1200" dirty="0" smtClean="0"/>
              <a:t>misure di prevenzione e protezione</a:t>
            </a:r>
            <a:endParaRPr lang="it-IT" sz="1200" dirty="0"/>
          </a:p>
        </p:txBody>
      </p:sp>
      <p:sp>
        <p:nvSpPr>
          <p:cNvPr id="15" name="Documento multiplo 14"/>
          <p:cNvSpPr/>
          <p:nvPr/>
        </p:nvSpPr>
        <p:spPr>
          <a:xfrm>
            <a:off x="3357554" y="5572140"/>
            <a:ext cx="2500330" cy="830390"/>
          </a:xfrm>
          <a:prstGeom prst="flowChartMultidocument">
            <a:avLst/>
          </a:prstGeom>
          <a:gradFill flip="none" rotWithShape="1">
            <a:gsLst>
              <a:gs pos="0">
                <a:srgbClr val="5E9EFF"/>
              </a:gs>
              <a:gs pos="39999">
                <a:srgbClr val="85C2FF"/>
              </a:gs>
              <a:gs pos="70000">
                <a:srgbClr val="C4D6EB"/>
              </a:gs>
              <a:gs pos="100000">
                <a:srgbClr val="FFEBFA"/>
              </a:gs>
            </a:gsLst>
            <a:lin ang="16200000" scaled="1"/>
            <a:tileRect/>
          </a:gradFill>
          <a:ln>
            <a:solidFill>
              <a:schemeClr val="tx1"/>
            </a:solidFill>
          </a:ln>
          <a:effectLst>
            <a:innerShdw blurRad="63500" dist="50800" dir="16200000">
              <a:prstClr val="black">
                <a:alpha val="50000"/>
              </a:prstClr>
            </a:innerShdw>
          </a:effectLst>
          <a:scene3d>
            <a:camera prst="orthographicFront"/>
            <a:lightRig rig="balanced"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Documentazione dell’intero processo (DVR)</a:t>
            </a:r>
            <a:endParaRPr lang="it-IT" sz="1200" dirty="0"/>
          </a:p>
        </p:txBody>
      </p:sp>
      <p:sp>
        <p:nvSpPr>
          <p:cNvPr id="16" name="Dati 15"/>
          <p:cNvSpPr/>
          <p:nvPr/>
        </p:nvSpPr>
        <p:spPr>
          <a:xfrm>
            <a:off x="642910" y="1714488"/>
            <a:ext cx="1857388" cy="1071570"/>
          </a:xfrm>
          <a:prstGeom prst="flowChartInputOutput">
            <a:avLst/>
          </a:prstGeom>
          <a:gradFill flip="none" rotWithShape="1">
            <a:gsLst>
              <a:gs pos="0">
                <a:srgbClr val="5E9EFF"/>
              </a:gs>
              <a:gs pos="39999">
                <a:srgbClr val="85C2FF"/>
              </a:gs>
              <a:gs pos="70000">
                <a:srgbClr val="C4D6EB"/>
              </a:gs>
              <a:gs pos="100000">
                <a:srgbClr val="FFEBFA"/>
              </a:gs>
            </a:gsLst>
            <a:lin ang="16200000" scaled="0"/>
            <a:tileRect/>
          </a:gradFill>
          <a:ln>
            <a:solidFill>
              <a:schemeClr val="tx1"/>
            </a:solidFill>
          </a:ln>
          <a:effectLst>
            <a:innerShdw blurRad="63500" dist="50800" dir="16200000">
              <a:schemeClr val="tx1">
                <a:alpha val="50000"/>
              </a:schemeClr>
            </a:innerShdw>
          </a:effectLst>
          <a:scene3d>
            <a:camera prst="orthographicFront"/>
            <a:lightRig rig="balanced" dir="t"/>
          </a:scene3d>
          <a:sp3d extrusionH="76200" contourW="12700">
            <a:bevelT w="165100" prst="coolSlant"/>
            <a:bevelB/>
            <a:extrusionClr>
              <a:schemeClr val="tx2">
                <a:lumMod val="60000"/>
                <a:lumOff val="40000"/>
              </a:schemeClr>
            </a:extrusionClr>
            <a:contourClr>
              <a:schemeClr val="accent6">
                <a:lumMod val="75000"/>
              </a:schemeClr>
            </a:contourClr>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Dati su ciclo produttivo macchine sostanze ecc.</a:t>
            </a:r>
            <a:endParaRPr lang="it-IT" sz="1200" dirty="0"/>
          </a:p>
        </p:txBody>
      </p:sp>
      <p:sp>
        <p:nvSpPr>
          <p:cNvPr id="17" name="Dati 16"/>
          <p:cNvSpPr/>
          <p:nvPr/>
        </p:nvSpPr>
        <p:spPr>
          <a:xfrm>
            <a:off x="571472" y="3500438"/>
            <a:ext cx="1857388" cy="1000132"/>
          </a:xfrm>
          <a:prstGeom prst="flowChartInputOutput">
            <a:avLst/>
          </a:prstGeom>
          <a:gradFill>
            <a:gsLst>
              <a:gs pos="0">
                <a:srgbClr val="5E9EFF"/>
              </a:gs>
              <a:gs pos="39999">
                <a:srgbClr val="85C2FF"/>
              </a:gs>
              <a:gs pos="70000">
                <a:srgbClr val="C4D6EB"/>
              </a:gs>
              <a:gs pos="100000">
                <a:srgbClr val="FFEBFA"/>
              </a:gs>
            </a:gsLst>
            <a:lin ang="16200000" scaled="0"/>
          </a:gradFill>
          <a:effectLst>
            <a:innerShdw blurRad="63500" dist="50800" dir="162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Indagini misure interviste</a:t>
            </a:r>
          </a:p>
          <a:p>
            <a:pPr algn="ctr"/>
            <a:r>
              <a:rPr lang="it-IT" sz="1200" dirty="0" smtClean="0"/>
              <a:t>Ecc.</a:t>
            </a:r>
            <a:endParaRPr lang="it-IT" sz="1200" dirty="0"/>
          </a:p>
        </p:txBody>
      </p:sp>
      <p:sp>
        <p:nvSpPr>
          <p:cNvPr id="18" name="Dati 17"/>
          <p:cNvSpPr/>
          <p:nvPr/>
        </p:nvSpPr>
        <p:spPr>
          <a:xfrm>
            <a:off x="6786578" y="1714488"/>
            <a:ext cx="2000264" cy="1143008"/>
          </a:xfrm>
          <a:prstGeom prst="flowChartInputOutput">
            <a:avLst/>
          </a:prstGeom>
          <a:gradFill flip="none" rotWithShape="1">
            <a:gsLst>
              <a:gs pos="0">
                <a:srgbClr val="5E9EFF"/>
              </a:gs>
              <a:gs pos="39999">
                <a:srgbClr val="85C2FF"/>
              </a:gs>
              <a:gs pos="70000">
                <a:srgbClr val="C4D6EB"/>
              </a:gs>
              <a:gs pos="100000">
                <a:srgbClr val="FFEBFA"/>
              </a:gs>
            </a:gsLst>
            <a:lin ang="16200000" scaled="1"/>
            <a:tileRect/>
          </a:gradFill>
          <a:effectLst>
            <a:innerShdw blurRad="63500" dist="50800" dir="16200000">
              <a:prstClr val="black">
                <a:alpha val="50000"/>
              </a:prstClr>
            </a:innerShdw>
          </a:effectLst>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rtlCol="0" anchor="ctr"/>
          <a:lstStyle/>
          <a:p>
            <a:pPr algn="ctr"/>
            <a:r>
              <a:rPr lang="it-IT" sz="1200" dirty="0" smtClean="0"/>
              <a:t>Organigramma modalità organizzative</a:t>
            </a:r>
            <a:endParaRPr lang="it-IT" sz="1200" dirty="0"/>
          </a:p>
        </p:txBody>
      </p:sp>
      <p:cxnSp>
        <p:nvCxnSpPr>
          <p:cNvPr id="22" name="Connettore 4 21"/>
          <p:cNvCxnSpPr>
            <a:stCxn id="16" idx="5"/>
            <a:endCxn id="9" idx="1"/>
          </p:cNvCxnSpPr>
          <p:nvPr/>
        </p:nvCxnSpPr>
        <p:spPr>
          <a:xfrm flipV="1">
            <a:off x="2314559" y="1714488"/>
            <a:ext cx="1042995" cy="53578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ttore 4 23"/>
          <p:cNvCxnSpPr>
            <a:stCxn id="18" idx="2"/>
            <a:endCxn id="9" idx="3"/>
          </p:cNvCxnSpPr>
          <p:nvPr/>
        </p:nvCxnSpPr>
        <p:spPr>
          <a:xfrm rot="10800000">
            <a:off x="5857884" y="1714488"/>
            <a:ext cx="1128720" cy="57150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ttore 4 25"/>
          <p:cNvCxnSpPr>
            <a:stCxn id="17" idx="5"/>
            <a:endCxn id="13" idx="1"/>
          </p:cNvCxnSpPr>
          <p:nvPr/>
        </p:nvCxnSpPr>
        <p:spPr>
          <a:xfrm>
            <a:off x="2243121" y="4000504"/>
            <a:ext cx="1114433" cy="14287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a:stCxn id="9" idx="2"/>
            <a:endCxn id="11" idx="0"/>
          </p:cNvCxnSpPr>
          <p:nvPr/>
        </p:nvCxnSpPr>
        <p:spPr>
          <a:xfrm rot="5400000">
            <a:off x="4429124" y="210739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12" idx="2"/>
            <a:endCxn id="13" idx="0"/>
          </p:cNvCxnSpPr>
          <p:nvPr/>
        </p:nvCxnSpPr>
        <p:spPr>
          <a:xfrm rot="5400000">
            <a:off x="4429124" y="375047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a:stCxn id="13" idx="2"/>
            <a:endCxn id="14" idx="0"/>
          </p:cNvCxnSpPr>
          <p:nvPr/>
        </p:nvCxnSpPr>
        <p:spPr>
          <a:xfrm rot="5400000">
            <a:off x="4464843" y="4500570"/>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Freccia in giù 43"/>
          <p:cNvSpPr/>
          <p:nvPr/>
        </p:nvSpPr>
        <p:spPr>
          <a:xfrm>
            <a:off x="4500562" y="5214950"/>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2" name="Connettore 2 51"/>
          <p:cNvCxnSpPr>
            <a:stCxn id="11" idx="2"/>
            <a:endCxn id="12" idx="0"/>
          </p:cNvCxnSpPr>
          <p:nvPr/>
        </p:nvCxnSpPr>
        <p:spPr>
          <a:xfrm rot="5400000">
            <a:off x="4464843" y="292893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07950" y="842963"/>
            <a:ext cx="2424113" cy="4746625"/>
          </a:xfrm>
          <a:prstGeom prst="rect">
            <a:avLst/>
          </a:prstGeom>
          <a:solidFill>
            <a:schemeClr val="bg1"/>
          </a:solidFill>
          <a:ln w="9525">
            <a:solidFill>
              <a:schemeClr val="tx1"/>
            </a:solidFill>
            <a:miter lim="800000"/>
            <a:headEnd/>
            <a:tailEnd/>
          </a:ln>
        </p:spPr>
        <p:txBody>
          <a:bodyPr anchor="ctr">
            <a:prstTxWarp prst="textNoShape">
              <a:avLst/>
            </a:prstTxWarp>
            <a:spAutoFit/>
          </a:bodyPr>
          <a:lstStyle/>
          <a:p>
            <a:pPr algn="ctr">
              <a:tabLst>
                <a:tab pos="6473825" algn="r"/>
              </a:tabLst>
            </a:pPr>
            <a:r>
              <a:rPr lang="it-IT" sz="1600" b="1">
                <a:solidFill>
                  <a:srgbClr val="FF0000"/>
                </a:solidFill>
              </a:rPr>
              <a:t>TITOLO I </a:t>
            </a:r>
          </a:p>
          <a:p>
            <a:pPr algn="ctr">
              <a:tabLst>
                <a:tab pos="6473825" algn="r"/>
              </a:tabLst>
            </a:pPr>
            <a:endParaRPr lang="it-IT" sz="1600" b="1">
              <a:solidFill>
                <a:srgbClr val="FF0000"/>
              </a:solidFill>
            </a:endParaRPr>
          </a:p>
          <a:p>
            <a:pPr algn="ctr">
              <a:tabLst>
                <a:tab pos="6473825" algn="r"/>
              </a:tabLst>
            </a:pPr>
            <a:r>
              <a:rPr lang="it-IT" sz="1600" b="1">
                <a:solidFill>
                  <a:srgbClr val="FF0000"/>
                </a:solidFill>
              </a:rPr>
              <a:t>CAPO I </a:t>
            </a:r>
          </a:p>
          <a:p>
            <a:pPr algn="ctr">
              <a:tabLst>
                <a:tab pos="6473825" algn="r"/>
              </a:tabLst>
            </a:pPr>
            <a:r>
              <a:rPr lang="it-IT" sz="1600" b="1"/>
              <a:t>DISPOSIZIONI GENERALI </a:t>
            </a:r>
          </a:p>
          <a:p>
            <a:pPr algn="ctr">
              <a:tabLst>
                <a:tab pos="6473825" algn="r"/>
              </a:tabLst>
            </a:pPr>
            <a:endParaRPr lang="it-IT" sz="1600" b="1"/>
          </a:p>
          <a:p>
            <a:pPr algn="ctr">
              <a:tabLst>
                <a:tab pos="6473825" algn="r"/>
              </a:tabLst>
            </a:pPr>
            <a:r>
              <a:rPr lang="it-IT" sz="1600" b="1">
                <a:solidFill>
                  <a:srgbClr val="FF0000"/>
                </a:solidFill>
              </a:rPr>
              <a:t>CAPO II </a:t>
            </a:r>
          </a:p>
          <a:p>
            <a:pPr algn="ctr">
              <a:tabLst>
                <a:tab pos="6473825" algn="r"/>
              </a:tabLst>
            </a:pPr>
            <a:r>
              <a:rPr lang="it-IT" sz="1600" b="1"/>
              <a:t>SISTEMA ISTITUZIONALE</a:t>
            </a:r>
            <a:r>
              <a:rPr lang="it-IT" sz="1600" b="1">
                <a:solidFill>
                  <a:schemeClr val="accent2"/>
                </a:solidFill>
              </a:rPr>
              <a:t> </a:t>
            </a:r>
          </a:p>
          <a:p>
            <a:pPr algn="ctr">
              <a:tabLst>
                <a:tab pos="6473825" algn="r"/>
              </a:tabLst>
            </a:pPr>
            <a:endParaRPr lang="it-IT" sz="1600" b="1">
              <a:solidFill>
                <a:schemeClr val="accent2"/>
              </a:solidFill>
            </a:endParaRPr>
          </a:p>
          <a:p>
            <a:pPr algn="ctr">
              <a:tabLst>
                <a:tab pos="6473825" algn="r"/>
              </a:tabLst>
            </a:pPr>
            <a:r>
              <a:rPr lang="it-IT" sz="1600" b="1">
                <a:solidFill>
                  <a:srgbClr val="FF0000"/>
                </a:solidFill>
              </a:rPr>
              <a:t>CAPO III </a:t>
            </a:r>
          </a:p>
          <a:p>
            <a:pPr algn="ctr">
              <a:tabLst>
                <a:tab pos="6473825" algn="r"/>
              </a:tabLst>
            </a:pPr>
            <a:r>
              <a:rPr lang="it-IT" sz="1600" b="1"/>
              <a:t>GESTIONE DELLA </a:t>
            </a:r>
          </a:p>
          <a:p>
            <a:pPr algn="ctr">
              <a:tabLst>
                <a:tab pos="6473825" algn="r"/>
              </a:tabLst>
            </a:pPr>
            <a:r>
              <a:rPr lang="it-IT" sz="1600" b="1"/>
              <a:t>PREVENZIONE </a:t>
            </a:r>
          </a:p>
          <a:p>
            <a:pPr algn="ctr">
              <a:tabLst>
                <a:tab pos="6473825" algn="r"/>
              </a:tabLst>
            </a:pPr>
            <a:r>
              <a:rPr lang="it-IT" sz="1600" b="1"/>
              <a:t>NEI LUOGHI DI LAVORO </a:t>
            </a:r>
          </a:p>
          <a:p>
            <a:pPr algn="ctr">
              <a:tabLst>
                <a:tab pos="6473825" algn="r"/>
              </a:tabLst>
            </a:pPr>
            <a:endParaRPr lang="it-IT" sz="1600" b="1"/>
          </a:p>
          <a:p>
            <a:pPr algn="ctr">
              <a:tabLst>
                <a:tab pos="6473825" algn="r"/>
              </a:tabLst>
            </a:pPr>
            <a:r>
              <a:rPr lang="it-IT" sz="1600" b="1">
                <a:solidFill>
                  <a:srgbClr val="FF0000"/>
                </a:solidFill>
              </a:rPr>
              <a:t>CAPO IV </a:t>
            </a:r>
          </a:p>
          <a:p>
            <a:pPr algn="ctr">
              <a:tabLst>
                <a:tab pos="6473825" algn="r"/>
              </a:tabLst>
            </a:pPr>
            <a:r>
              <a:rPr lang="it-IT" sz="1600" b="1"/>
              <a:t>DISPOSIZIONI PENALI</a:t>
            </a:r>
          </a:p>
          <a:p>
            <a:pPr algn="ctr">
              <a:tabLst>
                <a:tab pos="6473825" algn="r"/>
              </a:tabLst>
            </a:pPr>
            <a:endParaRPr lang="it-IT" sz="1600" b="1">
              <a:solidFill>
                <a:schemeClr val="accent2"/>
              </a:solidFill>
            </a:endParaRPr>
          </a:p>
        </p:txBody>
      </p:sp>
      <p:sp>
        <p:nvSpPr>
          <p:cNvPr id="20483" name="Rectangle 5"/>
          <p:cNvSpPr>
            <a:spLocks noChangeArrowheads="1"/>
          </p:cNvSpPr>
          <p:nvPr/>
        </p:nvSpPr>
        <p:spPr bwMode="auto">
          <a:xfrm>
            <a:off x="107950" y="5734050"/>
            <a:ext cx="2447925" cy="574675"/>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it-IT" sz="1600" b="1">
                <a:solidFill>
                  <a:srgbClr val="FF0000"/>
                </a:solidFill>
              </a:rPr>
              <a:t>TITOLO II</a:t>
            </a:r>
          </a:p>
          <a:p>
            <a:pPr algn="ctr"/>
            <a:r>
              <a:rPr lang="it-IT" sz="1600" b="1"/>
              <a:t>Luoghi di lavoro</a:t>
            </a:r>
          </a:p>
        </p:txBody>
      </p:sp>
      <p:sp>
        <p:nvSpPr>
          <p:cNvPr id="20484" name="Text Box 6"/>
          <p:cNvSpPr txBox="1">
            <a:spLocks noChangeArrowheads="1"/>
          </p:cNvSpPr>
          <p:nvPr/>
        </p:nvSpPr>
        <p:spPr bwMode="auto">
          <a:xfrm>
            <a:off x="2698750" y="868363"/>
            <a:ext cx="3241675" cy="107950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III</a:t>
            </a:r>
            <a:br>
              <a:rPr lang="it-IT" sz="1600" b="1">
                <a:solidFill>
                  <a:srgbClr val="FF0000"/>
                </a:solidFill>
              </a:rPr>
            </a:br>
            <a:r>
              <a:rPr lang="it-IT" sz="1600" b="1"/>
              <a:t>Uso delle attrezzature </a:t>
            </a:r>
          </a:p>
          <a:p>
            <a:pPr algn="ctr"/>
            <a:r>
              <a:rPr lang="it-IT" sz="1600" b="1"/>
              <a:t>di lavoro e dei dispositivi di Protezione individuale</a:t>
            </a:r>
          </a:p>
        </p:txBody>
      </p:sp>
      <p:sp>
        <p:nvSpPr>
          <p:cNvPr id="20485" name="Text Box 7"/>
          <p:cNvSpPr txBox="1">
            <a:spLocks noChangeArrowheads="1"/>
          </p:cNvSpPr>
          <p:nvPr/>
        </p:nvSpPr>
        <p:spPr bwMode="auto">
          <a:xfrm>
            <a:off x="2698750" y="2117725"/>
            <a:ext cx="3240088" cy="5905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IV</a:t>
            </a:r>
            <a:r>
              <a:rPr lang="it-IT" sz="1600" b="1">
                <a:solidFill>
                  <a:schemeClr val="accent2"/>
                </a:solidFill>
              </a:rPr>
              <a:t>: </a:t>
            </a:r>
          </a:p>
          <a:p>
            <a:pPr algn="ctr"/>
            <a:r>
              <a:rPr lang="it-IT" sz="1600" b="1"/>
              <a:t>Cantieri temporanei  o mobili</a:t>
            </a:r>
          </a:p>
        </p:txBody>
      </p:sp>
      <p:sp>
        <p:nvSpPr>
          <p:cNvPr id="20486" name="Text Box 8"/>
          <p:cNvSpPr txBox="1">
            <a:spLocks noChangeArrowheads="1"/>
          </p:cNvSpPr>
          <p:nvPr/>
        </p:nvSpPr>
        <p:spPr bwMode="auto">
          <a:xfrm>
            <a:off x="2698750" y="2809875"/>
            <a:ext cx="3276600" cy="8350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V</a:t>
            </a:r>
          </a:p>
          <a:p>
            <a:pPr algn="ctr"/>
            <a:r>
              <a:rPr lang="it-IT" sz="1600" b="1"/>
              <a:t>Segnaletica di salute e sicurezza sul lavoro</a:t>
            </a:r>
          </a:p>
        </p:txBody>
      </p:sp>
      <p:sp>
        <p:nvSpPr>
          <p:cNvPr id="20487" name="Text Box 9"/>
          <p:cNvSpPr txBox="1">
            <a:spLocks noChangeArrowheads="1"/>
          </p:cNvSpPr>
          <p:nvPr/>
        </p:nvSpPr>
        <p:spPr bwMode="auto">
          <a:xfrm>
            <a:off x="2698750" y="3817938"/>
            <a:ext cx="3276600" cy="8350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VI</a:t>
            </a:r>
            <a:r>
              <a:rPr lang="it-IT" sz="1600" b="1">
                <a:solidFill>
                  <a:schemeClr val="accent2"/>
                </a:solidFill>
              </a:rPr>
              <a:t>: </a:t>
            </a:r>
          </a:p>
          <a:p>
            <a:pPr algn="ctr"/>
            <a:r>
              <a:rPr lang="it-IT" sz="1600" b="1"/>
              <a:t>Movimentazione Manuale dei Carichi</a:t>
            </a:r>
          </a:p>
        </p:txBody>
      </p:sp>
      <p:sp>
        <p:nvSpPr>
          <p:cNvPr id="20488" name="Text Box 10"/>
          <p:cNvSpPr txBox="1">
            <a:spLocks noChangeArrowheads="1"/>
          </p:cNvSpPr>
          <p:nvPr/>
        </p:nvSpPr>
        <p:spPr bwMode="auto">
          <a:xfrm>
            <a:off x="2698750" y="4822825"/>
            <a:ext cx="3276600" cy="838200"/>
          </a:xfrm>
          <a:prstGeom prst="rect">
            <a:avLst/>
          </a:prstGeom>
          <a:solidFill>
            <a:schemeClr val="bg1"/>
          </a:solidFill>
          <a:ln w="12700">
            <a:solidFill>
              <a:schemeClr val="tx1"/>
            </a:solidFill>
            <a:miter lim="800000"/>
            <a:headEnd/>
            <a:tailEnd/>
          </a:ln>
        </p:spPr>
        <p:txBody>
          <a:bodyPr>
            <a:prstTxWarp prst="textNoShape">
              <a:avLst/>
            </a:prstTxWarp>
            <a:spAutoFit/>
          </a:bodyPr>
          <a:lstStyle/>
          <a:p>
            <a:pPr algn="ctr"/>
            <a:r>
              <a:rPr lang="it-IT" sz="1600" b="1">
                <a:solidFill>
                  <a:srgbClr val="FF0000"/>
                </a:solidFill>
              </a:rPr>
              <a:t>TITOLO VII</a:t>
            </a:r>
          </a:p>
          <a:p>
            <a:pPr algn="ctr"/>
            <a:r>
              <a:rPr lang="it-IT" sz="1600" b="1"/>
              <a:t>Attrezzature munite </a:t>
            </a:r>
          </a:p>
          <a:p>
            <a:pPr algn="ctr"/>
            <a:r>
              <a:rPr lang="it-IT" sz="1600" b="1"/>
              <a:t>di Video Terminale</a:t>
            </a:r>
          </a:p>
        </p:txBody>
      </p:sp>
      <p:sp>
        <p:nvSpPr>
          <p:cNvPr id="20489" name="Text Box 11"/>
          <p:cNvSpPr txBox="1">
            <a:spLocks noChangeArrowheads="1"/>
          </p:cNvSpPr>
          <p:nvPr/>
        </p:nvSpPr>
        <p:spPr bwMode="auto">
          <a:xfrm>
            <a:off x="2700338" y="5805488"/>
            <a:ext cx="3240087" cy="5905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VIII</a:t>
            </a:r>
            <a:r>
              <a:rPr lang="it-IT" sz="1600" b="1">
                <a:solidFill>
                  <a:schemeClr val="accent2"/>
                </a:solidFill>
              </a:rPr>
              <a:t> </a:t>
            </a:r>
          </a:p>
          <a:p>
            <a:pPr algn="ctr"/>
            <a:r>
              <a:rPr lang="it-IT" sz="1600" b="1"/>
              <a:t>Agenti Fisici</a:t>
            </a:r>
          </a:p>
        </p:txBody>
      </p:sp>
      <p:sp>
        <p:nvSpPr>
          <p:cNvPr id="20490" name="Text Box 12"/>
          <p:cNvSpPr txBox="1">
            <a:spLocks noChangeArrowheads="1"/>
          </p:cNvSpPr>
          <p:nvPr/>
        </p:nvSpPr>
        <p:spPr bwMode="auto">
          <a:xfrm>
            <a:off x="6299200" y="908050"/>
            <a:ext cx="2724150" cy="59055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IX</a:t>
            </a:r>
          </a:p>
          <a:p>
            <a:pPr algn="ctr"/>
            <a:r>
              <a:rPr lang="it-IT" sz="1600" b="1"/>
              <a:t>Sostanze pericolose</a:t>
            </a:r>
          </a:p>
        </p:txBody>
      </p:sp>
      <p:sp>
        <p:nvSpPr>
          <p:cNvPr id="20491" name="Text Box 13"/>
          <p:cNvSpPr txBox="1">
            <a:spLocks noChangeArrowheads="1"/>
          </p:cNvSpPr>
          <p:nvPr/>
        </p:nvSpPr>
        <p:spPr bwMode="auto">
          <a:xfrm>
            <a:off x="6299200" y="1587500"/>
            <a:ext cx="2724150" cy="8350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X</a:t>
            </a:r>
          </a:p>
          <a:p>
            <a:pPr algn="ctr"/>
            <a:r>
              <a:rPr lang="it-IT" sz="1600" b="1"/>
              <a:t>Esposizione ad Agenti biologici</a:t>
            </a:r>
          </a:p>
        </p:txBody>
      </p:sp>
      <p:sp>
        <p:nvSpPr>
          <p:cNvPr id="20492" name="Text Box 14"/>
          <p:cNvSpPr txBox="1">
            <a:spLocks noChangeArrowheads="1"/>
          </p:cNvSpPr>
          <p:nvPr/>
        </p:nvSpPr>
        <p:spPr bwMode="auto">
          <a:xfrm>
            <a:off x="6280150" y="2595563"/>
            <a:ext cx="2743200" cy="336550"/>
          </a:xfrm>
          <a:prstGeom prst="rect">
            <a:avLst/>
          </a:prstGeom>
          <a:solidFill>
            <a:schemeClr val="bg1"/>
          </a:solidFill>
          <a:ln w="9525">
            <a:noFill/>
            <a:miter lim="800000"/>
            <a:headEnd/>
            <a:tailEnd/>
          </a:ln>
        </p:spPr>
        <p:txBody>
          <a:bodyPr>
            <a:prstTxWarp prst="textNoShape">
              <a:avLst/>
            </a:prstTxWarp>
            <a:spAutoFit/>
          </a:bodyPr>
          <a:lstStyle/>
          <a:p>
            <a:pPr algn="ctr"/>
            <a:endParaRPr lang="it-IT" sz="1600" b="1">
              <a:solidFill>
                <a:schemeClr val="accent2"/>
              </a:solidFill>
            </a:endParaRPr>
          </a:p>
        </p:txBody>
      </p:sp>
      <p:sp>
        <p:nvSpPr>
          <p:cNvPr id="20493" name="Text Box 15"/>
          <p:cNvSpPr txBox="1">
            <a:spLocks noChangeArrowheads="1"/>
          </p:cNvSpPr>
          <p:nvPr/>
        </p:nvSpPr>
        <p:spPr bwMode="auto">
          <a:xfrm>
            <a:off x="6299200" y="3662363"/>
            <a:ext cx="2724150" cy="8350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XII</a:t>
            </a:r>
          </a:p>
          <a:p>
            <a:pPr algn="ctr"/>
            <a:r>
              <a:rPr lang="it-IT" sz="1600" b="1"/>
              <a:t>Disposizioni diverse in </a:t>
            </a:r>
          </a:p>
          <a:p>
            <a:pPr algn="ctr"/>
            <a:r>
              <a:rPr lang="it-IT" sz="1600" b="1"/>
              <a:t>materia penale</a:t>
            </a:r>
          </a:p>
        </p:txBody>
      </p:sp>
      <p:sp>
        <p:nvSpPr>
          <p:cNvPr id="20494" name="Text Box 16"/>
          <p:cNvSpPr txBox="1">
            <a:spLocks noChangeArrowheads="1"/>
          </p:cNvSpPr>
          <p:nvPr/>
        </p:nvSpPr>
        <p:spPr bwMode="auto">
          <a:xfrm>
            <a:off x="6292850" y="6302375"/>
            <a:ext cx="2743200" cy="336550"/>
          </a:xfrm>
          <a:prstGeom prst="rect">
            <a:avLst/>
          </a:prstGeom>
          <a:solidFill>
            <a:srgbClr val="FFCC00"/>
          </a:solidFill>
          <a:ln w="9525">
            <a:noFill/>
            <a:miter lim="800000"/>
            <a:headEnd/>
            <a:tailEnd/>
          </a:ln>
        </p:spPr>
        <p:txBody>
          <a:bodyPr>
            <a:prstTxWarp prst="textNoShape">
              <a:avLst/>
            </a:prstTxWarp>
            <a:spAutoFit/>
          </a:bodyPr>
          <a:lstStyle/>
          <a:p>
            <a:pPr algn="ctr"/>
            <a:r>
              <a:rPr lang="it-IT" sz="1600" b="1"/>
              <a:t>Allegati dal I al LI</a:t>
            </a:r>
          </a:p>
        </p:txBody>
      </p:sp>
      <p:sp>
        <p:nvSpPr>
          <p:cNvPr id="20495" name="Text Box 19"/>
          <p:cNvSpPr txBox="1">
            <a:spLocks noChangeArrowheads="1"/>
          </p:cNvSpPr>
          <p:nvPr/>
        </p:nvSpPr>
        <p:spPr bwMode="auto">
          <a:xfrm>
            <a:off x="6311900" y="2524125"/>
            <a:ext cx="2724150" cy="8350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XI</a:t>
            </a:r>
          </a:p>
          <a:p>
            <a:pPr algn="ctr" eaLnBrk="0" hangingPunct="0"/>
            <a:r>
              <a:rPr lang="it-IT" sz="1600" b="1"/>
              <a:t>Protezione atmosfere</a:t>
            </a:r>
          </a:p>
          <a:p>
            <a:pPr algn="ctr" eaLnBrk="0" hangingPunct="0"/>
            <a:r>
              <a:rPr lang="it-IT" sz="1600" b="1"/>
              <a:t> esplosive</a:t>
            </a:r>
          </a:p>
        </p:txBody>
      </p:sp>
      <p:sp>
        <p:nvSpPr>
          <p:cNvPr id="20496" name="Text Box 20"/>
          <p:cNvSpPr txBox="1">
            <a:spLocks noChangeArrowheads="1"/>
          </p:cNvSpPr>
          <p:nvPr/>
        </p:nvSpPr>
        <p:spPr bwMode="auto">
          <a:xfrm>
            <a:off x="6311900" y="4899025"/>
            <a:ext cx="2724150" cy="8350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it-IT" sz="1600" b="1">
                <a:solidFill>
                  <a:srgbClr val="FF0000"/>
                </a:solidFill>
              </a:rPr>
              <a:t>Titolo XIII</a:t>
            </a:r>
          </a:p>
          <a:p>
            <a:pPr algn="ctr"/>
            <a:r>
              <a:rPr lang="it-IT" sz="1600" b="1"/>
              <a:t>Disposizioni transitorie e finali</a:t>
            </a:r>
          </a:p>
        </p:txBody>
      </p:sp>
      <p:sp>
        <p:nvSpPr>
          <p:cNvPr id="20497" name="Line 21"/>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20498" name="Rectangle 23"/>
          <p:cNvSpPr>
            <a:spLocks noChangeArrowheads="1"/>
          </p:cNvSpPr>
          <p:nvPr/>
        </p:nvSpPr>
        <p:spPr bwMode="auto">
          <a:xfrm>
            <a:off x="107950" y="26988"/>
            <a:ext cx="3389313" cy="522287"/>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Testo unico</a:t>
            </a:r>
            <a:r>
              <a:rPr lang="it-IT" sz="2800"/>
              <a:t> -</a:t>
            </a:r>
            <a:r>
              <a:rPr lang="it-IT"/>
              <a:t> </a:t>
            </a:r>
            <a:r>
              <a:rPr lang="it-IT" sz="2800" b="1">
                <a:solidFill>
                  <a:srgbClr val="003399"/>
                </a:solidFill>
              </a:rPr>
              <a:t>Schema</a:t>
            </a:r>
          </a:p>
        </p:txBody>
      </p:sp>
      <p:sp>
        <p:nvSpPr>
          <p:cNvPr id="20499" name="AutoShape 25">
            <a:hlinkClick r:id="rId2" action="ppaction://hlinkpres?slideindex=1&amp;slidetitle=Diapositiva 1" highlightClick="1"/>
          </p:cNvPr>
          <p:cNvSpPr>
            <a:spLocks noChangeArrowheads="1"/>
          </p:cNvSpPr>
          <p:nvPr/>
        </p:nvSpPr>
        <p:spPr bwMode="auto">
          <a:xfrm>
            <a:off x="7235825" y="5949950"/>
            <a:ext cx="865188" cy="287338"/>
          </a:xfrm>
          <a:prstGeom prst="actionButtonHome">
            <a:avLst/>
          </a:prstGeom>
          <a:solidFill>
            <a:schemeClr val="accent1"/>
          </a:solidFill>
          <a:ln w="9525">
            <a:noFill/>
            <a:miter lim="800000"/>
            <a:headEnd/>
            <a:tailEnd/>
          </a:ln>
        </p:spPr>
        <p:txBody>
          <a:bodyPr wrap="none" anchor="ctr">
            <a:prstTxWarp prst="textNoShape">
              <a:avLst/>
            </a:prstTxWarp>
          </a:bodyPr>
          <a:lstStyle/>
          <a:p>
            <a:endParaRPr lang="it-IT"/>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0530" name="Rectangle 2"/>
          <p:cNvSpPr>
            <a:spLocks noChangeArrowheads="1"/>
          </p:cNvSpPr>
          <p:nvPr/>
        </p:nvSpPr>
        <p:spPr bwMode="auto">
          <a:xfrm>
            <a:off x="457200" y="3886200"/>
            <a:ext cx="8458200" cy="2819400"/>
          </a:xfrm>
          <a:prstGeom prst="rect">
            <a:avLst/>
          </a:prstGeom>
          <a:solidFill>
            <a:srgbClr val="6699FF"/>
          </a:solidFill>
          <a:ln w="9525">
            <a:solidFill>
              <a:srgbClr val="3333CC"/>
            </a:solidFill>
            <a:miter lim="800000"/>
            <a:headEnd/>
            <a:tailEnd/>
          </a:ln>
          <a:effectLst>
            <a:outerShdw dist="107763" dir="13500000" algn="ctr" rotWithShape="0">
              <a:srgbClr val="CCCC00">
                <a:alpha val="50000"/>
              </a:srgbClr>
            </a:outerShdw>
          </a:effectLst>
        </p:spPr>
        <p:txBody>
          <a:bodyPr wrap="none" anchor="ctr"/>
          <a:lstStyle/>
          <a:p>
            <a:pPr algn="ctr" eaLnBrk="0" hangingPunct="0">
              <a:defRPr/>
            </a:pPr>
            <a:endParaRPr lang="it-IT" sz="2400">
              <a:latin typeface="Times New Roman" pitchFamily="18" charset="0"/>
            </a:endParaRPr>
          </a:p>
        </p:txBody>
      </p:sp>
      <p:sp>
        <p:nvSpPr>
          <p:cNvPr id="790531" name="Rectangle 3"/>
          <p:cNvSpPr>
            <a:spLocks noChangeArrowheads="1"/>
          </p:cNvSpPr>
          <p:nvPr/>
        </p:nvSpPr>
        <p:spPr bwMode="auto">
          <a:xfrm>
            <a:off x="457200" y="2286000"/>
            <a:ext cx="8458200" cy="1371600"/>
          </a:xfrm>
          <a:prstGeom prst="rect">
            <a:avLst/>
          </a:prstGeom>
          <a:solidFill>
            <a:srgbClr val="6699FF"/>
          </a:solidFill>
          <a:ln w="9525">
            <a:solidFill>
              <a:srgbClr val="3333CC"/>
            </a:solidFill>
            <a:miter lim="800000"/>
            <a:headEnd/>
            <a:tailEnd/>
          </a:ln>
          <a:effectLst>
            <a:outerShdw dist="107763" dir="13500000" algn="ctr" rotWithShape="0">
              <a:srgbClr val="CCCC00">
                <a:alpha val="50000"/>
              </a:srgbClr>
            </a:outerShdw>
          </a:effectLst>
        </p:spPr>
        <p:txBody>
          <a:bodyPr wrap="none" anchor="ctr"/>
          <a:lstStyle/>
          <a:p>
            <a:pPr>
              <a:defRPr/>
            </a:pPr>
            <a:endParaRPr lang="it-IT">
              <a:latin typeface="Times New Roman" pitchFamily="18" charset="0"/>
            </a:endParaRPr>
          </a:p>
        </p:txBody>
      </p:sp>
      <p:sp>
        <p:nvSpPr>
          <p:cNvPr id="790532" name="Rectangle 4"/>
          <p:cNvSpPr>
            <a:spLocks noChangeArrowheads="1"/>
          </p:cNvSpPr>
          <p:nvPr/>
        </p:nvSpPr>
        <p:spPr bwMode="auto">
          <a:xfrm>
            <a:off x="457200" y="685800"/>
            <a:ext cx="8458200" cy="1295400"/>
          </a:xfrm>
          <a:prstGeom prst="rect">
            <a:avLst/>
          </a:prstGeom>
          <a:solidFill>
            <a:srgbClr val="6699FF"/>
          </a:solidFill>
          <a:ln w="9525">
            <a:solidFill>
              <a:srgbClr val="CCCCFF"/>
            </a:solidFill>
            <a:miter lim="800000"/>
            <a:headEnd/>
            <a:tailEnd/>
          </a:ln>
          <a:effectLst>
            <a:outerShdw dist="107763" dir="13500000" algn="ctr" rotWithShape="0">
              <a:srgbClr val="CCCC00">
                <a:alpha val="50000"/>
              </a:srgbClr>
            </a:outerShdw>
          </a:effectLst>
        </p:spPr>
        <p:txBody>
          <a:bodyPr wrap="none" anchor="ctr"/>
          <a:lstStyle/>
          <a:p>
            <a:pPr>
              <a:defRPr/>
            </a:pPr>
            <a:endParaRPr lang="it-IT">
              <a:latin typeface="Times New Roman" pitchFamily="18" charset="0"/>
            </a:endParaRPr>
          </a:p>
        </p:txBody>
      </p:sp>
      <p:sp>
        <p:nvSpPr>
          <p:cNvPr id="790534" name="Rectangle 6"/>
          <p:cNvSpPr>
            <a:spLocks noChangeArrowheads="1"/>
          </p:cNvSpPr>
          <p:nvPr/>
        </p:nvSpPr>
        <p:spPr bwMode="auto">
          <a:xfrm>
            <a:off x="2590800" y="685800"/>
            <a:ext cx="6086475" cy="119380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lnSpc>
                <a:spcPct val="90000"/>
              </a:lnSpc>
            </a:pPr>
            <a:r>
              <a:rPr lang="it-IT" sz="2000" b="1"/>
              <a:t>Proprietà o qualità intrinseca di un determinato fattore, (</a:t>
            </a:r>
            <a:r>
              <a:rPr lang="it-IT" sz="2000" b="1" i="1"/>
              <a:t>per esempio materiali, attrezzature di lavoro, metodi e pratiche di lavoro ecc</a:t>
            </a:r>
            <a:r>
              <a:rPr lang="it-IT" sz="2000" b="1"/>
              <a:t>.) avente la potenzialità di causare danni.</a:t>
            </a:r>
            <a:endParaRPr lang="it-IT" sz="1000"/>
          </a:p>
        </p:txBody>
      </p:sp>
      <p:sp>
        <p:nvSpPr>
          <p:cNvPr id="30726" name="Line 7"/>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790536" name="Text Box 8"/>
          <p:cNvSpPr txBox="1">
            <a:spLocks noChangeArrowheads="1"/>
          </p:cNvSpPr>
          <p:nvPr/>
        </p:nvSpPr>
        <p:spPr bwMode="auto">
          <a:xfrm>
            <a:off x="304800" y="609600"/>
            <a:ext cx="2209800" cy="762000"/>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endParaRPr lang="it-IT" sz="800" b="1">
              <a:solidFill>
                <a:srgbClr val="003399"/>
              </a:solidFill>
            </a:endParaRPr>
          </a:p>
          <a:p>
            <a:pPr algn="r" eaLnBrk="0" hangingPunct="0">
              <a:spcBef>
                <a:spcPct val="50000"/>
              </a:spcBef>
            </a:pPr>
            <a:r>
              <a:rPr lang="it-IT" sz="2400" b="1">
                <a:solidFill>
                  <a:srgbClr val="FF0000"/>
                </a:solidFill>
              </a:rPr>
              <a:t>Pericolo</a:t>
            </a:r>
            <a:r>
              <a:rPr lang="it-IT" sz="2400" b="1">
                <a:solidFill>
                  <a:srgbClr val="003399"/>
                </a:solidFill>
              </a:rPr>
              <a:t>	</a:t>
            </a:r>
          </a:p>
        </p:txBody>
      </p:sp>
      <p:sp>
        <p:nvSpPr>
          <p:cNvPr id="790537" name="Text Box 9"/>
          <p:cNvSpPr txBox="1">
            <a:spLocks noChangeArrowheads="1"/>
          </p:cNvSpPr>
          <p:nvPr/>
        </p:nvSpPr>
        <p:spPr bwMode="auto">
          <a:xfrm>
            <a:off x="395288" y="4546600"/>
            <a:ext cx="2232025" cy="860425"/>
          </a:xfrm>
          <a:prstGeom prst="rect">
            <a:avLst/>
          </a:prstGeom>
          <a:noFill/>
          <a:ln w="9525">
            <a:noFill/>
            <a:miter lim="800000"/>
            <a:headEnd/>
            <a:tailEnd/>
          </a:ln>
        </p:spPr>
        <p:txBody>
          <a:bodyPr>
            <a:prstTxWarp prst="textNoShape">
              <a:avLst/>
            </a:prstTxWarp>
            <a:spAutoFit/>
          </a:bodyPr>
          <a:lstStyle/>
          <a:p>
            <a:pPr algn="r" eaLnBrk="0" hangingPunct="0">
              <a:lnSpc>
                <a:spcPct val="105000"/>
              </a:lnSpc>
              <a:spcBef>
                <a:spcPct val="50000"/>
              </a:spcBef>
            </a:pPr>
            <a:r>
              <a:rPr lang="it-IT" sz="2400" b="1">
                <a:solidFill>
                  <a:srgbClr val="FF0000"/>
                </a:solidFill>
              </a:rPr>
              <a:t>Valutazione del Rischio</a:t>
            </a:r>
            <a:r>
              <a:rPr lang="it-IT" sz="2400" b="1">
                <a:solidFill>
                  <a:srgbClr val="003399"/>
                </a:solidFill>
              </a:rPr>
              <a:t> </a:t>
            </a:r>
            <a:r>
              <a:rPr lang="it-IT" sz="2400" b="1"/>
              <a:t>	</a:t>
            </a:r>
          </a:p>
        </p:txBody>
      </p:sp>
      <p:sp>
        <p:nvSpPr>
          <p:cNvPr id="790538" name="Text Box 10"/>
          <p:cNvSpPr txBox="1">
            <a:spLocks noChangeArrowheads="1"/>
          </p:cNvSpPr>
          <p:nvPr/>
        </p:nvSpPr>
        <p:spPr bwMode="auto">
          <a:xfrm>
            <a:off x="323850" y="2208213"/>
            <a:ext cx="1344613" cy="1004887"/>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endParaRPr lang="it-IT" sz="2400" b="1">
              <a:solidFill>
                <a:srgbClr val="003399"/>
              </a:solidFill>
            </a:endParaRPr>
          </a:p>
          <a:p>
            <a:pPr algn="r" eaLnBrk="0" hangingPunct="0">
              <a:spcBef>
                <a:spcPct val="50000"/>
              </a:spcBef>
            </a:pPr>
            <a:r>
              <a:rPr lang="it-IT" sz="2400" b="1">
                <a:solidFill>
                  <a:srgbClr val="FF0000"/>
                </a:solidFill>
              </a:rPr>
              <a:t>Rischio</a:t>
            </a:r>
          </a:p>
        </p:txBody>
      </p:sp>
      <p:sp>
        <p:nvSpPr>
          <p:cNvPr id="30730" name="Rectangle 11"/>
          <p:cNvSpPr>
            <a:spLocks noChangeArrowheads="1"/>
          </p:cNvSpPr>
          <p:nvPr/>
        </p:nvSpPr>
        <p:spPr bwMode="auto">
          <a:xfrm>
            <a:off x="107950" y="44450"/>
            <a:ext cx="3862388"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Testo unico </a:t>
            </a:r>
            <a:r>
              <a:rPr lang="it-IT" sz="2800"/>
              <a:t>-</a:t>
            </a:r>
            <a:r>
              <a:rPr lang="it-IT"/>
              <a:t> </a:t>
            </a:r>
            <a:r>
              <a:rPr lang="it-IT" sz="2800" b="1">
                <a:solidFill>
                  <a:srgbClr val="003399"/>
                </a:solidFill>
              </a:rPr>
              <a:t>Definizioni</a:t>
            </a:r>
          </a:p>
        </p:txBody>
      </p:sp>
      <p:sp>
        <p:nvSpPr>
          <p:cNvPr id="790540" name="Rectangle 12"/>
          <p:cNvSpPr>
            <a:spLocks noChangeArrowheads="1"/>
          </p:cNvSpPr>
          <p:nvPr/>
        </p:nvSpPr>
        <p:spPr bwMode="auto">
          <a:xfrm>
            <a:off x="2627313" y="4064000"/>
            <a:ext cx="6086475" cy="253365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000" b="1"/>
              <a:t>Valutazione globale e documentata di tutti  i  rischi  per  la  salute e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sicurezza;</a:t>
            </a:r>
          </a:p>
        </p:txBody>
      </p:sp>
      <p:sp>
        <p:nvSpPr>
          <p:cNvPr id="790541" name="Rectangle 13"/>
          <p:cNvSpPr>
            <a:spLocks noChangeArrowheads="1"/>
          </p:cNvSpPr>
          <p:nvPr/>
        </p:nvSpPr>
        <p:spPr bwMode="auto">
          <a:xfrm>
            <a:off x="2627313" y="2276475"/>
            <a:ext cx="6086475" cy="1435100"/>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lnSpc>
                <a:spcPct val="110000"/>
              </a:lnSpc>
            </a:pPr>
            <a:r>
              <a:rPr lang="it-IT" sz="2000" b="1"/>
              <a:t>Probabilità che sia raggiunto il limite potenziale di danno nelle  condizioni  di  impiego,  e/o  di esposizione, di un determinato fattore o agente oppure alla loro combinazione</a:t>
            </a:r>
            <a:endParaRPr lang="it-IT" sz="2000" b="1">
              <a:solidFill>
                <a:srgbClr val="0033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0532"/>
                                        </p:tgtEl>
                                        <p:attrNameLst>
                                          <p:attrName>style.visibility</p:attrName>
                                        </p:attrNameLst>
                                      </p:cBhvr>
                                      <p:to>
                                        <p:strVal val="visible"/>
                                      </p:to>
                                    </p:set>
                                    <p:anim calcmode="lin" valueType="num">
                                      <p:cBhvr additive="base">
                                        <p:cTn id="7" dur="500" fill="hold"/>
                                        <p:tgtEl>
                                          <p:spTgt spid="790532"/>
                                        </p:tgtEl>
                                        <p:attrNameLst>
                                          <p:attrName>ppt_x</p:attrName>
                                        </p:attrNameLst>
                                      </p:cBhvr>
                                      <p:tavLst>
                                        <p:tav tm="0">
                                          <p:val>
                                            <p:strVal val="#ppt_x"/>
                                          </p:val>
                                        </p:tav>
                                        <p:tav tm="100000">
                                          <p:val>
                                            <p:strVal val="#ppt_x"/>
                                          </p:val>
                                        </p:tav>
                                      </p:tavLst>
                                    </p:anim>
                                    <p:anim calcmode="lin" valueType="num">
                                      <p:cBhvr additive="base">
                                        <p:cTn id="8" dur="500" fill="hold"/>
                                        <p:tgtEl>
                                          <p:spTgt spid="7905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0534"/>
                                        </p:tgtEl>
                                        <p:attrNameLst>
                                          <p:attrName>style.visibility</p:attrName>
                                        </p:attrNameLst>
                                      </p:cBhvr>
                                      <p:to>
                                        <p:strVal val="visible"/>
                                      </p:to>
                                    </p:set>
                                    <p:anim calcmode="lin" valueType="num">
                                      <p:cBhvr additive="base">
                                        <p:cTn id="11" dur="500" fill="hold"/>
                                        <p:tgtEl>
                                          <p:spTgt spid="790534"/>
                                        </p:tgtEl>
                                        <p:attrNameLst>
                                          <p:attrName>ppt_x</p:attrName>
                                        </p:attrNameLst>
                                      </p:cBhvr>
                                      <p:tavLst>
                                        <p:tav tm="0">
                                          <p:val>
                                            <p:strVal val="#ppt_x"/>
                                          </p:val>
                                        </p:tav>
                                        <p:tav tm="100000">
                                          <p:val>
                                            <p:strVal val="#ppt_x"/>
                                          </p:val>
                                        </p:tav>
                                      </p:tavLst>
                                    </p:anim>
                                    <p:anim calcmode="lin" valueType="num">
                                      <p:cBhvr additive="base">
                                        <p:cTn id="12" dur="500" fill="hold"/>
                                        <p:tgtEl>
                                          <p:spTgt spid="7905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90536"/>
                                        </p:tgtEl>
                                        <p:attrNameLst>
                                          <p:attrName>style.visibility</p:attrName>
                                        </p:attrNameLst>
                                      </p:cBhvr>
                                      <p:to>
                                        <p:strVal val="visible"/>
                                      </p:to>
                                    </p:set>
                                    <p:anim calcmode="lin" valueType="num">
                                      <p:cBhvr additive="base">
                                        <p:cTn id="15" dur="500" fill="hold"/>
                                        <p:tgtEl>
                                          <p:spTgt spid="790536"/>
                                        </p:tgtEl>
                                        <p:attrNameLst>
                                          <p:attrName>ppt_x</p:attrName>
                                        </p:attrNameLst>
                                      </p:cBhvr>
                                      <p:tavLst>
                                        <p:tav tm="0">
                                          <p:val>
                                            <p:strVal val="#ppt_x"/>
                                          </p:val>
                                        </p:tav>
                                        <p:tav tm="100000">
                                          <p:val>
                                            <p:strVal val="#ppt_x"/>
                                          </p:val>
                                        </p:tav>
                                      </p:tavLst>
                                    </p:anim>
                                    <p:anim calcmode="lin" valueType="num">
                                      <p:cBhvr additive="base">
                                        <p:cTn id="16" dur="500" fill="hold"/>
                                        <p:tgtEl>
                                          <p:spTgt spid="7905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90531"/>
                                        </p:tgtEl>
                                        <p:attrNameLst>
                                          <p:attrName>style.visibility</p:attrName>
                                        </p:attrNameLst>
                                      </p:cBhvr>
                                      <p:to>
                                        <p:strVal val="visible"/>
                                      </p:to>
                                    </p:set>
                                    <p:anim calcmode="lin" valueType="num">
                                      <p:cBhvr additive="base">
                                        <p:cTn id="21" dur="500" fill="hold"/>
                                        <p:tgtEl>
                                          <p:spTgt spid="790531"/>
                                        </p:tgtEl>
                                        <p:attrNameLst>
                                          <p:attrName>ppt_x</p:attrName>
                                        </p:attrNameLst>
                                      </p:cBhvr>
                                      <p:tavLst>
                                        <p:tav tm="0">
                                          <p:val>
                                            <p:strVal val="#ppt_x"/>
                                          </p:val>
                                        </p:tav>
                                        <p:tav tm="100000">
                                          <p:val>
                                            <p:strVal val="#ppt_x"/>
                                          </p:val>
                                        </p:tav>
                                      </p:tavLst>
                                    </p:anim>
                                    <p:anim calcmode="lin" valueType="num">
                                      <p:cBhvr additive="base">
                                        <p:cTn id="22" dur="500" fill="hold"/>
                                        <p:tgtEl>
                                          <p:spTgt spid="79053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90538"/>
                                        </p:tgtEl>
                                        <p:attrNameLst>
                                          <p:attrName>style.visibility</p:attrName>
                                        </p:attrNameLst>
                                      </p:cBhvr>
                                      <p:to>
                                        <p:strVal val="visible"/>
                                      </p:to>
                                    </p:set>
                                    <p:anim calcmode="lin" valueType="num">
                                      <p:cBhvr additive="base">
                                        <p:cTn id="25" dur="500" fill="hold"/>
                                        <p:tgtEl>
                                          <p:spTgt spid="790538"/>
                                        </p:tgtEl>
                                        <p:attrNameLst>
                                          <p:attrName>ppt_x</p:attrName>
                                        </p:attrNameLst>
                                      </p:cBhvr>
                                      <p:tavLst>
                                        <p:tav tm="0">
                                          <p:val>
                                            <p:strVal val="#ppt_x"/>
                                          </p:val>
                                        </p:tav>
                                        <p:tav tm="100000">
                                          <p:val>
                                            <p:strVal val="#ppt_x"/>
                                          </p:val>
                                        </p:tav>
                                      </p:tavLst>
                                    </p:anim>
                                    <p:anim calcmode="lin" valueType="num">
                                      <p:cBhvr additive="base">
                                        <p:cTn id="26" dur="500" fill="hold"/>
                                        <p:tgtEl>
                                          <p:spTgt spid="79053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90541"/>
                                        </p:tgtEl>
                                        <p:attrNameLst>
                                          <p:attrName>style.visibility</p:attrName>
                                        </p:attrNameLst>
                                      </p:cBhvr>
                                      <p:to>
                                        <p:strVal val="visible"/>
                                      </p:to>
                                    </p:set>
                                    <p:anim calcmode="lin" valueType="num">
                                      <p:cBhvr additive="base">
                                        <p:cTn id="29" dur="500" fill="hold"/>
                                        <p:tgtEl>
                                          <p:spTgt spid="790541"/>
                                        </p:tgtEl>
                                        <p:attrNameLst>
                                          <p:attrName>ppt_x</p:attrName>
                                        </p:attrNameLst>
                                      </p:cBhvr>
                                      <p:tavLst>
                                        <p:tav tm="0">
                                          <p:val>
                                            <p:strVal val="#ppt_x"/>
                                          </p:val>
                                        </p:tav>
                                        <p:tav tm="100000">
                                          <p:val>
                                            <p:strVal val="#ppt_x"/>
                                          </p:val>
                                        </p:tav>
                                      </p:tavLst>
                                    </p:anim>
                                    <p:anim calcmode="lin" valueType="num">
                                      <p:cBhvr additive="base">
                                        <p:cTn id="30" dur="500" fill="hold"/>
                                        <p:tgtEl>
                                          <p:spTgt spid="7905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90530"/>
                                        </p:tgtEl>
                                        <p:attrNameLst>
                                          <p:attrName>style.visibility</p:attrName>
                                        </p:attrNameLst>
                                      </p:cBhvr>
                                      <p:to>
                                        <p:strVal val="visible"/>
                                      </p:to>
                                    </p:set>
                                    <p:anim calcmode="lin" valueType="num">
                                      <p:cBhvr additive="base">
                                        <p:cTn id="35" dur="500" fill="hold"/>
                                        <p:tgtEl>
                                          <p:spTgt spid="790530"/>
                                        </p:tgtEl>
                                        <p:attrNameLst>
                                          <p:attrName>ppt_x</p:attrName>
                                        </p:attrNameLst>
                                      </p:cBhvr>
                                      <p:tavLst>
                                        <p:tav tm="0">
                                          <p:val>
                                            <p:strVal val="#ppt_x"/>
                                          </p:val>
                                        </p:tav>
                                        <p:tav tm="100000">
                                          <p:val>
                                            <p:strVal val="#ppt_x"/>
                                          </p:val>
                                        </p:tav>
                                      </p:tavLst>
                                    </p:anim>
                                    <p:anim calcmode="lin" valueType="num">
                                      <p:cBhvr additive="base">
                                        <p:cTn id="36" dur="500" fill="hold"/>
                                        <p:tgtEl>
                                          <p:spTgt spid="7905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90537"/>
                                        </p:tgtEl>
                                        <p:attrNameLst>
                                          <p:attrName>style.visibility</p:attrName>
                                        </p:attrNameLst>
                                      </p:cBhvr>
                                      <p:to>
                                        <p:strVal val="visible"/>
                                      </p:to>
                                    </p:set>
                                    <p:anim calcmode="lin" valueType="num">
                                      <p:cBhvr additive="base">
                                        <p:cTn id="39" dur="500" fill="hold"/>
                                        <p:tgtEl>
                                          <p:spTgt spid="790537"/>
                                        </p:tgtEl>
                                        <p:attrNameLst>
                                          <p:attrName>ppt_x</p:attrName>
                                        </p:attrNameLst>
                                      </p:cBhvr>
                                      <p:tavLst>
                                        <p:tav tm="0">
                                          <p:val>
                                            <p:strVal val="#ppt_x"/>
                                          </p:val>
                                        </p:tav>
                                        <p:tav tm="100000">
                                          <p:val>
                                            <p:strVal val="#ppt_x"/>
                                          </p:val>
                                        </p:tav>
                                      </p:tavLst>
                                    </p:anim>
                                    <p:anim calcmode="lin" valueType="num">
                                      <p:cBhvr additive="base">
                                        <p:cTn id="40" dur="500" fill="hold"/>
                                        <p:tgtEl>
                                          <p:spTgt spid="7905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90540"/>
                                        </p:tgtEl>
                                        <p:attrNameLst>
                                          <p:attrName>style.visibility</p:attrName>
                                        </p:attrNameLst>
                                      </p:cBhvr>
                                      <p:to>
                                        <p:strVal val="visible"/>
                                      </p:to>
                                    </p:set>
                                    <p:anim calcmode="lin" valueType="num">
                                      <p:cBhvr additive="base">
                                        <p:cTn id="43" dur="500" fill="hold"/>
                                        <p:tgtEl>
                                          <p:spTgt spid="790540"/>
                                        </p:tgtEl>
                                        <p:attrNameLst>
                                          <p:attrName>ppt_x</p:attrName>
                                        </p:attrNameLst>
                                      </p:cBhvr>
                                      <p:tavLst>
                                        <p:tav tm="0">
                                          <p:val>
                                            <p:strVal val="#ppt_x"/>
                                          </p:val>
                                        </p:tav>
                                        <p:tav tm="100000">
                                          <p:val>
                                            <p:strVal val="#ppt_x"/>
                                          </p:val>
                                        </p:tav>
                                      </p:tavLst>
                                    </p:anim>
                                    <p:anim calcmode="lin" valueType="num">
                                      <p:cBhvr additive="base">
                                        <p:cTn id="44" dur="500" fill="hold"/>
                                        <p:tgtEl>
                                          <p:spTgt spid="790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0" grpId="0" animBg="1"/>
      <p:bldP spid="790531" grpId="0" animBg="1"/>
      <p:bldP spid="790532" grpId="0" animBg="1"/>
      <p:bldP spid="790534" grpId="0"/>
      <p:bldP spid="790536" grpId="0"/>
      <p:bldP spid="790537" grpId="0"/>
      <p:bldP spid="790538" grpId="0"/>
      <p:bldP spid="790540" grpId="0"/>
      <p:bldP spid="790541"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2578" name="Rectangle 2"/>
          <p:cNvSpPr>
            <a:spLocks noChangeArrowheads="1"/>
          </p:cNvSpPr>
          <p:nvPr/>
        </p:nvSpPr>
        <p:spPr bwMode="auto">
          <a:xfrm>
            <a:off x="468313" y="3860800"/>
            <a:ext cx="8458200" cy="2819400"/>
          </a:xfrm>
          <a:prstGeom prst="rect">
            <a:avLst/>
          </a:prstGeom>
          <a:solidFill>
            <a:srgbClr val="6699FF"/>
          </a:solidFill>
          <a:ln w="9525">
            <a:solidFill>
              <a:srgbClr val="3333CC"/>
            </a:solidFill>
            <a:miter lim="800000"/>
            <a:headEnd/>
            <a:tailEnd/>
          </a:ln>
          <a:effectLst>
            <a:outerShdw dist="107763" dir="13500000" algn="ctr" rotWithShape="0">
              <a:srgbClr val="CCCC00">
                <a:alpha val="50000"/>
              </a:srgbClr>
            </a:outerShdw>
          </a:effectLst>
        </p:spPr>
        <p:txBody>
          <a:bodyPr wrap="none" anchor="ctr"/>
          <a:lstStyle/>
          <a:p>
            <a:pPr algn="ctr" eaLnBrk="0" hangingPunct="0">
              <a:defRPr/>
            </a:pPr>
            <a:endParaRPr lang="it-IT" sz="2400">
              <a:latin typeface="Times New Roman" pitchFamily="18" charset="0"/>
            </a:endParaRPr>
          </a:p>
        </p:txBody>
      </p:sp>
      <p:sp>
        <p:nvSpPr>
          <p:cNvPr id="792579" name="Rectangle 3"/>
          <p:cNvSpPr>
            <a:spLocks noChangeArrowheads="1"/>
          </p:cNvSpPr>
          <p:nvPr/>
        </p:nvSpPr>
        <p:spPr bwMode="auto">
          <a:xfrm>
            <a:off x="468313" y="2276475"/>
            <a:ext cx="8458200" cy="1371600"/>
          </a:xfrm>
          <a:prstGeom prst="rect">
            <a:avLst/>
          </a:prstGeom>
          <a:solidFill>
            <a:srgbClr val="FFFF00"/>
          </a:solidFill>
          <a:ln w="9525">
            <a:solidFill>
              <a:schemeClr val="bg1"/>
            </a:solidFill>
            <a:miter lim="800000"/>
            <a:headEnd/>
            <a:tailEnd/>
          </a:ln>
          <a:effectLst>
            <a:outerShdw dist="107763" dir="13500000" algn="ctr" rotWithShape="0">
              <a:srgbClr val="CCCC00">
                <a:alpha val="50000"/>
              </a:srgbClr>
            </a:outerShdw>
          </a:effectLst>
        </p:spPr>
        <p:txBody>
          <a:bodyPr wrap="none" anchor="ctr"/>
          <a:lstStyle/>
          <a:p>
            <a:pPr>
              <a:defRPr/>
            </a:pPr>
            <a:endParaRPr lang="it-IT">
              <a:latin typeface="Times New Roman" pitchFamily="18" charset="0"/>
            </a:endParaRPr>
          </a:p>
        </p:txBody>
      </p:sp>
      <p:sp>
        <p:nvSpPr>
          <p:cNvPr id="792580" name="Rectangle 4"/>
          <p:cNvSpPr>
            <a:spLocks noChangeArrowheads="1"/>
          </p:cNvSpPr>
          <p:nvPr/>
        </p:nvSpPr>
        <p:spPr bwMode="auto">
          <a:xfrm>
            <a:off x="457200" y="685800"/>
            <a:ext cx="8458200" cy="1295400"/>
          </a:xfrm>
          <a:prstGeom prst="rect">
            <a:avLst/>
          </a:prstGeom>
          <a:solidFill>
            <a:srgbClr val="6699FF"/>
          </a:solidFill>
          <a:ln w="9525">
            <a:solidFill>
              <a:srgbClr val="3333CC"/>
            </a:solidFill>
            <a:miter lim="800000"/>
            <a:headEnd/>
            <a:tailEnd/>
          </a:ln>
          <a:effectLst>
            <a:outerShdw dist="107763" dir="13500000" algn="ctr" rotWithShape="0">
              <a:srgbClr val="CCCC00">
                <a:alpha val="50000"/>
              </a:srgbClr>
            </a:outerShdw>
          </a:effectLst>
        </p:spPr>
        <p:txBody>
          <a:bodyPr wrap="none" anchor="ctr"/>
          <a:lstStyle/>
          <a:p>
            <a:pPr>
              <a:defRPr/>
            </a:pPr>
            <a:endParaRPr lang="it-IT">
              <a:latin typeface="Times New Roman" pitchFamily="18" charset="0"/>
            </a:endParaRPr>
          </a:p>
        </p:txBody>
      </p:sp>
      <p:sp>
        <p:nvSpPr>
          <p:cNvPr id="32773" name="Line 6"/>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792583" name="Text Box 7"/>
          <p:cNvSpPr txBox="1">
            <a:spLocks noChangeArrowheads="1"/>
          </p:cNvSpPr>
          <p:nvPr/>
        </p:nvSpPr>
        <p:spPr bwMode="auto">
          <a:xfrm>
            <a:off x="395288" y="692150"/>
            <a:ext cx="1489075" cy="762000"/>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endParaRPr lang="it-IT" sz="800" b="1">
              <a:solidFill>
                <a:srgbClr val="003399"/>
              </a:solidFill>
            </a:endParaRPr>
          </a:p>
          <a:p>
            <a:pPr algn="r" eaLnBrk="0" hangingPunct="0">
              <a:spcBef>
                <a:spcPct val="50000"/>
              </a:spcBef>
            </a:pPr>
            <a:r>
              <a:rPr lang="it-IT" sz="2400" b="1">
                <a:solidFill>
                  <a:srgbClr val="FF0000"/>
                </a:solidFill>
              </a:rPr>
              <a:t>Salute</a:t>
            </a:r>
          </a:p>
        </p:txBody>
      </p:sp>
      <p:sp>
        <p:nvSpPr>
          <p:cNvPr id="792584" name="Rectangle 8"/>
          <p:cNvSpPr>
            <a:spLocks noChangeArrowheads="1"/>
          </p:cNvSpPr>
          <p:nvPr/>
        </p:nvSpPr>
        <p:spPr bwMode="auto">
          <a:xfrm>
            <a:off x="2700338" y="4405313"/>
            <a:ext cx="5903912" cy="1465262"/>
          </a:xfrm>
          <a:prstGeom prst="rect">
            <a:avLst/>
          </a:prstGeom>
          <a:noFill/>
          <a:ln w="9525">
            <a:noFill/>
            <a:miter lim="800000"/>
            <a:headEnd/>
            <a:tailEnd/>
          </a:ln>
        </p:spPr>
        <p:txBody>
          <a:bodyPr>
            <a:prstTxWarp prst="textNoShape">
              <a:avLst/>
            </a:prstTxWarp>
            <a:spAutoFit/>
          </a:bodyPr>
          <a:lstStyle/>
          <a:p>
            <a:pPr algn="just" eaLnBrk="0" hangingPunct="0">
              <a:lnSpc>
                <a:spcPct val="90000"/>
              </a:lnSpc>
            </a:pPr>
            <a:r>
              <a:rPr lang="it-IT" sz="2000" b="1"/>
              <a:t>Il  complesso  delle  disposizioni  o  misure necessarie anche secondo la particolarità del lavoro, l'esperienza e la  tecnica,  per  evitare  o  diminuire  i  rischi professionali nel rispetto   della   salute   della popolazione   e   dell'integrità dell'ambiente esterno</a:t>
            </a:r>
          </a:p>
        </p:txBody>
      </p:sp>
      <p:sp>
        <p:nvSpPr>
          <p:cNvPr id="792585" name="Text Box 9"/>
          <p:cNvSpPr txBox="1">
            <a:spLocks noChangeArrowheads="1"/>
          </p:cNvSpPr>
          <p:nvPr/>
        </p:nvSpPr>
        <p:spPr bwMode="auto">
          <a:xfrm>
            <a:off x="2555875" y="836613"/>
            <a:ext cx="5903913" cy="915987"/>
          </a:xfrm>
          <a:prstGeom prst="rect">
            <a:avLst/>
          </a:prstGeom>
          <a:noFill/>
          <a:ln w="9525">
            <a:noFill/>
            <a:miter lim="800000"/>
            <a:headEnd/>
            <a:tailEnd/>
          </a:ln>
        </p:spPr>
        <p:txBody>
          <a:bodyPr>
            <a:prstTxWarp prst="textNoShape">
              <a:avLst/>
            </a:prstTxWarp>
            <a:spAutoFit/>
          </a:bodyPr>
          <a:lstStyle/>
          <a:p>
            <a:pPr algn="just" eaLnBrk="0" hangingPunct="0">
              <a:lnSpc>
                <a:spcPct val="90000"/>
              </a:lnSpc>
            </a:pPr>
            <a:r>
              <a:rPr lang="it-IT" sz="2000" b="1"/>
              <a:t>Stato di completo benessere  fisico,  mentale  e sociale,   non   consistente   solo   in  un'assenza  di  malattia  o d'infermità; (OMS)</a:t>
            </a:r>
          </a:p>
        </p:txBody>
      </p:sp>
      <p:sp>
        <p:nvSpPr>
          <p:cNvPr id="792586" name="Text Box 10"/>
          <p:cNvSpPr txBox="1">
            <a:spLocks noChangeArrowheads="1"/>
          </p:cNvSpPr>
          <p:nvPr/>
        </p:nvSpPr>
        <p:spPr bwMode="auto">
          <a:xfrm>
            <a:off x="2627313" y="2582863"/>
            <a:ext cx="5903912" cy="701675"/>
          </a:xfrm>
          <a:prstGeom prst="rect">
            <a:avLst/>
          </a:prstGeom>
          <a:noFill/>
          <a:ln w="9525">
            <a:noFill/>
            <a:miter lim="800000"/>
            <a:headEnd/>
            <a:tailEnd/>
          </a:ln>
        </p:spPr>
        <p:txBody>
          <a:bodyPr>
            <a:prstTxWarp prst="textNoShape">
              <a:avLst/>
            </a:prstTxWarp>
            <a:spAutoFit/>
          </a:bodyPr>
          <a:lstStyle/>
          <a:p>
            <a:pPr algn="just" eaLnBrk="0" hangingPunct="0"/>
            <a:r>
              <a:rPr lang="it-IT" sz="2000" b="1"/>
              <a:t>La perdita di qualsiasi elemento che contribuisca alla conservazione delle salute</a:t>
            </a:r>
          </a:p>
        </p:txBody>
      </p:sp>
      <p:sp>
        <p:nvSpPr>
          <p:cNvPr id="792587" name="Text Box 11"/>
          <p:cNvSpPr txBox="1">
            <a:spLocks noChangeArrowheads="1"/>
          </p:cNvSpPr>
          <p:nvPr/>
        </p:nvSpPr>
        <p:spPr bwMode="auto">
          <a:xfrm>
            <a:off x="539750" y="2492375"/>
            <a:ext cx="1417638" cy="646113"/>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endParaRPr lang="it-IT" sz="1000" b="1">
              <a:solidFill>
                <a:srgbClr val="003399"/>
              </a:solidFill>
            </a:endParaRPr>
          </a:p>
          <a:p>
            <a:pPr algn="r" eaLnBrk="0" hangingPunct="0">
              <a:lnSpc>
                <a:spcPct val="60000"/>
              </a:lnSpc>
              <a:spcBef>
                <a:spcPct val="50000"/>
              </a:spcBef>
            </a:pPr>
            <a:r>
              <a:rPr lang="it-IT" sz="2400" b="1">
                <a:solidFill>
                  <a:srgbClr val="FF0000"/>
                </a:solidFill>
              </a:rPr>
              <a:t>Danno</a:t>
            </a:r>
          </a:p>
        </p:txBody>
      </p:sp>
      <p:sp>
        <p:nvSpPr>
          <p:cNvPr id="792588" name="Text Box 12"/>
          <p:cNvSpPr txBox="1">
            <a:spLocks noChangeArrowheads="1"/>
          </p:cNvSpPr>
          <p:nvPr/>
        </p:nvSpPr>
        <p:spPr bwMode="auto">
          <a:xfrm>
            <a:off x="323850" y="4843463"/>
            <a:ext cx="2209800" cy="457200"/>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it-IT" sz="2400" b="1">
                <a:solidFill>
                  <a:srgbClr val="FF0000"/>
                </a:solidFill>
              </a:rPr>
              <a:t>Prevenzione</a:t>
            </a:r>
          </a:p>
        </p:txBody>
      </p:sp>
      <p:sp>
        <p:nvSpPr>
          <p:cNvPr id="32780" name="Rectangle 13"/>
          <p:cNvSpPr>
            <a:spLocks noChangeArrowheads="1"/>
          </p:cNvSpPr>
          <p:nvPr/>
        </p:nvSpPr>
        <p:spPr bwMode="auto">
          <a:xfrm>
            <a:off x="107950" y="44450"/>
            <a:ext cx="3862388"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Testo unico </a:t>
            </a:r>
            <a:r>
              <a:rPr lang="it-IT" sz="2800"/>
              <a:t>-</a:t>
            </a:r>
            <a:r>
              <a:rPr lang="it-IT"/>
              <a:t> </a:t>
            </a:r>
            <a:r>
              <a:rPr lang="it-IT" sz="2800" b="1">
                <a:solidFill>
                  <a:srgbClr val="003399"/>
                </a:solidFill>
              </a:rPr>
              <a:t>Definizioni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2580"/>
                                        </p:tgtEl>
                                        <p:attrNameLst>
                                          <p:attrName>style.visibility</p:attrName>
                                        </p:attrNameLst>
                                      </p:cBhvr>
                                      <p:to>
                                        <p:strVal val="visible"/>
                                      </p:to>
                                    </p:set>
                                    <p:anim calcmode="lin" valueType="num">
                                      <p:cBhvr additive="base">
                                        <p:cTn id="7" dur="500" fill="hold"/>
                                        <p:tgtEl>
                                          <p:spTgt spid="792580"/>
                                        </p:tgtEl>
                                        <p:attrNameLst>
                                          <p:attrName>ppt_x</p:attrName>
                                        </p:attrNameLst>
                                      </p:cBhvr>
                                      <p:tavLst>
                                        <p:tav tm="0">
                                          <p:val>
                                            <p:strVal val="#ppt_x"/>
                                          </p:val>
                                        </p:tav>
                                        <p:tav tm="100000">
                                          <p:val>
                                            <p:strVal val="#ppt_x"/>
                                          </p:val>
                                        </p:tav>
                                      </p:tavLst>
                                    </p:anim>
                                    <p:anim calcmode="lin" valueType="num">
                                      <p:cBhvr additive="base">
                                        <p:cTn id="8" dur="500" fill="hold"/>
                                        <p:tgtEl>
                                          <p:spTgt spid="7925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2583"/>
                                        </p:tgtEl>
                                        <p:attrNameLst>
                                          <p:attrName>style.visibility</p:attrName>
                                        </p:attrNameLst>
                                      </p:cBhvr>
                                      <p:to>
                                        <p:strVal val="visible"/>
                                      </p:to>
                                    </p:set>
                                    <p:anim calcmode="lin" valueType="num">
                                      <p:cBhvr additive="base">
                                        <p:cTn id="11" dur="500" fill="hold"/>
                                        <p:tgtEl>
                                          <p:spTgt spid="792583"/>
                                        </p:tgtEl>
                                        <p:attrNameLst>
                                          <p:attrName>ppt_x</p:attrName>
                                        </p:attrNameLst>
                                      </p:cBhvr>
                                      <p:tavLst>
                                        <p:tav tm="0">
                                          <p:val>
                                            <p:strVal val="#ppt_x"/>
                                          </p:val>
                                        </p:tav>
                                        <p:tav tm="100000">
                                          <p:val>
                                            <p:strVal val="#ppt_x"/>
                                          </p:val>
                                        </p:tav>
                                      </p:tavLst>
                                    </p:anim>
                                    <p:anim calcmode="lin" valueType="num">
                                      <p:cBhvr additive="base">
                                        <p:cTn id="12" dur="500" fill="hold"/>
                                        <p:tgtEl>
                                          <p:spTgt spid="7925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92585"/>
                                        </p:tgtEl>
                                        <p:attrNameLst>
                                          <p:attrName>style.visibility</p:attrName>
                                        </p:attrNameLst>
                                      </p:cBhvr>
                                      <p:to>
                                        <p:strVal val="visible"/>
                                      </p:to>
                                    </p:set>
                                    <p:anim calcmode="lin" valueType="num">
                                      <p:cBhvr additive="base">
                                        <p:cTn id="15" dur="500" fill="hold"/>
                                        <p:tgtEl>
                                          <p:spTgt spid="792585"/>
                                        </p:tgtEl>
                                        <p:attrNameLst>
                                          <p:attrName>ppt_x</p:attrName>
                                        </p:attrNameLst>
                                      </p:cBhvr>
                                      <p:tavLst>
                                        <p:tav tm="0">
                                          <p:val>
                                            <p:strVal val="#ppt_x"/>
                                          </p:val>
                                        </p:tav>
                                        <p:tav tm="100000">
                                          <p:val>
                                            <p:strVal val="#ppt_x"/>
                                          </p:val>
                                        </p:tav>
                                      </p:tavLst>
                                    </p:anim>
                                    <p:anim calcmode="lin" valueType="num">
                                      <p:cBhvr additive="base">
                                        <p:cTn id="16" dur="500" fill="hold"/>
                                        <p:tgtEl>
                                          <p:spTgt spid="79258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92579"/>
                                        </p:tgtEl>
                                        <p:attrNameLst>
                                          <p:attrName>style.visibility</p:attrName>
                                        </p:attrNameLst>
                                      </p:cBhvr>
                                      <p:to>
                                        <p:strVal val="visible"/>
                                      </p:to>
                                    </p:set>
                                    <p:anim calcmode="lin" valueType="num">
                                      <p:cBhvr additive="base">
                                        <p:cTn id="21" dur="500" fill="hold"/>
                                        <p:tgtEl>
                                          <p:spTgt spid="792579"/>
                                        </p:tgtEl>
                                        <p:attrNameLst>
                                          <p:attrName>ppt_x</p:attrName>
                                        </p:attrNameLst>
                                      </p:cBhvr>
                                      <p:tavLst>
                                        <p:tav tm="0">
                                          <p:val>
                                            <p:strVal val="#ppt_x"/>
                                          </p:val>
                                        </p:tav>
                                        <p:tav tm="100000">
                                          <p:val>
                                            <p:strVal val="#ppt_x"/>
                                          </p:val>
                                        </p:tav>
                                      </p:tavLst>
                                    </p:anim>
                                    <p:anim calcmode="lin" valueType="num">
                                      <p:cBhvr additive="base">
                                        <p:cTn id="22" dur="500" fill="hold"/>
                                        <p:tgtEl>
                                          <p:spTgt spid="79257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92586"/>
                                        </p:tgtEl>
                                        <p:attrNameLst>
                                          <p:attrName>style.visibility</p:attrName>
                                        </p:attrNameLst>
                                      </p:cBhvr>
                                      <p:to>
                                        <p:strVal val="visible"/>
                                      </p:to>
                                    </p:set>
                                    <p:anim calcmode="lin" valueType="num">
                                      <p:cBhvr additive="base">
                                        <p:cTn id="25" dur="500" fill="hold"/>
                                        <p:tgtEl>
                                          <p:spTgt spid="792586"/>
                                        </p:tgtEl>
                                        <p:attrNameLst>
                                          <p:attrName>ppt_x</p:attrName>
                                        </p:attrNameLst>
                                      </p:cBhvr>
                                      <p:tavLst>
                                        <p:tav tm="0">
                                          <p:val>
                                            <p:strVal val="#ppt_x"/>
                                          </p:val>
                                        </p:tav>
                                        <p:tav tm="100000">
                                          <p:val>
                                            <p:strVal val="#ppt_x"/>
                                          </p:val>
                                        </p:tav>
                                      </p:tavLst>
                                    </p:anim>
                                    <p:anim calcmode="lin" valueType="num">
                                      <p:cBhvr additive="base">
                                        <p:cTn id="26" dur="500" fill="hold"/>
                                        <p:tgtEl>
                                          <p:spTgt spid="79258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92587"/>
                                        </p:tgtEl>
                                        <p:attrNameLst>
                                          <p:attrName>style.visibility</p:attrName>
                                        </p:attrNameLst>
                                      </p:cBhvr>
                                      <p:to>
                                        <p:strVal val="visible"/>
                                      </p:to>
                                    </p:set>
                                    <p:anim calcmode="lin" valueType="num">
                                      <p:cBhvr additive="base">
                                        <p:cTn id="29" dur="500" fill="hold"/>
                                        <p:tgtEl>
                                          <p:spTgt spid="792587"/>
                                        </p:tgtEl>
                                        <p:attrNameLst>
                                          <p:attrName>ppt_x</p:attrName>
                                        </p:attrNameLst>
                                      </p:cBhvr>
                                      <p:tavLst>
                                        <p:tav tm="0">
                                          <p:val>
                                            <p:strVal val="#ppt_x"/>
                                          </p:val>
                                        </p:tav>
                                        <p:tav tm="100000">
                                          <p:val>
                                            <p:strVal val="#ppt_x"/>
                                          </p:val>
                                        </p:tav>
                                      </p:tavLst>
                                    </p:anim>
                                    <p:anim calcmode="lin" valueType="num">
                                      <p:cBhvr additive="base">
                                        <p:cTn id="30" dur="500" fill="hold"/>
                                        <p:tgtEl>
                                          <p:spTgt spid="79258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92578"/>
                                        </p:tgtEl>
                                        <p:attrNameLst>
                                          <p:attrName>style.visibility</p:attrName>
                                        </p:attrNameLst>
                                      </p:cBhvr>
                                      <p:to>
                                        <p:strVal val="visible"/>
                                      </p:to>
                                    </p:set>
                                    <p:anim calcmode="lin" valueType="num">
                                      <p:cBhvr additive="base">
                                        <p:cTn id="35" dur="500" fill="hold"/>
                                        <p:tgtEl>
                                          <p:spTgt spid="792578"/>
                                        </p:tgtEl>
                                        <p:attrNameLst>
                                          <p:attrName>ppt_x</p:attrName>
                                        </p:attrNameLst>
                                      </p:cBhvr>
                                      <p:tavLst>
                                        <p:tav tm="0">
                                          <p:val>
                                            <p:strVal val="#ppt_x"/>
                                          </p:val>
                                        </p:tav>
                                        <p:tav tm="100000">
                                          <p:val>
                                            <p:strVal val="#ppt_x"/>
                                          </p:val>
                                        </p:tav>
                                      </p:tavLst>
                                    </p:anim>
                                    <p:anim calcmode="lin" valueType="num">
                                      <p:cBhvr additive="base">
                                        <p:cTn id="36" dur="500" fill="hold"/>
                                        <p:tgtEl>
                                          <p:spTgt spid="79257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92584"/>
                                        </p:tgtEl>
                                        <p:attrNameLst>
                                          <p:attrName>style.visibility</p:attrName>
                                        </p:attrNameLst>
                                      </p:cBhvr>
                                      <p:to>
                                        <p:strVal val="visible"/>
                                      </p:to>
                                    </p:set>
                                    <p:anim calcmode="lin" valueType="num">
                                      <p:cBhvr additive="base">
                                        <p:cTn id="39" dur="500" fill="hold"/>
                                        <p:tgtEl>
                                          <p:spTgt spid="792584"/>
                                        </p:tgtEl>
                                        <p:attrNameLst>
                                          <p:attrName>ppt_x</p:attrName>
                                        </p:attrNameLst>
                                      </p:cBhvr>
                                      <p:tavLst>
                                        <p:tav tm="0">
                                          <p:val>
                                            <p:strVal val="#ppt_x"/>
                                          </p:val>
                                        </p:tav>
                                        <p:tav tm="100000">
                                          <p:val>
                                            <p:strVal val="#ppt_x"/>
                                          </p:val>
                                        </p:tav>
                                      </p:tavLst>
                                    </p:anim>
                                    <p:anim calcmode="lin" valueType="num">
                                      <p:cBhvr additive="base">
                                        <p:cTn id="40" dur="500" fill="hold"/>
                                        <p:tgtEl>
                                          <p:spTgt spid="79258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92588"/>
                                        </p:tgtEl>
                                        <p:attrNameLst>
                                          <p:attrName>style.visibility</p:attrName>
                                        </p:attrNameLst>
                                      </p:cBhvr>
                                      <p:to>
                                        <p:strVal val="visible"/>
                                      </p:to>
                                    </p:set>
                                    <p:anim calcmode="lin" valueType="num">
                                      <p:cBhvr additive="base">
                                        <p:cTn id="43" dur="500" fill="hold"/>
                                        <p:tgtEl>
                                          <p:spTgt spid="792588"/>
                                        </p:tgtEl>
                                        <p:attrNameLst>
                                          <p:attrName>ppt_x</p:attrName>
                                        </p:attrNameLst>
                                      </p:cBhvr>
                                      <p:tavLst>
                                        <p:tav tm="0">
                                          <p:val>
                                            <p:strVal val="#ppt_x"/>
                                          </p:val>
                                        </p:tav>
                                        <p:tav tm="100000">
                                          <p:val>
                                            <p:strVal val="#ppt_x"/>
                                          </p:val>
                                        </p:tav>
                                      </p:tavLst>
                                    </p:anim>
                                    <p:anim calcmode="lin" valueType="num">
                                      <p:cBhvr additive="base">
                                        <p:cTn id="44" dur="500" fill="hold"/>
                                        <p:tgtEl>
                                          <p:spTgt spid="792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78" grpId="0" animBg="1"/>
      <p:bldP spid="792579" grpId="0" animBg="1"/>
      <p:bldP spid="792580" grpId="0" animBg="1"/>
      <p:bldP spid="792583" grpId="0"/>
      <p:bldP spid="792584" grpId="0"/>
      <p:bldP spid="792585" grpId="0"/>
      <p:bldP spid="792586" grpId="0"/>
      <p:bldP spid="792587" grpId="0"/>
      <p:bldP spid="792588"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34819" name="Text Box 3"/>
          <p:cNvSpPr txBox="1">
            <a:spLocks noChangeArrowheads="1"/>
          </p:cNvSpPr>
          <p:nvPr/>
        </p:nvSpPr>
        <p:spPr bwMode="auto">
          <a:xfrm>
            <a:off x="0" y="30163"/>
            <a:ext cx="6732588" cy="519112"/>
          </a:xfrm>
          <a:prstGeom prst="rect">
            <a:avLst/>
          </a:prstGeom>
          <a:noFill/>
          <a:ln w="9525">
            <a:noFill/>
            <a:miter lim="800000"/>
            <a:headEnd/>
            <a:tailEnd/>
          </a:ln>
        </p:spPr>
        <p:txBody>
          <a:bodyPr>
            <a:prstTxWarp prst="textNoShape">
              <a:avLst/>
            </a:prstTxWarp>
            <a:spAutoFit/>
          </a:bodyPr>
          <a:lstStyle/>
          <a:p>
            <a:pPr algn="just"/>
            <a:r>
              <a:rPr lang="it-IT" sz="2800" b="1">
                <a:solidFill>
                  <a:srgbClr val="003399"/>
                </a:solidFill>
              </a:rPr>
              <a:t>Analisi degli infortuni - definizioni</a:t>
            </a:r>
            <a:endParaRPr lang="it-IT" sz="2800">
              <a:solidFill>
                <a:srgbClr val="003399"/>
              </a:solidFill>
            </a:endParaRPr>
          </a:p>
        </p:txBody>
      </p:sp>
      <p:sp>
        <p:nvSpPr>
          <p:cNvPr id="794628" name="Rectangle 4"/>
          <p:cNvSpPr>
            <a:spLocks noChangeArrowheads="1"/>
          </p:cNvSpPr>
          <p:nvPr/>
        </p:nvSpPr>
        <p:spPr bwMode="auto">
          <a:xfrm>
            <a:off x="457200" y="838200"/>
            <a:ext cx="8458200" cy="1295400"/>
          </a:xfrm>
          <a:prstGeom prst="rect">
            <a:avLst/>
          </a:prstGeom>
          <a:solidFill>
            <a:srgbClr val="FFFF00"/>
          </a:solidFill>
          <a:ln w="9525">
            <a:solidFill>
              <a:srgbClr val="CCCCFF"/>
            </a:solidFill>
            <a:miter lim="800000"/>
            <a:headEnd/>
            <a:tailEnd/>
          </a:ln>
          <a:effectLst>
            <a:outerShdw dist="107763" dir="13500000" algn="ctr" rotWithShape="0">
              <a:srgbClr val="CCCC00">
                <a:alpha val="50000"/>
              </a:srgbClr>
            </a:outerShdw>
          </a:effectLst>
        </p:spPr>
        <p:txBody>
          <a:bodyPr wrap="none" anchor="ctr"/>
          <a:lstStyle/>
          <a:p>
            <a:pPr>
              <a:defRPr/>
            </a:pPr>
            <a:endParaRPr lang="it-IT">
              <a:latin typeface="Times New Roman" pitchFamily="18" charset="0"/>
            </a:endParaRPr>
          </a:p>
        </p:txBody>
      </p:sp>
      <p:sp>
        <p:nvSpPr>
          <p:cNvPr id="794629" name="Text Box 5"/>
          <p:cNvSpPr txBox="1">
            <a:spLocks noChangeArrowheads="1"/>
          </p:cNvSpPr>
          <p:nvPr/>
        </p:nvSpPr>
        <p:spPr bwMode="auto">
          <a:xfrm>
            <a:off x="3779838" y="844550"/>
            <a:ext cx="4752975" cy="1190625"/>
          </a:xfrm>
          <a:prstGeom prst="rect">
            <a:avLst/>
          </a:prstGeom>
          <a:noFill/>
          <a:ln w="9525">
            <a:noFill/>
            <a:miter lim="800000"/>
            <a:headEnd/>
            <a:tailEnd/>
          </a:ln>
        </p:spPr>
        <p:txBody>
          <a:bodyPr>
            <a:prstTxWarp prst="textNoShape">
              <a:avLst/>
            </a:prstTxWarp>
            <a:spAutoFit/>
          </a:bodyPr>
          <a:lstStyle/>
          <a:p>
            <a:pPr algn="just" eaLnBrk="0" hangingPunct="0"/>
            <a:r>
              <a:rPr lang="it-IT" b="1"/>
              <a:t>Qualsiasi evento improvviso ed imprevisto che altera il normale andamento dell’attività lavorativa e determina danni materiali ad impianti ed attrezzature.</a:t>
            </a:r>
            <a:endParaRPr lang="it-IT"/>
          </a:p>
        </p:txBody>
      </p:sp>
      <p:sp>
        <p:nvSpPr>
          <p:cNvPr id="794630" name="Text Box 6"/>
          <p:cNvSpPr txBox="1">
            <a:spLocks noChangeArrowheads="1"/>
          </p:cNvSpPr>
          <p:nvPr/>
        </p:nvSpPr>
        <p:spPr bwMode="auto">
          <a:xfrm>
            <a:off x="754063" y="1198563"/>
            <a:ext cx="1657350" cy="366712"/>
          </a:xfrm>
          <a:prstGeom prst="rect">
            <a:avLst/>
          </a:prstGeom>
          <a:noFill/>
          <a:ln w="9525">
            <a:noFill/>
            <a:miter lim="800000"/>
            <a:headEnd/>
            <a:tailEnd/>
          </a:ln>
        </p:spPr>
        <p:txBody>
          <a:bodyPr>
            <a:prstTxWarp prst="textNoShape">
              <a:avLst/>
            </a:prstTxWarp>
            <a:spAutoFit/>
          </a:bodyPr>
          <a:lstStyle/>
          <a:p>
            <a:pPr algn="just" eaLnBrk="0" hangingPunct="0"/>
            <a:r>
              <a:rPr lang="it-IT" b="1">
                <a:solidFill>
                  <a:srgbClr val="3333CC"/>
                </a:solidFill>
              </a:rPr>
              <a:t>INCIDENTE</a:t>
            </a:r>
          </a:p>
        </p:txBody>
      </p:sp>
      <p:sp>
        <p:nvSpPr>
          <p:cNvPr id="794631" name="Rectangle 7"/>
          <p:cNvSpPr>
            <a:spLocks noChangeArrowheads="1"/>
          </p:cNvSpPr>
          <p:nvPr/>
        </p:nvSpPr>
        <p:spPr bwMode="auto">
          <a:xfrm>
            <a:off x="468313" y="2781300"/>
            <a:ext cx="8458200" cy="1584325"/>
          </a:xfrm>
          <a:prstGeom prst="rect">
            <a:avLst/>
          </a:prstGeom>
          <a:solidFill>
            <a:srgbClr val="FFFF00"/>
          </a:solidFill>
          <a:ln w="9525">
            <a:solidFill>
              <a:srgbClr val="CCCCFF"/>
            </a:solidFill>
            <a:miter lim="800000"/>
            <a:headEnd/>
            <a:tailEnd/>
          </a:ln>
          <a:effectLst>
            <a:outerShdw dist="107763" dir="13500000" algn="ctr" rotWithShape="0">
              <a:srgbClr val="CCCC00">
                <a:alpha val="50000"/>
              </a:srgbClr>
            </a:outerShdw>
          </a:effectLst>
        </p:spPr>
        <p:txBody>
          <a:bodyPr wrap="none" anchor="ctr"/>
          <a:lstStyle/>
          <a:p>
            <a:pPr>
              <a:defRPr/>
            </a:pPr>
            <a:endParaRPr lang="it-IT">
              <a:latin typeface="Times New Roman" pitchFamily="18" charset="0"/>
            </a:endParaRPr>
          </a:p>
        </p:txBody>
      </p:sp>
      <p:sp>
        <p:nvSpPr>
          <p:cNvPr id="794632" name="Text Box 8"/>
          <p:cNvSpPr txBox="1">
            <a:spLocks noChangeArrowheads="1"/>
          </p:cNvSpPr>
          <p:nvPr/>
        </p:nvSpPr>
        <p:spPr bwMode="auto">
          <a:xfrm>
            <a:off x="3924300" y="2959100"/>
            <a:ext cx="4751388" cy="1190625"/>
          </a:xfrm>
          <a:prstGeom prst="rect">
            <a:avLst/>
          </a:prstGeom>
          <a:noFill/>
          <a:ln w="9525">
            <a:noFill/>
            <a:miter lim="800000"/>
            <a:headEnd/>
            <a:tailEnd/>
          </a:ln>
        </p:spPr>
        <p:txBody>
          <a:bodyPr>
            <a:prstTxWarp prst="textNoShape">
              <a:avLst/>
            </a:prstTxWarp>
            <a:spAutoFit/>
          </a:bodyPr>
          <a:lstStyle/>
          <a:p>
            <a:pPr algn="just" eaLnBrk="0" hangingPunct="0"/>
            <a:r>
              <a:rPr lang="it-IT" b="1"/>
              <a:t>“Evento lesivo avvenuto per causa violenta, in occasione di lavoro, da cui sia derivata una inabilità permanente assoluta o parziale, ovvero una inabilità temporanea assoluta”</a:t>
            </a:r>
            <a:endParaRPr lang="it-IT"/>
          </a:p>
        </p:txBody>
      </p:sp>
      <p:sp>
        <p:nvSpPr>
          <p:cNvPr id="794633" name="Text Box 9"/>
          <p:cNvSpPr txBox="1">
            <a:spLocks noChangeArrowheads="1"/>
          </p:cNvSpPr>
          <p:nvPr/>
        </p:nvSpPr>
        <p:spPr bwMode="auto">
          <a:xfrm>
            <a:off x="755650" y="3349625"/>
            <a:ext cx="1944688" cy="366713"/>
          </a:xfrm>
          <a:prstGeom prst="rect">
            <a:avLst/>
          </a:prstGeom>
          <a:noFill/>
          <a:ln w="9525">
            <a:noFill/>
            <a:miter lim="800000"/>
            <a:headEnd/>
            <a:tailEnd/>
          </a:ln>
        </p:spPr>
        <p:txBody>
          <a:bodyPr>
            <a:prstTxWarp prst="textNoShape">
              <a:avLst/>
            </a:prstTxWarp>
            <a:spAutoFit/>
          </a:bodyPr>
          <a:lstStyle/>
          <a:p>
            <a:pPr algn="just" eaLnBrk="0" hangingPunct="0"/>
            <a:r>
              <a:rPr lang="it-IT" b="1">
                <a:solidFill>
                  <a:srgbClr val="3333CC"/>
                </a:solidFill>
              </a:rPr>
              <a:t>INFORTUNIO</a:t>
            </a:r>
            <a:endParaRPr lang="it-IT">
              <a:solidFill>
                <a:srgbClr val="3333CC"/>
              </a:solidFill>
            </a:endParaRPr>
          </a:p>
        </p:txBody>
      </p:sp>
      <p:sp>
        <p:nvSpPr>
          <p:cNvPr id="794634" name="Rectangle 10"/>
          <p:cNvSpPr>
            <a:spLocks noChangeArrowheads="1"/>
          </p:cNvSpPr>
          <p:nvPr/>
        </p:nvSpPr>
        <p:spPr bwMode="auto">
          <a:xfrm>
            <a:off x="468313" y="5013325"/>
            <a:ext cx="8458200" cy="1295400"/>
          </a:xfrm>
          <a:prstGeom prst="rect">
            <a:avLst/>
          </a:prstGeom>
          <a:solidFill>
            <a:srgbClr val="FFFF00"/>
          </a:solidFill>
          <a:ln w="9525">
            <a:solidFill>
              <a:srgbClr val="CCCCFF"/>
            </a:solidFill>
            <a:miter lim="800000"/>
            <a:headEnd/>
            <a:tailEnd/>
          </a:ln>
          <a:effectLst>
            <a:outerShdw dist="107763" dir="13500000" algn="ctr" rotWithShape="0">
              <a:srgbClr val="CCCC00">
                <a:alpha val="50000"/>
              </a:srgbClr>
            </a:outerShdw>
          </a:effectLst>
        </p:spPr>
        <p:txBody>
          <a:bodyPr wrap="none" anchor="ctr"/>
          <a:lstStyle/>
          <a:p>
            <a:pPr>
              <a:defRPr/>
            </a:pPr>
            <a:endParaRPr lang="it-IT">
              <a:latin typeface="Times New Roman" pitchFamily="18" charset="0"/>
            </a:endParaRPr>
          </a:p>
        </p:txBody>
      </p:sp>
      <p:sp>
        <p:nvSpPr>
          <p:cNvPr id="794635" name="Text Box 11"/>
          <p:cNvSpPr txBox="1">
            <a:spLocks noChangeArrowheads="1"/>
          </p:cNvSpPr>
          <p:nvPr/>
        </p:nvSpPr>
        <p:spPr bwMode="auto">
          <a:xfrm>
            <a:off x="3924300" y="5156200"/>
            <a:ext cx="4751388" cy="915988"/>
          </a:xfrm>
          <a:prstGeom prst="rect">
            <a:avLst/>
          </a:prstGeom>
          <a:noFill/>
          <a:ln w="9525">
            <a:noFill/>
            <a:miter lim="800000"/>
            <a:headEnd/>
            <a:tailEnd/>
          </a:ln>
        </p:spPr>
        <p:txBody>
          <a:bodyPr>
            <a:prstTxWarp prst="textNoShape">
              <a:avLst/>
            </a:prstTxWarp>
            <a:spAutoFit/>
          </a:bodyPr>
          <a:lstStyle/>
          <a:p>
            <a:pPr eaLnBrk="0" hangingPunct="0"/>
            <a:r>
              <a:rPr lang="it-IT" b="1"/>
              <a:t>Qualsiasi evento che in circostanze avverse potrebbe determinare un incidente e/o un infortunio</a:t>
            </a:r>
            <a:endParaRPr lang="it-IT"/>
          </a:p>
        </p:txBody>
      </p:sp>
      <p:sp>
        <p:nvSpPr>
          <p:cNvPr id="794636" name="Text Box 12"/>
          <p:cNvSpPr txBox="1">
            <a:spLocks noChangeArrowheads="1"/>
          </p:cNvSpPr>
          <p:nvPr/>
        </p:nvSpPr>
        <p:spPr bwMode="auto">
          <a:xfrm>
            <a:off x="684213" y="5156200"/>
            <a:ext cx="3240087" cy="641350"/>
          </a:xfrm>
          <a:prstGeom prst="rect">
            <a:avLst/>
          </a:prstGeom>
          <a:noFill/>
          <a:ln w="9525">
            <a:noFill/>
            <a:miter lim="800000"/>
            <a:headEnd/>
            <a:tailEnd/>
          </a:ln>
        </p:spPr>
        <p:txBody>
          <a:bodyPr>
            <a:prstTxWarp prst="textNoShape">
              <a:avLst/>
            </a:prstTxWarp>
            <a:spAutoFit/>
          </a:bodyPr>
          <a:lstStyle/>
          <a:p>
            <a:pPr eaLnBrk="0" hangingPunct="0"/>
            <a:r>
              <a:rPr lang="it-IT" b="1">
                <a:solidFill>
                  <a:srgbClr val="3333CC"/>
                </a:solidFill>
              </a:rPr>
              <a:t>NEAR-MISS </a:t>
            </a:r>
          </a:p>
          <a:p>
            <a:pPr eaLnBrk="0" hangingPunct="0"/>
            <a:r>
              <a:rPr lang="it-IT" b="1">
                <a:solidFill>
                  <a:srgbClr val="3333CC"/>
                </a:solidFill>
              </a:rPr>
              <a:t>(infortunio/incidente mancato)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28"/>
                                        </p:tgtEl>
                                        <p:attrNameLst>
                                          <p:attrName>style.visibility</p:attrName>
                                        </p:attrNameLst>
                                      </p:cBhvr>
                                      <p:to>
                                        <p:strVal val="visible"/>
                                      </p:to>
                                    </p:set>
                                    <p:anim calcmode="lin" valueType="num">
                                      <p:cBhvr additive="base">
                                        <p:cTn id="7" dur="500" fill="hold"/>
                                        <p:tgtEl>
                                          <p:spTgt spid="794628"/>
                                        </p:tgtEl>
                                        <p:attrNameLst>
                                          <p:attrName>ppt_x</p:attrName>
                                        </p:attrNameLst>
                                      </p:cBhvr>
                                      <p:tavLst>
                                        <p:tav tm="0">
                                          <p:val>
                                            <p:strVal val="#ppt_x"/>
                                          </p:val>
                                        </p:tav>
                                        <p:tav tm="100000">
                                          <p:val>
                                            <p:strVal val="#ppt_x"/>
                                          </p:val>
                                        </p:tav>
                                      </p:tavLst>
                                    </p:anim>
                                    <p:anim calcmode="lin" valueType="num">
                                      <p:cBhvr additive="base">
                                        <p:cTn id="8" dur="500" fill="hold"/>
                                        <p:tgtEl>
                                          <p:spTgt spid="7946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94629"/>
                                        </p:tgtEl>
                                        <p:attrNameLst>
                                          <p:attrName>style.visibility</p:attrName>
                                        </p:attrNameLst>
                                      </p:cBhvr>
                                      <p:to>
                                        <p:strVal val="visible"/>
                                      </p:to>
                                    </p:set>
                                    <p:anim calcmode="lin" valueType="num">
                                      <p:cBhvr additive="base">
                                        <p:cTn id="11" dur="500" fill="hold"/>
                                        <p:tgtEl>
                                          <p:spTgt spid="794629"/>
                                        </p:tgtEl>
                                        <p:attrNameLst>
                                          <p:attrName>ppt_x</p:attrName>
                                        </p:attrNameLst>
                                      </p:cBhvr>
                                      <p:tavLst>
                                        <p:tav tm="0">
                                          <p:val>
                                            <p:strVal val="#ppt_x"/>
                                          </p:val>
                                        </p:tav>
                                        <p:tav tm="100000">
                                          <p:val>
                                            <p:strVal val="#ppt_x"/>
                                          </p:val>
                                        </p:tav>
                                      </p:tavLst>
                                    </p:anim>
                                    <p:anim calcmode="lin" valueType="num">
                                      <p:cBhvr additive="base">
                                        <p:cTn id="12" dur="500" fill="hold"/>
                                        <p:tgtEl>
                                          <p:spTgt spid="7946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94630"/>
                                        </p:tgtEl>
                                        <p:attrNameLst>
                                          <p:attrName>style.visibility</p:attrName>
                                        </p:attrNameLst>
                                      </p:cBhvr>
                                      <p:to>
                                        <p:strVal val="visible"/>
                                      </p:to>
                                    </p:set>
                                    <p:anim calcmode="lin" valueType="num">
                                      <p:cBhvr additive="base">
                                        <p:cTn id="15" dur="500" fill="hold"/>
                                        <p:tgtEl>
                                          <p:spTgt spid="794630"/>
                                        </p:tgtEl>
                                        <p:attrNameLst>
                                          <p:attrName>ppt_x</p:attrName>
                                        </p:attrNameLst>
                                      </p:cBhvr>
                                      <p:tavLst>
                                        <p:tav tm="0">
                                          <p:val>
                                            <p:strVal val="#ppt_x"/>
                                          </p:val>
                                        </p:tav>
                                        <p:tav tm="100000">
                                          <p:val>
                                            <p:strVal val="#ppt_x"/>
                                          </p:val>
                                        </p:tav>
                                      </p:tavLst>
                                    </p:anim>
                                    <p:anim calcmode="lin" valueType="num">
                                      <p:cBhvr additive="base">
                                        <p:cTn id="16" dur="500" fill="hold"/>
                                        <p:tgtEl>
                                          <p:spTgt spid="7946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94631"/>
                                        </p:tgtEl>
                                        <p:attrNameLst>
                                          <p:attrName>style.visibility</p:attrName>
                                        </p:attrNameLst>
                                      </p:cBhvr>
                                      <p:to>
                                        <p:strVal val="visible"/>
                                      </p:to>
                                    </p:set>
                                    <p:anim calcmode="lin" valueType="num">
                                      <p:cBhvr additive="base">
                                        <p:cTn id="21" dur="500" fill="hold"/>
                                        <p:tgtEl>
                                          <p:spTgt spid="794631"/>
                                        </p:tgtEl>
                                        <p:attrNameLst>
                                          <p:attrName>ppt_x</p:attrName>
                                        </p:attrNameLst>
                                      </p:cBhvr>
                                      <p:tavLst>
                                        <p:tav tm="0">
                                          <p:val>
                                            <p:strVal val="#ppt_x"/>
                                          </p:val>
                                        </p:tav>
                                        <p:tav tm="100000">
                                          <p:val>
                                            <p:strVal val="#ppt_x"/>
                                          </p:val>
                                        </p:tav>
                                      </p:tavLst>
                                    </p:anim>
                                    <p:anim calcmode="lin" valueType="num">
                                      <p:cBhvr additive="base">
                                        <p:cTn id="22" dur="500" fill="hold"/>
                                        <p:tgtEl>
                                          <p:spTgt spid="79463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94632"/>
                                        </p:tgtEl>
                                        <p:attrNameLst>
                                          <p:attrName>style.visibility</p:attrName>
                                        </p:attrNameLst>
                                      </p:cBhvr>
                                      <p:to>
                                        <p:strVal val="visible"/>
                                      </p:to>
                                    </p:set>
                                    <p:anim calcmode="lin" valueType="num">
                                      <p:cBhvr additive="base">
                                        <p:cTn id="25" dur="500" fill="hold"/>
                                        <p:tgtEl>
                                          <p:spTgt spid="794632"/>
                                        </p:tgtEl>
                                        <p:attrNameLst>
                                          <p:attrName>ppt_x</p:attrName>
                                        </p:attrNameLst>
                                      </p:cBhvr>
                                      <p:tavLst>
                                        <p:tav tm="0">
                                          <p:val>
                                            <p:strVal val="#ppt_x"/>
                                          </p:val>
                                        </p:tav>
                                        <p:tav tm="100000">
                                          <p:val>
                                            <p:strVal val="#ppt_x"/>
                                          </p:val>
                                        </p:tav>
                                      </p:tavLst>
                                    </p:anim>
                                    <p:anim calcmode="lin" valueType="num">
                                      <p:cBhvr additive="base">
                                        <p:cTn id="26" dur="500" fill="hold"/>
                                        <p:tgtEl>
                                          <p:spTgt spid="7946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94633"/>
                                        </p:tgtEl>
                                        <p:attrNameLst>
                                          <p:attrName>style.visibility</p:attrName>
                                        </p:attrNameLst>
                                      </p:cBhvr>
                                      <p:to>
                                        <p:strVal val="visible"/>
                                      </p:to>
                                    </p:set>
                                    <p:anim calcmode="lin" valueType="num">
                                      <p:cBhvr additive="base">
                                        <p:cTn id="29" dur="500" fill="hold"/>
                                        <p:tgtEl>
                                          <p:spTgt spid="794633"/>
                                        </p:tgtEl>
                                        <p:attrNameLst>
                                          <p:attrName>ppt_x</p:attrName>
                                        </p:attrNameLst>
                                      </p:cBhvr>
                                      <p:tavLst>
                                        <p:tav tm="0">
                                          <p:val>
                                            <p:strVal val="#ppt_x"/>
                                          </p:val>
                                        </p:tav>
                                        <p:tav tm="100000">
                                          <p:val>
                                            <p:strVal val="#ppt_x"/>
                                          </p:val>
                                        </p:tav>
                                      </p:tavLst>
                                    </p:anim>
                                    <p:anim calcmode="lin" valueType="num">
                                      <p:cBhvr additive="base">
                                        <p:cTn id="30" dur="500" fill="hold"/>
                                        <p:tgtEl>
                                          <p:spTgt spid="7946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94634"/>
                                        </p:tgtEl>
                                        <p:attrNameLst>
                                          <p:attrName>style.visibility</p:attrName>
                                        </p:attrNameLst>
                                      </p:cBhvr>
                                      <p:to>
                                        <p:strVal val="visible"/>
                                      </p:to>
                                    </p:set>
                                    <p:anim calcmode="lin" valueType="num">
                                      <p:cBhvr additive="base">
                                        <p:cTn id="35" dur="500" fill="hold"/>
                                        <p:tgtEl>
                                          <p:spTgt spid="794634"/>
                                        </p:tgtEl>
                                        <p:attrNameLst>
                                          <p:attrName>ppt_x</p:attrName>
                                        </p:attrNameLst>
                                      </p:cBhvr>
                                      <p:tavLst>
                                        <p:tav tm="0">
                                          <p:val>
                                            <p:strVal val="#ppt_x"/>
                                          </p:val>
                                        </p:tav>
                                        <p:tav tm="100000">
                                          <p:val>
                                            <p:strVal val="#ppt_x"/>
                                          </p:val>
                                        </p:tav>
                                      </p:tavLst>
                                    </p:anim>
                                    <p:anim calcmode="lin" valueType="num">
                                      <p:cBhvr additive="base">
                                        <p:cTn id="36" dur="500" fill="hold"/>
                                        <p:tgtEl>
                                          <p:spTgt spid="7946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94635"/>
                                        </p:tgtEl>
                                        <p:attrNameLst>
                                          <p:attrName>style.visibility</p:attrName>
                                        </p:attrNameLst>
                                      </p:cBhvr>
                                      <p:to>
                                        <p:strVal val="visible"/>
                                      </p:to>
                                    </p:set>
                                    <p:anim calcmode="lin" valueType="num">
                                      <p:cBhvr additive="base">
                                        <p:cTn id="39" dur="500" fill="hold"/>
                                        <p:tgtEl>
                                          <p:spTgt spid="794635"/>
                                        </p:tgtEl>
                                        <p:attrNameLst>
                                          <p:attrName>ppt_x</p:attrName>
                                        </p:attrNameLst>
                                      </p:cBhvr>
                                      <p:tavLst>
                                        <p:tav tm="0">
                                          <p:val>
                                            <p:strVal val="#ppt_x"/>
                                          </p:val>
                                        </p:tav>
                                        <p:tav tm="100000">
                                          <p:val>
                                            <p:strVal val="#ppt_x"/>
                                          </p:val>
                                        </p:tav>
                                      </p:tavLst>
                                    </p:anim>
                                    <p:anim calcmode="lin" valueType="num">
                                      <p:cBhvr additive="base">
                                        <p:cTn id="40" dur="500" fill="hold"/>
                                        <p:tgtEl>
                                          <p:spTgt spid="7946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94636"/>
                                        </p:tgtEl>
                                        <p:attrNameLst>
                                          <p:attrName>style.visibility</p:attrName>
                                        </p:attrNameLst>
                                      </p:cBhvr>
                                      <p:to>
                                        <p:strVal val="visible"/>
                                      </p:to>
                                    </p:set>
                                    <p:anim calcmode="lin" valueType="num">
                                      <p:cBhvr additive="base">
                                        <p:cTn id="43" dur="500" fill="hold"/>
                                        <p:tgtEl>
                                          <p:spTgt spid="794636"/>
                                        </p:tgtEl>
                                        <p:attrNameLst>
                                          <p:attrName>ppt_x</p:attrName>
                                        </p:attrNameLst>
                                      </p:cBhvr>
                                      <p:tavLst>
                                        <p:tav tm="0">
                                          <p:val>
                                            <p:strVal val="#ppt_x"/>
                                          </p:val>
                                        </p:tav>
                                        <p:tav tm="100000">
                                          <p:val>
                                            <p:strVal val="#ppt_x"/>
                                          </p:val>
                                        </p:tav>
                                      </p:tavLst>
                                    </p:anim>
                                    <p:anim calcmode="lin" valueType="num">
                                      <p:cBhvr additive="base">
                                        <p:cTn id="44" dur="500" fill="hold"/>
                                        <p:tgtEl>
                                          <p:spTgt spid="794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p:bldP spid="794629" grpId="0"/>
      <p:bldP spid="794630" grpId="0"/>
      <p:bldP spid="794631" grpId="0" animBg="1"/>
      <p:bldP spid="794632" grpId="0"/>
      <p:bldP spid="794633" grpId="0"/>
      <p:bldP spid="794634" grpId="0" animBg="1"/>
      <p:bldP spid="794635" grpId="0"/>
      <p:bldP spid="794636"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5650" name="Rectangle 2"/>
          <p:cNvSpPr>
            <a:spLocks noChangeArrowheads="1"/>
          </p:cNvSpPr>
          <p:nvPr/>
        </p:nvSpPr>
        <p:spPr bwMode="auto">
          <a:xfrm>
            <a:off x="1763713" y="2205038"/>
            <a:ext cx="7092950" cy="4392612"/>
          </a:xfrm>
          <a:prstGeom prst="rect">
            <a:avLst/>
          </a:prstGeom>
          <a:solidFill>
            <a:srgbClr val="00CCFF"/>
          </a:solidFill>
          <a:ln w="9525">
            <a:solidFill>
              <a:schemeClr val="tx1"/>
            </a:solidFill>
            <a:miter lim="800000"/>
            <a:headEnd/>
            <a:tailEnd/>
          </a:ln>
        </p:spPr>
        <p:txBody>
          <a:bodyPr wrap="none" anchor="ctr">
            <a:prstTxWarp prst="textNoShape">
              <a:avLst/>
            </a:prstTxWarp>
          </a:bodyPr>
          <a:lstStyle/>
          <a:p>
            <a:endParaRPr lang="it-IT"/>
          </a:p>
        </p:txBody>
      </p:sp>
      <p:pic>
        <p:nvPicPr>
          <p:cNvPr id="795651" name="Picture 3"/>
          <p:cNvPicPr>
            <a:picLocks noChangeAspect="1" noChangeArrowheads="1"/>
          </p:cNvPicPr>
          <p:nvPr/>
        </p:nvPicPr>
        <p:blipFill>
          <a:blip r:embed="rId2"/>
          <a:srcRect/>
          <a:stretch>
            <a:fillRect/>
          </a:stretch>
        </p:blipFill>
        <p:spPr bwMode="auto">
          <a:xfrm>
            <a:off x="2197100" y="2708275"/>
            <a:ext cx="6264275" cy="3522663"/>
          </a:xfrm>
          <a:prstGeom prst="rect">
            <a:avLst/>
          </a:prstGeom>
          <a:noFill/>
          <a:ln w="9525">
            <a:noFill/>
            <a:miter lim="800000"/>
            <a:headEnd/>
            <a:tailEnd/>
          </a:ln>
        </p:spPr>
      </p:pic>
      <p:sp>
        <p:nvSpPr>
          <p:cNvPr id="35844" name="Line 4"/>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35845" name="Text Box 5"/>
          <p:cNvSpPr txBox="1">
            <a:spLocks noChangeArrowheads="1"/>
          </p:cNvSpPr>
          <p:nvPr/>
        </p:nvSpPr>
        <p:spPr bwMode="auto">
          <a:xfrm>
            <a:off x="0" y="30163"/>
            <a:ext cx="6732588" cy="519112"/>
          </a:xfrm>
          <a:prstGeom prst="rect">
            <a:avLst/>
          </a:prstGeom>
          <a:noFill/>
          <a:ln w="9525">
            <a:noFill/>
            <a:miter lim="800000"/>
            <a:headEnd/>
            <a:tailEnd/>
          </a:ln>
        </p:spPr>
        <p:txBody>
          <a:bodyPr>
            <a:prstTxWarp prst="textNoShape">
              <a:avLst/>
            </a:prstTxWarp>
            <a:spAutoFit/>
          </a:bodyPr>
          <a:lstStyle/>
          <a:p>
            <a:pPr algn="just"/>
            <a:r>
              <a:rPr lang="it-IT" sz="2800" b="1">
                <a:solidFill>
                  <a:srgbClr val="003399"/>
                </a:solidFill>
              </a:rPr>
              <a:t>Analisi degli infortuni</a:t>
            </a:r>
            <a:r>
              <a:rPr lang="it-IT" sz="2800" b="1">
                <a:solidFill>
                  <a:srgbClr val="3333CC"/>
                </a:solidFill>
              </a:rPr>
              <a:t> </a:t>
            </a:r>
            <a:endParaRPr lang="it-IT" sz="2800">
              <a:solidFill>
                <a:srgbClr val="3333CC"/>
              </a:solidFill>
            </a:endParaRPr>
          </a:p>
        </p:txBody>
      </p:sp>
      <p:sp>
        <p:nvSpPr>
          <p:cNvPr id="795654" name="Text Box 6"/>
          <p:cNvSpPr txBox="1">
            <a:spLocks noChangeArrowheads="1"/>
          </p:cNvSpPr>
          <p:nvPr/>
        </p:nvSpPr>
        <p:spPr bwMode="auto">
          <a:xfrm>
            <a:off x="611188" y="1196975"/>
            <a:ext cx="5400675" cy="3048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400"/>
              <a:t>Sappiamo che:  </a:t>
            </a:r>
            <a:r>
              <a:rPr lang="it-IT" sz="1400" i="1"/>
              <a:t>( fonte INAIL)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5654"/>
                                        </p:tgtEl>
                                        <p:attrNameLst>
                                          <p:attrName>style.visibility</p:attrName>
                                        </p:attrNameLst>
                                      </p:cBhvr>
                                      <p:to>
                                        <p:strVal val="visible"/>
                                      </p:to>
                                    </p:set>
                                    <p:animEffect transition="in" filter="box(in)">
                                      <p:cBhvr>
                                        <p:cTn id="7" dur="500"/>
                                        <p:tgtEl>
                                          <p:spTgt spid="7956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95650"/>
                                        </p:tgtEl>
                                        <p:attrNameLst>
                                          <p:attrName>style.visibility</p:attrName>
                                        </p:attrNameLst>
                                      </p:cBhvr>
                                      <p:to>
                                        <p:strVal val="visible"/>
                                      </p:to>
                                    </p:set>
                                    <p:animEffect transition="in" filter="box(in)">
                                      <p:cBhvr>
                                        <p:cTn id="12" dur="500"/>
                                        <p:tgtEl>
                                          <p:spTgt spid="795650"/>
                                        </p:tgtEl>
                                      </p:cBhvr>
                                    </p:animEffect>
                                  </p:childTnLst>
                                </p:cTn>
                              </p:par>
                              <p:par>
                                <p:cTn id="13" presetID="4" presetClass="entr" presetSubtype="16" fill="hold" nodeType="withEffect">
                                  <p:stCondLst>
                                    <p:cond delay="0"/>
                                  </p:stCondLst>
                                  <p:childTnLst>
                                    <p:set>
                                      <p:cBhvr>
                                        <p:cTn id="14" dur="1" fill="hold">
                                          <p:stCondLst>
                                            <p:cond delay="0"/>
                                          </p:stCondLst>
                                        </p:cTn>
                                        <p:tgtEl>
                                          <p:spTgt spid="795651"/>
                                        </p:tgtEl>
                                        <p:attrNameLst>
                                          <p:attrName>style.visibility</p:attrName>
                                        </p:attrNameLst>
                                      </p:cBhvr>
                                      <p:to>
                                        <p:strVal val="visible"/>
                                      </p:to>
                                    </p:set>
                                    <p:animEffect transition="in" filter="box(in)">
                                      <p:cBhvr>
                                        <p:cTn id="15" dur="500"/>
                                        <p:tgtEl>
                                          <p:spTgt spid="79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0" grpId="0" animBg="1"/>
      <p:bldP spid="795654"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8578" name="Rectangle 2"/>
          <p:cNvSpPr>
            <a:spLocks noChangeArrowheads="1"/>
          </p:cNvSpPr>
          <p:nvPr/>
        </p:nvSpPr>
        <p:spPr bwMode="auto">
          <a:xfrm>
            <a:off x="395288" y="549275"/>
            <a:ext cx="8382000" cy="6119813"/>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74755" name="Rectangle 3"/>
          <p:cNvSpPr>
            <a:spLocks noChangeArrowheads="1"/>
          </p:cNvSpPr>
          <p:nvPr/>
        </p:nvSpPr>
        <p:spPr bwMode="auto">
          <a:xfrm>
            <a:off x="117475" y="12700"/>
            <a:ext cx="465296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 Valutazione del rischio.  Fasi</a:t>
            </a:r>
          </a:p>
        </p:txBody>
      </p:sp>
      <p:sp>
        <p:nvSpPr>
          <p:cNvPr id="74756" name="Rectangle 4"/>
          <p:cNvSpPr>
            <a:spLocks noChangeArrowheads="1"/>
          </p:cNvSpPr>
          <p:nvPr/>
        </p:nvSpPr>
        <p:spPr bwMode="auto">
          <a:xfrm>
            <a:off x="744538" y="1924050"/>
            <a:ext cx="176212" cy="428625"/>
          </a:xfrm>
          <a:prstGeom prst="rect">
            <a:avLst/>
          </a:prstGeom>
          <a:noFill/>
          <a:ln w="9525">
            <a:noFill/>
            <a:miter lim="800000"/>
            <a:headEnd/>
            <a:tailEnd/>
          </a:ln>
        </p:spPr>
        <p:txBody>
          <a:bodyPr wrap="none" anchor="ctr">
            <a:prstTxWarp prst="textNoShape">
              <a:avLst/>
            </a:prstTxWarp>
          </a:bodyPr>
          <a:lstStyle/>
          <a:p>
            <a:endParaRPr lang="it-IT"/>
          </a:p>
        </p:txBody>
      </p:sp>
      <p:sp>
        <p:nvSpPr>
          <p:cNvPr id="74757" name="Rectangle 5"/>
          <p:cNvSpPr>
            <a:spLocks noChangeArrowheads="1"/>
          </p:cNvSpPr>
          <p:nvPr/>
        </p:nvSpPr>
        <p:spPr bwMode="auto">
          <a:xfrm>
            <a:off x="457200" y="620713"/>
            <a:ext cx="8229600" cy="70485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000" b="1"/>
              <a:t>INDIVIDUARE I PERICOLI </a:t>
            </a:r>
            <a:r>
              <a:rPr lang="it-IT" sz="2000"/>
              <a:t>che sussistono nel luogo di lavoro</a:t>
            </a:r>
          </a:p>
          <a:p>
            <a:pPr algn="just" defTabSz="989013" eaLnBrk="0" hangingPunct="0">
              <a:buFontTx/>
              <a:buChar char="•"/>
            </a:pPr>
            <a:endParaRPr lang="it-IT" sz="2000"/>
          </a:p>
        </p:txBody>
      </p:sp>
      <p:sp>
        <p:nvSpPr>
          <p:cNvPr id="74758" name="Line 6"/>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graphicFrame>
        <p:nvGraphicFramePr>
          <p:cNvPr id="1048610" name="Group 34"/>
          <p:cNvGraphicFramePr>
            <a:graphicFrameLocks noGrp="1"/>
          </p:cNvGraphicFramePr>
          <p:nvPr/>
        </p:nvGraphicFramePr>
        <p:xfrm>
          <a:off x="539750" y="1479550"/>
          <a:ext cx="8135938" cy="4978464"/>
        </p:xfrm>
        <a:graphic>
          <a:graphicData uri="http://schemas.openxmlformats.org/drawingml/2006/table">
            <a:tbl>
              <a:tblPr/>
              <a:tblGrid>
                <a:gridCol w="2139950"/>
                <a:gridCol w="5995988"/>
              </a:tblGrid>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rgbClr val="FF0000"/>
                          </a:solidFill>
                          <a:effectLst/>
                          <a:latin typeface="Times New Roman" pitchFamily="-106" charset="0"/>
                        </a:rPr>
                        <a:t>Pericoli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rgbClr val="FF0000"/>
                          </a:solidFill>
                          <a:effectLst/>
                          <a:latin typeface="Times New Roman" pitchFamily="-106" charset="0"/>
                        </a:rPr>
                        <a:t>Esempi</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imes New Roman" pitchFamily="-106" charset="0"/>
                        </a:rPr>
                        <a:t>  ordinari o generici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ambiente di lavoro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macchine e impianti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attrezzature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imes New Roman" pitchFamily="-106" charset="0"/>
                        </a:rPr>
                        <a:t>  di processo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Rilasci sostanze pericolose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Contaminazioni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Incendi ed esplosioni</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imes New Roman" pitchFamily="-106" charset="0"/>
                        </a:rPr>
                        <a:t>  specifici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Presenza sostanze pericolose nell’ambiente di lavoro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Rilasci di energia nell’ambiente di lavoro</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Esposizione ad agenti fisici</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imes New Roman" pitchFamily="-106" charset="0"/>
                        </a:rPr>
                        <a:t>  ergonomici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Movimentazione manuale di carichi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Videoterminali</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Posture incongrue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600" b="1" i="0" u="none" strike="noStrike" cap="none" normalizeH="0" baseline="0">
                          <a:ln>
                            <a:noFill/>
                          </a:ln>
                          <a:solidFill>
                            <a:schemeClr val="tx1"/>
                          </a:solidFill>
                          <a:effectLst/>
                          <a:latin typeface="Times New Roman" pitchFamily="-106" charset="0"/>
                        </a:rPr>
                        <a:t>  organizzativi</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Interferenza, confusione nei ruoli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Carenza di informazione e formazione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Carenza procedure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1600" b="1" i="0" u="none" strike="noStrike" cap="none" normalizeH="0" baseline="0">
                          <a:ln>
                            <a:noFill/>
                          </a:ln>
                          <a:solidFill>
                            <a:schemeClr val="tx1"/>
                          </a:solidFill>
                          <a:effectLst/>
                          <a:latin typeface="Times New Roman" pitchFamily="-106" charset="0"/>
                        </a:rPr>
                        <a:t>Carenza comunicazione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5746" name="Rectangle 2"/>
          <p:cNvSpPr>
            <a:spLocks noChangeArrowheads="1"/>
          </p:cNvSpPr>
          <p:nvPr/>
        </p:nvSpPr>
        <p:spPr bwMode="auto">
          <a:xfrm>
            <a:off x="395288" y="549275"/>
            <a:ext cx="8382000" cy="554355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76803" name="Rectangle 3"/>
          <p:cNvSpPr>
            <a:spLocks noChangeArrowheads="1"/>
          </p:cNvSpPr>
          <p:nvPr/>
        </p:nvSpPr>
        <p:spPr bwMode="auto">
          <a:xfrm>
            <a:off x="117475" y="12700"/>
            <a:ext cx="465296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 Valutazione del rischio.  Fasi</a:t>
            </a:r>
          </a:p>
        </p:txBody>
      </p:sp>
      <p:sp>
        <p:nvSpPr>
          <p:cNvPr id="76804" name="Rectangle 4"/>
          <p:cNvSpPr>
            <a:spLocks noChangeArrowheads="1"/>
          </p:cNvSpPr>
          <p:nvPr/>
        </p:nvSpPr>
        <p:spPr bwMode="auto">
          <a:xfrm>
            <a:off x="744538" y="1924050"/>
            <a:ext cx="176212" cy="428625"/>
          </a:xfrm>
          <a:prstGeom prst="rect">
            <a:avLst/>
          </a:prstGeom>
          <a:noFill/>
          <a:ln w="9525">
            <a:noFill/>
            <a:miter lim="800000"/>
            <a:headEnd/>
            <a:tailEnd/>
          </a:ln>
        </p:spPr>
        <p:txBody>
          <a:bodyPr wrap="none" anchor="ctr">
            <a:prstTxWarp prst="textNoShape">
              <a:avLst/>
            </a:prstTxWarp>
          </a:bodyPr>
          <a:lstStyle/>
          <a:p>
            <a:endParaRPr lang="it-IT"/>
          </a:p>
        </p:txBody>
      </p:sp>
      <p:sp>
        <p:nvSpPr>
          <p:cNvPr id="76805" name="Rectangle 5"/>
          <p:cNvSpPr>
            <a:spLocks noChangeArrowheads="1"/>
          </p:cNvSpPr>
          <p:nvPr/>
        </p:nvSpPr>
        <p:spPr bwMode="auto">
          <a:xfrm>
            <a:off x="457200" y="620713"/>
            <a:ext cx="8229600" cy="5373687"/>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000" b="1" dirty="0"/>
              <a:t>INDIVIDUARE LE PERSONE ESPOSTE</a:t>
            </a:r>
          </a:p>
          <a:p>
            <a:pPr algn="just" defTabSz="989013" eaLnBrk="0" hangingPunct="0"/>
            <a:endParaRPr lang="it-IT" sz="2000" dirty="0"/>
          </a:p>
          <a:p>
            <a:pPr algn="just" defTabSz="989013" eaLnBrk="0" hangingPunct="0"/>
            <a:r>
              <a:rPr lang="it-IT" dirty="0"/>
              <a:t>Individuare per ciascun pericolo, chi sono le persone che potrebbero subire un danno tenendo  conto dell'esposizione  diretta e indiretta di tutti i lavoratori.</a:t>
            </a:r>
          </a:p>
          <a:p>
            <a:pPr algn="just" defTabSz="989013" eaLnBrk="0" hangingPunct="0"/>
            <a:endParaRPr lang="it-IT" dirty="0"/>
          </a:p>
          <a:p>
            <a:pPr defTabSz="989013"/>
            <a:r>
              <a:rPr lang="it-IT" dirty="0"/>
              <a:t>Particolare attenzione deve essere prestata a:</a:t>
            </a:r>
          </a:p>
          <a:p>
            <a:pPr defTabSz="989013"/>
            <a:endParaRPr lang="it-IT" dirty="0" smtClean="0"/>
          </a:p>
          <a:p>
            <a:pPr defTabSz="989013">
              <a:buFontTx/>
              <a:buChar char="•"/>
            </a:pPr>
            <a:r>
              <a:rPr lang="it-IT" dirty="0" smtClean="0"/>
              <a:t> alle differenze  </a:t>
            </a:r>
            <a:r>
              <a:rPr lang="it-IT" dirty="0"/>
              <a:t>di genere</a:t>
            </a:r>
          </a:p>
          <a:p>
            <a:pPr defTabSz="989013"/>
            <a:endParaRPr lang="it-IT" b="1" dirty="0" smtClean="0"/>
          </a:p>
          <a:p>
            <a:pPr defTabSz="989013">
              <a:buFontTx/>
              <a:buChar char="•"/>
            </a:pPr>
            <a:r>
              <a:rPr lang="it-IT" dirty="0" smtClean="0"/>
              <a:t> a gruppi </a:t>
            </a:r>
            <a:r>
              <a:rPr lang="it-IT" dirty="0"/>
              <a:t>di lavoratori che possono essere maggiormente a rischio o che hanno particolari requisiti:</a:t>
            </a:r>
            <a:br>
              <a:rPr lang="it-IT" dirty="0"/>
            </a:br>
            <a:r>
              <a:rPr lang="it-IT" dirty="0"/>
              <a:t/>
            </a:r>
            <a:br>
              <a:rPr lang="it-IT" dirty="0"/>
            </a:br>
            <a:r>
              <a:rPr lang="it-IT" dirty="0"/>
              <a:t>lavoratori con disabilità</a:t>
            </a:r>
          </a:p>
          <a:p>
            <a:pPr defTabSz="989013"/>
            <a:r>
              <a:rPr lang="it-IT" dirty="0"/>
              <a:t>lavoratori migranti</a:t>
            </a:r>
          </a:p>
          <a:p>
            <a:pPr defTabSz="989013"/>
            <a:r>
              <a:rPr lang="it-IT" dirty="0"/>
              <a:t>lavoratori giovani e anziani</a:t>
            </a:r>
          </a:p>
          <a:p>
            <a:pPr defTabSz="989013"/>
            <a:r>
              <a:rPr lang="it-IT" dirty="0"/>
              <a:t>donne in gravidanza</a:t>
            </a:r>
          </a:p>
          <a:p>
            <a:pPr defTabSz="989013"/>
            <a:r>
              <a:rPr lang="it-IT" dirty="0"/>
              <a:t>personale privo di formazione o inesperto</a:t>
            </a:r>
            <a:br>
              <a:rPr lang="it-IT" dirty="0"/>
            </a:br>
            <a:r>
              <a:rPr lang="it-IT" dirty="0"/>
              <a:t>lavoratori a tempo parziale e con contratti a tempo determinato </a:t>
            </a:r>
          </a:p>
          <a:p>
            <a:pPr algn="just" defTabSz="989013" eaLnBrk="0" hangingPunct="0"/>
            <a:endParaRPr lang="it-IT" dirty="0"/>
          </a:p>
        </p:txBody>
      </p:sp>
      <p:sp>
        <p:nvSpPr>
          <p:cNvPr id="76806" name="Line 6"/>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403350" y="2159000"/>
          <a:ext cx="6337300" cy="4445000"/>
        </p:xfrm>
        <a:graphic>
          <a:graphicData uri="http://schemas.openxmlformats.org/presentationml/2006/ole">
            <p:oleObj spid="_x0000_s71682" name="Documento" r:id="rId3" imgW="6337300" imgH="4445000" progId="Word.Document.12">
              <p:link updateAutomatic="1"/>
            </p:oleObj>
          </a:graphicData>
        </a:graphic>
      </p:graphicFrame>
      <p:sp>
        <p:nvSpPr>
          <p:cNvPr id="8" name="Titolo 7"/>
          <p:cNvSpPr>
            <a:spLocks noGrp="1"/>
          </p:cNvSpPr>
          <p:nvPr>
            <p:ph type="title"/>
          </p:nvPr>
        </p:nvSpPr>
        <p:spPr/>
        <p:txBody>
          <a:bodyPr>
            <a:normAutofit/>
          </a:bodyPr>
          <a:lstStyle/>
          <a:p>
            <a:r>
              <a:rPr lang="it-IT" dirty="0" smtClean="0"/>
              <a:t>PIANIFICAZIONE DEL SISTEMA</a:t>
            </a:r>
            <a:br>
              <a:rPr lang="it-IT" dirty="0" smtClean="0"/>
            </a:br>
            <a:r>
              <a:rPr lang="it-IT" sz="1800" dirty="0" smtClean="0"/>
              <a:t>INDICATORI - PROCESSI</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9842" name="Rectangle 2"/>
          <p:cNvSpPr>
            <a:spLocks noChangeArrowheads="1"/>
          </p:cNvSpPr>
          <p:nvPr/>
        </p:nvSpPr>
        <p:spPr bwMode="auto">
          <a:xfrm>
            <a:off x="395288" y="549275"/>
            <a:ext cx="8382000" cy="4175125"/>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78851" name="Rectangle 3"/>
          <p:cNvSpPr>
            <a:spLocks noChangeArrowheads="1"/>
          </p:cNvSpPr>
          <p:nvPr/>
        </p:nvSpPr>
        <p:spPr bwMode="auto">
          <a:xfrm>
            <a:off x="117475" y="12700"/>
            <a:ext cx="465296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 Valutazione del rischio.  Fasi</a:t>
            </a:r>
          </a:p>
        </p:txBody>
      </p:sp>
      <p:sp>
        <p:nvSpPr>
          <p:cNvPr id="78852" name="Rectangle 4"/>
          <p:cNvSpPr>
            <a:spLocks noChangeArrowheads="1"/>
          </p:cNvSpPr>
          <p:nvPr/>
        </p:nvSpPr>
        <p:spPr bwMode="auto">
          <a:xfrm>
            <a:off x="744538" y="1924050"/>
            <a:ext cx="176212" cy="428625"/>
          </a:xfrm>
          <a:prstGeom prst="rect">
            <a:avLst/>
          </a:prstGeom>
          <a:noFill/>
          <a:ln w="9525">
            <a:noFill/>
            <a:miter lim="800000"/>
            <a:headEnd/>
            <a:tailEnd/>
          </a:ln>
        </p:spPr>
        <p:txBody>
          <a:bodyPr wrap="none" anchor="ctr">
            <a:prstTxWarp prst="textNoShape">
              <a:avLst/>
            </a:prstTxWarp>
          </a:bodyPr>
          <a:lstStyle/>
          <a:p>
            <a:endParaRPr lang="it-IT"/>
          </a:p>
        </p:txBody>
      </p:sp>
      <p:sp>
        <p:nvSpPr>
          <p:cNvPr id="78853" name="Line 6"/>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78854" name="Rectangle 7"/>
          <p:cNvSpPr>
            <a:spLocks noChangeArrowheads="1"/>
          </p:cNvSpPr>
          <p:nvPr/>
        </p:nvSpPr>
        <p:spPr bwMode="auto">
          <a:xfrm>
            <a:off x="457200" y="620713"/>
            <a:ext cx="8229600" cy="412115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000" b="1"/>
              <a:t>VALUTARE I RISCHI DERIVANTI DA CIASCUN PERICOLO</a:t>
            </a:r>
            <a:r>
              <a:rPr lang="it-IT" sz="2000"/>
              <a:t> in termini di probabilità, gravità e frequenza di esposizione</a:t>
            </a:r>
          </a:p>
          <a:p>
            <a:pPr algn="just" defTabSz="989013" eaLnBrk="0" hangingPunct="0">
              <a:buFontTx/>
              <a:buChar char="•"/>
            </a:pPr>
            <a:endParaRPr lang="it-IT" sz="2000"/>
          </a:p>
          <a:p>
            <a:pPr algn="just" defTabSz="989013"/>
            <a:r>
              <a:rPr lang="it-IT"/>
              <a:t>A tal fine si possono considerare i seguenti fattori: </a:t>
            </a:r>
          </a:p>
          <a:p>
            <a:pPr algn="just" defTabSz="989013"/>
            <a:endParaRPr lang="it-IT"/>
          </a:p>
          <a:p>
            <a:pPr algn="just" defTabSz="989013">
              <a:buFontTx/>
              <a:buChar char="•"/>
            </a:pPr>
            <a:r>
              <a:rPr lang="it-IT"/>
              <a:t>il grado di probabilità che un pericolo possa determinare un danno (per esempio, improbabile, possibile ma poco verosimile, probabile o inevitabile nel tempo); </a:t>
            </a:r>
          </a:p>
          <a:p>
            <a:pPr algn="just" defTabSz="989013">
              <a:buFontTx/>
              <a:buChar char="•"/>
            </a:pPr>
            <a:endParaRPr lang="it-IT"/>
          </a:p>
          <a:p>
            <a:pPr algn="just" defTabSz="989013">
              <a:buFontTx/>
              <a:buChar char="•"/>
            </a:pPr>
            <a:r>
              <a:rPr lang="it-IT"/>
              <a:t>la possibile gravità del danno (per esempio se il danno è contenuto, un infortunio che non provoca lesioni, una lesione superficiale -lividi o lacerazioni-, una lesione grave -fratture, amputazioni, malattie croniche-, un incidente mortale, o più infortuni mortali);</a:t>
            </a:r>
          </a:p>
          <a:p>
            <a:pPr algn="just" defTabSz="989013"/>
            <a:endParaRPr lang="it-IT"/>
          </a:p>
          <a:p>
            <a:pPr algn="just" defTabSz="989013">
              <a:buFontTx/>
              <a:buChar char="•"/>
            </a:pPr>
            <a:r>
              <a:rPr lang="it-IT"/>
              <a:t>la frequenza dell'esposizione e il numero di lavoratori esposti. </a:t>
            </a:r>
          </a:p>
          <a:p>
            <a:pPr algn="just" defTabSz="989013" eaLnBrk="0" hangingPunct="0">
              <a:buFontTx/>
              <a:buChar char="•"/>
            </a:pPr>
            <a:endParaRPr lang="it-IT" sz="240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3938" name="Rectangle 2"/>
          <p:cNvSpPr>
            <a:spLocks noChangeArrowheads="1"/>
          </p:cNvSpPr>
          <p:nvPr/>
        </p:nvSpPr>
        <p:spPr bwMode="auto">
          <a:xfrm>
            <a:off x="250825" y="549275"/>
            <a:ext cx="8569325" cy="6119813"/>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80899" name="Rectangle 3"/>
          <p:cNvSpPr>
            <a:spLocks noChangeArrowheads="1"/>
          </p:cNvSpPr>
          <p:nvPr/>
        </p:nvSpPr>
        <p:spPr bwMode="auto">
          <a:xfrm>
            <a:off x="117475" y="12700"/>
            <a:ext cx="465296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 Valutazione del rischio.  Fasi</a:t>
            </a:r>
          </a:p>
        </p:txBody>
      </p:sp>
      <p:sp>
        <p:nvSpPr>
          <p:cNvPr id="80900" name="Rectangle 4"/>
          <p:cNvSpPr>
            <a:spLocks noChangeArrowheads="1"/>
          </p:cNvSpPr>
          <p:nvPr/>
        </p:nvSpPr>
        <p:spPr bwMode="auto">
          <a:xfrm>
            <a:off x="600075" y="1924050"/>
            <a:ext cx="179388" cy="428625"/>
          </a:xfrm>
          <a:prstGeom prst="rect">
            <a:avLst/>
          </a:prstGeom>
          <a:noFill/>
          <a:ln w="9525">
            <a:noFill/>
            <a:miter lim="800000"/>
            <a:headEnd/>
            <a:tailEnd/>
          </a:ln>
        </p:spPr>
        <p:txBody>
          <a:bodyPr wrap="none" anchor="ctr">
            <a:prstTxWarp prst="textNoShape">
              <a:avLst/>
            </a:prstTxWarp>
          </a:bodyPr>
          <a:lstStyle/>
          <a:p>
            <a:endParaRPr lang="it-IT"/>
          </a:p>
        </p:txBody>
      </p:sp>
      <p:sp>
        <p:nvSpPr>
          <p:cNvPr id="80901" name="Line 5"/>
          <p:cNvSpPr>
            <a:spLocks noChangeShapeType="1"/>
          </p:cNvSpPr>
          <p:nvPr/>
        </p:nvSpPr>
        <p:spPr bwMode="auto">
          <a:xfrm>
            <a:off x="0" y="457200"/>
            <a:ext cx="9347200" cy="1588"/>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80902" name="Rectangle 6"/>
          <p:cNvSpPr>
            <a:spLocks noChangeArrowheads="1"/>
          </p:cNvSpPr>
          <p:nvPr/>
        </p:nvSpPr>
        <p:spPr bwMode="auto">
          <a:xfrm>
            <a:off x="250825" y="549275"/>
            <a:ext cx="8580438" cy="613410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000" b="1"/>
              <a:t>DECIDERE </a:t>
            </a:r>
            <a:r>
              <a:rPr lang="it-IT" sz="2000"/>
              <a:t>quali provvedimenti debbano essere presi per prevenire e proteggere la salute e la sicurezza dei lavoratori nel rispetto delle norme di legge, in modo da effettuare la selezione quanto più motivata possibile delle attrezzature di lavoro, dei prodotti e dei preparati chimici, che si trovano sul luogo di lavoro, nonché  dell’organizzazione dello stesso.</a:t>
            </a:r>
          </a:p>
          <a:p>
            <a:pPr algn="just" defTabSz="989013" eaLnBrk="0" hangingPunct="0"/>
            <a:endParaRPr lang="it-IT" sz="2000"/>
          </a:p>
          <a:p>
            <a:pPr marL="476250" lvl="1" defTabSz="989013"/>
            <a:r>
              <a:rPr lang="it-IT"/>
              <a:t>Se possibile prevenire o eliminare i rischi alla radice. Per esempio, valutando:</a:t>
            </a:r>
          </a:p>
          <a:p>
            <a:pPr marL="476250" lvl="1" defTabSz="989013"/>
            <a:endParaRPr lang="it-IT"/>
          </a:p>
          <a:p>
            <a:pPr marL="950913" lvl="2" defTabSz="989013">
              <a:buFontTx/>
              <a:buChar char="•"/>
            </a:pPr>
            <a:r>
              <a:rPr lang="it-IT"/>
              <a:t>se l'attività o il lavoro siano indispensabili; </a:t>
            </a:r>
            <a:endParaRPr lang="it-IT" b="1"/>
          </a:p>
          <a:p>
            <a:pPr marL="950913" lvl="2" defTabSz="989013">
              <a:buFontTx/>
              <a:buChar char="•"/>
            </a:pPr>
            <a:r>
              <a:rPr lang="it-IT"/>
              <a:t>la possibilità di eliminare il pericolo; </a:t>
            </a:r>
            <a:endParaRPr lang="it-IT" b="1"/>
          </a:p>
          <a:p>
            <a:pPr marL="950913" lvl="2" defTabSz="989013">
              <a:buFontTx/>
              <a:buChar char="•"/>
            </a:pPr>
            <a:r>
              <a:rPr lang="it-IT"/>
              <a:t>la possibilità di utilizzare sostanze o processi di lavoro diversi.</a:t>
            </a:r>
          </a:p>
          <a:p>
            <a:pPr marL="950913" lvl="2" defTabSz="989013"/>
            <a:endParaRPr lang="it-IT"/>
          </a:p>
          <a:p>
            <a:pPr marL="476250" lvl="1" algn="just" defTabSz="989013"/>
            <a:r>
              <a:rPr lang="it-IT"/>
              <a:t>Qualora non sia possibile evitare o prevenire i rischi, allora stabilire se sia possibile ridurli a un livello idoneo a non compromettere la salute e la sicurezza degli esposti</a:t>
            </a:r>
          </a:p>
          <a:p>
            <a:pPr marL="476250" lvl="1" defTabSz="989013"/>
            <a:endParaRPr lang="it-IT"/>
          </a:p>
          <a:p>
            <a:pPr marL="476250" lvl="1" defTabSz="989013"/>
            <a:r>
              <a:rPr lang="it-IT"/>
              <a:t>ulteriori principi generali di prevenzione:</a:t>
            </a:r>
          </a:p>
          <a:p>
            <a:pPr marL="476250" lvl="1" defTabSz="989013"/>
            <a:endParaRPr lang="it-IT"/>
          </a:p>
          <a:p>
            <a:pPr marL="950913" lvl="2" defTabSz="989013">
              <a:buFontTx/>
              <a:buChar char="•"/>
            </a:pPr>
            <a:r>
              <a:rPr lang="it-IT"/>
              <a:t>combattere i rischi alla fonte; </a:t>
            </a:r>
            <a:endParaRPr lang="it-IT" b="1"/>
          </a:p>
          <a:p>
            <a:pPr marL="950913" lvl="2" defTabSz="989013">
              <a:buFontTx/>
              <a:buChar char="•"/>
            </a:pPr>
            <a:r>
              <a:rPr lang="it-IT"/>
              <a:t>adeguare il lavoro a ciascun individuo, nella scelta dei posti di lavoro e delle attrezzature; tener conto del grado di evoluzione della tecnica; </a:t>
            </a:r>
            <a:endParaRPr lang="it-IT" b="1"/>
          </a:p>
          <a:p>
            <a:pPr marL="950913" lvl="2" defTabSz="989013">
              <a:buFontTx/>
              <a:buChar char="•"/>
            </a:pPr>
            <a:r>
              <a:rPr lang="it-IT"/>
              <a:t>priorità delle misure di protezione collettiva rispetto alle protezioni individuali</a:t>
            </a:r>
            <a:r>
              <a:rPr lang="it-IT" sz="2400"/>
              <a:t>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6898" name="Rectangle 2"/>
          <p:cNvSpPr>
            <a:spLocks noChangeArrowheads="1"/>
          </p:cNvSpPr>
          <p:nvPr/>
        </p:nvSpPr>
        <p:spPr bwMode="auto">
          <a:xfrm>
            <a:off x="468313" y="4076700"/>
            <a:ext cx="8135937" cy="2232025"/>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976899" name="Rectangle 3"/>
          <p:cNvSpPr>
            <a:spLocks noChangeArrowheads="1"/>
          </p:cNvSpPr>
          <p:nvPr/>
        </p:nvSpPr>
        <p:spPr bwMode="auto">
          <a:xfrm>
            <a:off x="468313" y="981075"/>
            <a:ext cx="8135937" cy="2663825"/>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49156" name="Rectangle 4"/>
          <p:cNvSpPr>
            <a:spLocks noChangeArrowheads="1"/>
          </p:cNvSpPr>
          <p:nvPr/>
        </p:nvSpPr>
        <p:spPr bwMode="auto">
          <a:xfrm>
            <a:off x="117475" y="12700"/>
            <a:ext cx="8035925" cy="522288"/>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r>
              <a:rPr lang="it-IT" sz="2800" b="1">
                <a:solidFill>
                  <a:srgbClr val="003399"/>
                </a:solidFill>
              </a:rPr>
              <a:t>Valutazione del rischio</a:t>
            </a:r>
          </a:p>
        </p:txBody>
      </p:sp>
      <p:sp>
        <p:nvSpPr>
          <p:cNvPr id="49157" name="Rectangle 5"/>
          <p:cNvSpPr>
            <a:spLocks noChangeArrowheads="1"/>
          </p:cNvSpPr>
          <p:nvPr/>
        </p:nvSpPr>
        <p:spPr bwMode="auto">
          <a:xfrm>
            <a:off x="744538" y="1692275"/>
            <a:ext cx="176212" cy="428625"/>
          </a:xfrm>
          <a:prstGeom prst="rect">
            <a:avLst/>
          </a:prstGeom>
          <a:noFill/>
          <a:ln w="9525">
            <a:noFill/>
            <a:miter lim="800000"/>
            <a:headEnd/>
            <a:tailEnd/>
          </a:ln>
        </p:spPr>
        <p:txBody>
          <a:bodyPr wrap="none" anchor="ctr">
            <a:prstTxWarp prst="textNoShape">
              <a:avLst/>
            </a:prstTxWarp>
          </a:bodyPr>
          <a:lstStyle/>
          <a:p>
            <a:endParaRPr lang="it-IT"/>
          </a:p>
        </p:txBody>
      </p:sp>
      <p:sp>
        <p:nvSpPr>
          <p:cNvPr id="49158" name="Rectangle 6"/>
          <p:cNvSpPr>
            <a:spLocks noChangeArrowheads="1"/>
          </p:cNvSpPr>
          <p:nvPr/>
        </p:nvSpPr>
        <p:spPr bwMode="auto">
          <a:xfrm>
            <a:off x="457200" y="908050"/>
            <a:ext cx="8077200" cy="2619375"/>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400" b="1"/>
              <a:t>La valutazione del rischio</a:t>
            </a:r>
            <a:r>
              <a:rPr lang="it-IT" sz="2000"/>
              <a:t> è un esame sistematico di tutti gli aspetti del lavoro intrapreso per definire quale siano le cause probabili di lesioni o di danni sia che:</a:t>
            </a:r>
          </a:p>
          <a:p>
            <a:pPr algn="just" defTabSz="989013" eaLnBrk="0" hangingPunct="0"/>
            <a:endParaRPr lang="it-IT" sz="2000"/>
          </a:p>
          <a:p>
            <a:pPr algn="just" defTabSz="989013" eaLnBrk="0" hangingPunct="0"/>
            <a:r>
              <a:rPr lang="it-IT" sz="2000"/>
              <a:t>a) risulti possibile eliminare il pericolo, </a:t>
            </a:r>
          </a:p>
          <a:p>
            <a:pPr algn="just" defTabSz="989013" eaLnBrk="0" hangingPunct="0"/>
            <a:r>
              <a:rPr lang="it-IT" sz="2000"/>
              <a:t>b)oppure definirne le misure protettive del caso, </a:t>
            </a:r>
          </a:p>
          <a:p>
            <a:pPr algn="just" defTabSz="989013" eaLnBrk="0" hangingPunct="0"/>
            <a:r>
              <a:rPr lang="it-IT" sz="2000"/>
              <a:t>c) oppure ridurli fino a livelli accettabili, secondo quanto previsto dall'Art. 15 del D. Lgs. 81/2008 (</a:t>
            </a:r>
            <a:r>
              <a:rPr lang="it-IT" sz="2000" b="1"/>
              <a:t>misure generali di tutela</a:t>
            </a:r>
            <a:r>
              <a:rPr lang="it-IT" sz="2000"/>
              <a:t>).</a:t>
            </a:r>
          </a:p>
        </p:txBody>
      </p:sp>
      <p:sp>
        <p:nvSpPr>
          <p:cNvPr id="49159" name="Line 7"/>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49160" name="Rectangle 8"/>
          <p:cNvSpPr>
            <a:spLocks noChangeArrowheads="1"/>
          </p:cNvSpPr>
          <p:nvPr/>
        </p:nvSpPr>
        <p:spPr bwMode="auto">
          <a:xfrm>
            <a:off x="457200" y="4019550"/>
            <a:ext cx="8153400" cy="2289175"/>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400" b="1"/>
              <a:t>La valutazione del rischio</a:t>
            </a:r>
            <a:r>
              <a:rPr lang="it-IT" sz="2000"/>
              <a:t> è  una operazione complessa che richiede necessariamente </a:t>
            </a:r>
            <a:r>
              <a:rPr lang="it-IT" sz="2000" b="1"/>
              <a:t>per ogni ambiente di lavoro</a:t>
            </a:r>
            <a:r>
              <a:rPr lang="it-IT" sz="2000"/>
              <a:t> o </a:t>
            </a:r>
            <a:r>
              <a:rPr lang="it-IT" sz="2000" b="1"/>
              <a:t>posto di lavoro</a:t>
            </a:r>
            <a:r>
              <a:rPr lang="it-IT" sz="2000"/>
              <a:t> una serie di operazioni successive e conseguenti tra loro. </a:t>
            </a:r>
          </a:p>
          <a:p>
            <a:pPr algn="just" defTabSz="989013" eaLnBrk="0" hangingPunct="0"/>
            <a:r>
              <a:rPr lang="it-IT" sz="2000">
                <a:solidFill>
                  <a:srgbClr val="CC0000"/>
                </a:solidFill>
              </a:rPr>
              <a:t>E’ il momento  in cui si decidono quali livelli di rischio siano accettabili per il singolo individuo e/o per la collettività ed è il momento in cui  oltre a dimostrare di essere in regola con le norme si scelgono le priorità di intervento.</a:t>
            </a:r>
          </a:p>
        </p:txBody>
      </p:sp>
      <p:sp>
        <p:nvSpPr>
          <p:cNvPr id="49161" name="Pagina iniziale 9">
            <a:hlinkClick r:id="rId3" action="ppaction://hlinkfile" highlightClick="1"/>
          </p:cNvPr>
          <p:cNvSpPr>
            <a:spLocks noChangeArrowheads="1"/>
          </p:cNvSpPr>
          <p:nvPr/>
        </p:nvSpPr>
        <p:spPr bwMode="auto">
          <a:xfrm>
            <a:off x="5651500" y="3213100"/>
            <a:ext cx="576263" cy="287338"/>
          </a:xfrm>
          <a:prstGeom prst="actionButtonHome">
            <a:avLst/>
          </a:prstGeom>
          <a:solidFill>
            <a:schemeClr val="accent1"/>
          </a:solidFill>
          <a:ln w="9525">
            <a:solidFill>
              <a:schemeClr val="tx1"/>
            </a:solidFill>
            <a:round/>
            <a:headEnd/>
            <a:tailEnd/>
          </a:ln>
        </p:spPr>
        <p:txBody>
          <a:bodyPr wrap="none" lIns="0" tIns="0" rIns="0" bIns="0" anchor="ctr">
            <a:prstTxWarp prst="textNoShape">
              <a:avLst/>
            </a:prstTxWarp>
          </a:bodyPr>
          <a:lstStyle/>
          <a:p>
            <a:endParaRPr lang="it-IT"/>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8946" name="Rectangle 2"/>
          <p:cNvSpPr>
            <a:spLocks noChangeArrowheads="1"/>
          </p:cNvSpPr>
          <p:nvPr/>
        </p:nvSpPr>
        <p:spPr bwMode="auto">
          <a:xfrm>
            <a:off x="468313" y="4076700"/>
            <a:ext cx="8135937" cy="2160588"/>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978947" name="Rectangle 3"/>
          <p:cNvSpPr>
            <a:spLocks noChangeArrowheads="1"/>
          </p:cNvSpPr>
          <p:nvPr/>
        </p:nvSpPr>
        <p:spPr bwMode="auto">
          <a:xfrm>
            <a:off x="468313" y="1052513"/>
            <a:ext cx="8135937" cy="2160587"/>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51204" name="Rectangle 4"/>
          <p:cNvSpPr>
            <a:spLocks noChangeArrowheads="1"/>
          </p:cNvSpPr>
          <p:nvPr/>
        </p:nvSpPr>
        <p:spPr bwMode="auto">
          <a:xfrm>
            <a:off x="117475" y="12700"/>
            <a:ext cx="3843338"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 Valutazione del rischio </a:t>
            </a:r>
          </a:p>
        </p:txBody>
      </p:sp>
      <p:sp>
        <p:nvSpPr>
          <p:cNvPr id="51205" name="Rectangle 5"/>
          <p:cNvSpPr>
            <a:spLocks noChangeArrowheads="1"/>
          </p:cNvSpPr>
          <p:nvPr/>
        </p:nvSpPr>
        <p:spPr bwMode="auto">
          <a:xfrm>
            <a:off x="1582738" y="2205038"/>
            <a:ext cx="176212" cy="428625"/>
          </a:xfrm>
          <a:prstGeom prst="rect">
            <a:avLst/>
          </a:prstGeom>
          <a:noFill/>
          <a:ln w="9525">
            <a:noFill/>
            <a:miter lim="800000"/>
            <a:headEnd/>
            <a:tailEnd/>
          </a:ln>
        </p:spPr>
        <p:txBody>
          <a:bodyPr wrap="none" anchor="ctr">
            <a:prstTxWarp prst="textNoShape">
              <a:avLst/>
            </a:prstTxWarp>
          </a:bodyPr>
          <a:lstStyle/>
          <a:p>
            <a:endParaRPr lang="it-IT"/>
          </a:p>
        </p:txBody>
      </p:sp>
      <p:sp>
        <p:nvSpPr>
          <p:cNvPr id="51206" name="Rectangle 6"/>
          <p:cNvSpPr>
            <a:spLocks noChangeArrowheads="1"/>
          </p:cNvSpPr>
          <p:nvPr/>
        </p:nvSpPr>
        <p:spPr bwMode="auto">
          <a:xfrm>
            <a:off x="971550" y="1119188"/>
            <a:ext cx="7162800" cy="1920875"/>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400" b="1"/>
              <a:t>La VALUTAZIONE DEL RISCHIO è quindi lo strumento fondamentale che permette al D.L. di individuare le misure  di prevenzione, di pianificarne l’attuazione, il miglioramento, ed il controllo al fine di verificarne l’efficacia e l’efficienza.</a:t>
            </a:r>
            <a:endParaRPr lang="it-IT" sz="2000" b="1"/>
          </a:p>
        </p:txBody>
      </p:sp>
      <p:sp>
        <p:nvSpPr>
          <p:cNvPr id="51207" name="Line 7"/>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51208" name="Rectangle 8"/>
          <p:cNvSpPr>
            <a:spLocks noChangeArrowheads="1"/>
          </p:cNvSpPr>
          <p:nvPr/>
        </p:nvSpPr>
        <p:spPr bwMode="auto">
          <a:xfrm>
            <a:off x="900113" y="3997325"/>
            <a:ext cx="7239000" cy="2103438"/>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endParaRPr lang="it-IT" sz="1200" b="1"/>
          </a:p>
          <a:p>
            <a:pPr algn="just" defTabSz="989013" eaLnBrk="0" hangingPunct="0"/>
            <a:r>
              <a:rPr lang="it-IT" sz="2400" b="1"/>
              <a:t>A seguito della VDR il datore di lavoro potrà così confermare le misure di prevenzione già in atto o decidere di modificarle, per migliorarle in relazione alle  innovazioni di carattere tecnico od organizzativo sopravvenute in materia di sicurezza</a:t>
            </a:r>
            <a:endParaRPr lang="it-IT" sz="2000" b="1"/>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87325" y="98425"/>
            <a:ext cx="497681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Criteri </a:t>
            </a:r>
          </a:p>
        </p:txBody>
      </p:sp>
      <p:sp>
        <p:nvSpPr>
          <p:cNvPr id="60419" name="Line 3"/>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858116" name="Text Box 4"/>
          <p:cNvSpPr txBox="1">
            <a:spLocks noChangeArrowheads="1"/>
          </p:cNvSpPr>
          <p:nvPr/>
        </p:nvSpPr>
        <p:spPr bwMode="auto">
          <a:xfrm>
            <a:off x="395288" y="692150"/>
            <a:ext cx="8382000" cy="831850"/>
          </a:xfrm>
          <a:prstGeom prst="rect">
            <a:avLst/>
          </a:prstGeom>
          <a:gradFill rotWithShape="1">
            <a:gsLst>
              <a:gs pos="0">
                <a:srgbClr val="99CCFF"/>
              </a:gs>
              <a:gs pos="100000">
                <a:srgbClr val="66FFFF"/>
              </a:gs>
            </a:gsLst>
            <a:lin ang="2700000" scaled="1"/>
          </a:gradFill>
          <a:ln w="9525">
            <a:solidFill>
              <a:schemeClr val="tx1"/>
            </a:solidFill>
            <a:miter lim="800000"/>
            <a:headEnd/>
            <a:tailEnd/>
          </a:ln>
          <a:effectLst>
            <a:outerShdw dist="107763" dir="2700000" algn="ctr" rotWithShape="0">
              <a:srgbClr val="33CC33">
                <a:alpha val="50000"/>
              </a:srgbClr>
            </a:outerShdw>
          </a:effectLst>
        </p:spPr>
        <p:txBody>
          <a:bodyPr>
            <a:prstTxWarp prst="textNoShape">
              <a:avLst/>
            </a:prstTxWarp>
            <a:spAutoFit/>
          </a:bodyPr>
          <a:lstStyle/>
          <a:p>
            <a:pPr algn="just" eaLnBrk="0" hangingPunct="0">
              <a:spcBef>
                <a:spcPct val="50000"/>
              </a:spcBef>
              <a:defRPr/>
            </a:pPr>
            <a:r>
              <a:rPr lang="it-IT" sz="2400" b="1">
                <a:latin typeface="Times New Roman" pitchFamily="-106" charset="0"/>
              </a:rPr>
              <a:t>La valutazione deve riguardare i rischi</a:t>
            </a:r>
            <a:r>
              <a:rPr lang="it-IT" sz="2400">
                <a:latin typeface="Times New Roman" pitchFamily="-106" charset="0"/>
              </a:rPr>
              <a:t> derivanti dall’attività lavorativa e che risultano </a:t>
            </a:r>
            <a:r>
              <a:rPr lang="it-IT" sz="2400" b="1">
                <a:latin typeface="Times New Roman" pitchFamily="-106" charset="0"/>
              </a:rPr>
              <a:t>ragionevolmente prevedibili.</a:t>
            </a:r>
            <a:endParaRPr lang="it-IT" sz="2400">
              <a:latin typeface="Times New Roman" pitchFamily="-106" charset="0"/>
            </a:endParaRPr>
          </a:p>
        </p:txBody>
      </p:sp>
      <p:sp>
        <p:nvSpPr>
          <p:cNvPr id="858117" name="Text Box 5"/>
          <p:cNvSpPr txBox="1">
            <a:spLocks noChangeArrowheads="1"/>
          </p:cNvSpPr>
          <p:nvPr/>
        </p:nvSpPr>
        <p:spPr bwMode="auto">
          <a:xfrm>
            <a:off x="395288" y="1838325"/>
            <a:ext cx="8382000" cy="1196975"/>
          </a:xfrm>
          <a:prstGeom prst="rect">
            <a:avLst/>
          </a:prstGeom>
          <a:gradFill rotWithShape="1">
            <a:gsLst>
              <a:gs pos="0">
                <a:srgbClr val="99CCFF"/>
              </a:gs>
              <a:gs pos="100000">
                <a:srgbClr val="66FFFF"/>
              </a:gs>
            </a:gsLst>
            <a:lin ang="2700000" scaled="1"/>
          </a:gradFill>
          <a:ln w="9525">
            <a:solidFill>
              <a:schemeClr val="tx1"/>
            </a:solidFill>
            <a:miter lim="800000"/>
            <a:headEnd/>
            <a:tailEnd/>
          </a:ln>
          <a:effectLst>
            <a:outerShdw dist="107763" dir="2700000" algn="ctr" rotWithShape="0">
              <a:srgbClr val="33CC33">
                <a:alpha val="50000"/>
              </a:srgbClr>
            </a:outerShdw>
          </a:effectLst>
        </p:spPr>
        <p:txBody>
          <a:bodyPr>
            <a:spAutoFit/>
          </a:bodyPr>
          <a:lstStyle/>
          <a:p>
            <a:pPr algn="just" eaLnBrk="0" hangingPunct="0">
              <a:spcBef>
                <a:spcPct val="50000"/>
              </a:spcBef>
              <a:defRPr/>
            </a:pPr>
            <a:r>
              <a:rPr lang="it-IT" sz="2400" b="1">
                <a:latin typeface="Times New Roman" pitchFamily="18" charset="0"/>
              </a:rPr>
              <a:t>La valutazione deve coinvolgere i lavoratori</a:t>
            </a:r>
            <a:r>
              <a:rPr lang="it-IT" sz="2400">
                <a:latin typeface="Times New Roman" pitchFamily="18" charset="0"/>
              </a:rPr>
              <a:t> i quali devono successivamente essere informati circa le valutazioni stesse e i provvedimenti posti in essere.</a:t>
            </a:r>
          </a:p>
        </p:txBody>
      </p:sp>
      <p:sp>
        <p:nvSpPr>
          <p:cNvPr id="858118" name="Text Box 6"/>
          <p:cNvSpPr txBox="1">
            <a:spLocks noChangeArrowheads="1"/>
          </p:cNvSpPr>
          <p:nvPr/>
        </p:nvSpPr>
        <p:spPr bwMode="auto">
          <a:xfrm>
            <a:off x="395288" y="3324225"/>
            <a:ext cx="8382000" cy="3387725"/>
          </a:xfrm>
          <a:prstGeom prst="rect">
            <a:avLst/>
          </a:prstGeom>
          <a:gradFill rotWithShape="1">
            <a:gsLst>
              <a:gs pos="0">
                <a:srgbClr val="99CCFF"/>
              </a:gs>
              <a:gs pos="100000">
                <a:srgbClr val="66FFFF"/>
              </a:gs>
            </a:gsLst>
            <a:lin ang="2700000" scaled="1"/>
          </a:gradFill>
          <a:ln w="9525" algn="ctr">
            <a:solidFill>
              <a:schemeClr val="tx1"/>
            </a:solidFill>
            <a:miter lim="800000"/>
            <a:headEnd/>
            <a:tailEnd/>
          </a:ln>
          <a:effectLst>
            <a:outerShdw dist="107763" dir="2700000" algn="ctr" rotWithShape="0">
              <a:srgbClr val="33CC33">
                <a:alpha val="50000"/>
              </a:srgbClr>
            </a:outerShdw>
          </a:effectLst>
        </p:spPr>
        <p:txBody>
          <a:bodyPr>
            <a:prstTxWarp prst="textNoShape">
              <a:avLst/>
            </a:prstTxWarp>
            <a:spAutoFit/>
          </a:bodyPr>
          <a:lstStyle/>
          <a:p>
            <a:pPr algn="just" eaLnBrk="0" hangingPunct="0">
              <a:spcBef>
                <a:spcPct val="50000"/>
              </a:spcBef>
              <a:defRPr/>
            </a:pPr>
            <a:r>
              <a:rPr lang="it-IT" sz="2400">
                <a:latin typeface="Times New Roman" pitchFamily="-106" charset="0"/>
              </a:rPr>
              <a:t>Non vi sono regole predefinite per la realizzazione della valutazione dei rischi ma  si dovrà strutturare in modo da:</a:t>
            </a:r>
          </a:p>
          <a:p>
            <a:pPr algn="just" eaLnBrk="0" hangingPunct="0">
              <a:spcBef>
                <a:spcPct val="50000"/>
              </a:spcBef>
              <a:defRPr/>
            </a:pPr>
            <a:r>
              <a:rPr lang="it-IT" sz="2400" b="1" u="sng">
                <a:latin typeface="Times New Roman" pitchFamily="-106" charset="0"/>
              </a:rPr>
              <a:t>garantire che si tenga conto di tutti i pericoli degni di nota</a:t>
            </a:r>
            <a:r>
              <a:rPr lang="it-IT" sz="2400">
                <a:latin typeface="Times New Roman" pitchFamily="-106" charset="0"/>
              </a:rPr>
              <a:t> (pericoli persistenti, pericoli dovuti a guasti e pericoli dovuti ad errori, non trascurando i lavori complementari e</a:t>
            </a:r>
            <a:r>
              <a:rPr lang="it-IT">
                <a:latin typeface="Times New Roman" pitchFamily="-106" charset="0"/>
              </a:rPr>
              <a:t> </a:t>
            </a:r>
            <a:r>
              <a:rPr lang="it-IT" sz="2400">
                <a:latin typeface="Times New Roman" pitchFamily="-106" charset="0"/>
              </a:rPr>
              <a:t>situazioni di lavoro che esulano dalla routine manutenzione, pulizia, ecc.)</a:t>
            </a:r>
          </a:p>
          <a:p>
            <a:pPr algn="ctr" eaLnBrk="0" hangingPunct="0">
              <a:spcBef>
                <a:spcPct val="50000"/>
              </a:spcBef>
              <a:defRPr/>
            </a:pPr>
            <a:r>
              <a:rPr lang="it-IT" sz="2400" b="1">
                <a:latin typeface="Times New Roman" pitchFamily="-106" charset="0"/>
              </a:rPr>
              <a:t>N.B. Non considerare un pericolo equivale a </a:t>
            </a:r>
            <a:r>
              <a:rPr lang="it-IT" sz="2400" b="1" u="sng">
                <a:latin typeface="Times New Roman" pitchFamily="-106" charset="0"/>
              </a:rPr>
              <a:t>non valutare</a:t>
            </a:r>
            <a:r>
              <a:rPr lang="it-IT" sz="2400" b="1">
                <a:latin typeface="Times New Roman" pitchFamily="-106" charset="0"/>
              </a:rPr>
              <a:t> il rischio ad esso associato</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87325" y="98425"/>
            <a:ext cx="497681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Criteri </a:t>
            </a:r>
          </a:p>
        </p:txBody>
      </p:sp>
      <p:sp>
        <p:nvSpPr>
          <p:cNvPr id="61443" name="Line 3"/>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859140" name="Text Box 4"/>
          <p:cNvSpPr txBox="1">
            <a:spLocks noChangeArrowheads="1"/>
          </p:cNvSpPr>
          <p:nvPr/>
        </p:nvSpPr>
        <p:spPr bwMode="auto">
          <a:xfrm>
            <a:off x="366713" y="1614488"/>
            <a:ext cx="8382000" cy="3387725"/>
          </a:xfrm>
          <a:prstGeom prst="rect">
            <a:avLst/>
          </a:prstGeom>
          <a:gradFill rotWithShape="1">
            <a:gsLst>
              <a:gs pos="0">
                <a:srgbClr val="99CCFF"/>
              </a:gs>
              <a:gs pos="100000">
                <a:srgbClr val="66FFFF"/>
              </a:gs>
            </a:gsLst>
            <a:lin ang="2700000" scaled="1"/>
          </a:gradFill>
          <a:ln w="9525">
            <a:solidFill>
              <a:schemeClr val="tx1"/>
            </a:solidFill>
            <a:miter lim="800000"/>
            <a:headEnd/>
            <a:tailEnd/>
          </a:ln>
          <a:effectLst>
            <a:outerShdw dist="107763" dir="2700000" algn="ctr" rotWithShape="0">
              <a:srgbClr val="33CC33">
                <a:alpha val="50000"/>
              </a:srgbClr>
            </a:outerShdw>
          </a:effectLst>
        </p:spPr>
        <p:txBody>
          <a:bodyPr>
            <a:prstTxWarp prst="textNoShape">
              <a:avLst/>
            </a:prstTxWarp>
            <a:spAutoFit/>
          </a:bodyPr>
          <a:lstStyle/>
          <a:p>
            <a:pPr algn="just" eaLnBrk="0" hangingPunct="0">
              <a:spcBef>
                <a:spcPct val="50000"/>
              </a:spcBef>
              <a:buFontTx/>
              <a:buChar char="•"/>
              <a:defRPr/>
            </a:pPr>
            <a:r>
              <a:rPr lang="it-IT" sz="2400">
                <a:latin typeface="Times New Roman" pitchFamily="-106" charset="0"/>
              </a:rPr>
              <a:t>Il processo logico della valutazione comporta </a:t>
            </a:r>
            <a:r>
              <a:rPr lang="it-IT" sz="2400" b="1" i="1">
                <a:latin typeface="Times New Roman" pitchFamily="-106" charset="0"/>
              </a:rPr>
              <a:t>l’identificazione di tutti i possibili eventi anomali </a:t>
            </a:r>
            <a:r>
              <a:rPr lang="it-IT" sz="2400">
                <a:latin typeface="Times New Roman" pitchFamily="-106" charset="0"/>
              </a:rPr>
              <a:t> dell’attività oggetto dello studio, la </a:t>
            </a:r>
            <a:r>
              <a:rPr lang="it-IT" sz="2400" b="1" i="1">
                <a:latin typeface="Times New Roman" pitchFamily="-106" charset="0"/>
              </a:rPr>
              <a:t>stima della probabilità di accadimento </a:t>
            </a:r>
            <a:r>
              <a:rPr lang="it-IT" sz="2400">
                <a:latin typeface="Times New Roman" pitchFamily="-106" charset="0"/>
              </a:rPr>
              <a:t>e la </a:t>
            </a:r>
            <a:r>
              <a:rPr lang="it-IT" sz="2400" b="1" i="1">
                <a:latin typeface="Times New Roman" pitchFamily="-106" charset="0"/>
              </a:rPr>
              <a:t>valutazione della magnitudo delle conseguenze. </a:t>
            </a:r>
          </a:p>
          <a:p>
            <a:pPr algn="just" eaLnBrk="0" hangingPunct="0">
              <a:spcBef>
                <a:spcPct val="50000"/>
              </a:spcBef>
              <a:buFontTx/>
              <a:buChar char="•"/>
              <a:defRPr/>
            </a:pPr>
            <a:r>
              <a:rPr lang="it-IT" sz="2400">
                <a:latin typeface="Times New Roman" pitchFamily="-106" charset="0"/>
              </a:rPr>
              <a:t>Nella valutazione del rischio quindi convergono concetti di tipo probabilistico e affidabilistico di componenti e sistemi, e sono richieste competenze e  conoscenze multidisciplinari.</a:t>
            </a:r>
          </a:p>
          <a:p>
            <a:pPr algn="just" eaLnBrk="0" hangingPunct="0">
              <a:spcBef>
                <a:spcPct val="50000"/>
              </a:spcBef>
              <a:defRPr/>
            </a:pPr>
            <a:endParaRPr lang="it-IT" sz="2400">
              <a:latin typeface="Times New Roman" pitchFamily="-106"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8882" name="Rectangle 2"/>
          <p:cNvSpPr>
            <a:spLocks noChangeArrowheads="1"/>
          </p:cNvSpPr>
          <p:nvPr/>
        </p:nvSpPr>
        <p:spPr bwMode="auto">
          <a:xfrm>
            <a:off x="592138" y="3819525"/>
            <a:ext cx="8021637" cy="2209800"/>
          </a:xfrm>
          <a:prstGeom prst="rect">
            <a:avLst/>
          </a:prstGeom>
          <a:gradFill rotWithShape="1">
            <a:gsLst>
              <a:gs pos="0">
                <a:srgbClr val="99CCFF"/>
              </a:gs>
              <a:gs pos="100000">
                <a:srgbClr val="66FFFF"/>
              </a:gs>
            </a:gsLst>
            <a:lin ang="2700000" scaled="1"/>
          </a:gradFill>
          <a:ln w="9525" algn="ctr">
            <a:solidFill>
              <a:schemeClr val="tx1"/>
            </a:solidFill>
            <a:miter lim="800000"/>
            <a:headEnd/>
            <a:tailEnd/>
          </a:ln>
          <a:effectLst>
            <a:outerShdw dist="107763" dir="2700000" algn="ctr" rotWithShape="0">
              <a:srgbClr val="33CC33">
                <a:alpha val="50000"/>
              </a:srgbClr>
            </a:outerShdw>
          </a:effectLst>
        </p:spPr>
        <p:txBody>
          <a:bodyPr lIns="95250" tIns="47625" rIns="95250" bIns="47625">
            <a:prstTxWarp prst="textNoShape">
              <a:avLst/>
            </a:prstTxWarp>
            <a:spAutoFit/>
          </a:bodyPr>
          <a:lstStyle/>
          <a:p>
            <a:pPr algn="just" defTabSz="989013" eaLnBrk="0" hangingPunct="0">
              <a:spcBef>
                <a:spcPct val="30000"/>
              </a:spcBef>
              <a:defRPr/>
            </a:pPr>
            <a:r>
              <a:rPr lang="it-IT" sz="2000">
                <a:latin typeface="Times New Roman" pitchFamily="-106" charset="0"/>
              </a:rPr>
              <a:t>La fase di valutazione del rischio può essere espletata utilizzando diverse metodologie di lavoro, alcune delle quali  utilizzano funzioni matematiche.</a:t>
            </a:r>
          </a:p>
          <a:p>
            <a:pPr algn="just" defTabSz="989013" eaLnBrk="0" hangingPunct="0">
              <a:spcBef>
                <a:spcPct val="30000"/>
              </a:spcBef>
              <a:defRPr/>
            </a:pPr>
            <a:r>
              <a:rPr lang="it-IT" sz="2000">
                <a:latin typeface="Times New Roman" pitchFamily="-106" charset="0"/>
              </a:rPr>
              <a:t>Si deve tenere conto nell’ambito delle tipologie di rischio trattate anche di altri elementi quali ad esempio:</a:t>
            </a:r>
          </a:p>
          <a:p>
            <a:pPr marL="476250" lvl="1" algn="just" defTabSz="989013" eaLnBrk="0" hangingPunct="0">
              <a:spcBef>
                <a:spcPct val="30000"/>
              </a:spcBef>
              <a:defRPr/>
            </a:pPr>
            <a:r>
              <a:rPr lang="it-IT" sz="2000">
                <a:latin typeface="Times New Roman" pitchFamily="-106" charset="0"/>
              </a:rPr>
              <a:t> agile lettura</a:t>
            </a:r>
          </a:p>
          <a:p>
            <a:pPr marL="476250" lvl="1" algn="just" defTabSz="989013" eaLnBrk="0" hangingPunct="0">
              <a:spcBef>
                <a:spcPct val="30000"/>
              </a:spcBef>
              <a:defRPr/>
            </a:pPr>
            <a:r>
              <a:rPr lang="it-IT" sz="2000">
                <a:latin typeface="Times New Roman" pitchFamily="-106" charset="0"/>
              </a:rPr>
              <a:t> individuazione sintetica dei livelli di rischio individuati</a:t>
            </a:r>
          </a:p>
        </p:txBody>
      </p:sp>
      <p:sp>
        <p:nvSpPr>
          <p:cNvPr id="62467" name="Line 3"/>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018884" name="Rectangle 4"/>
          <p:cNvSpPr>
            <a:spLocks noChangeArrowheads="1"/>
          </p:cNvSpPr>
          <p:nvPr/>
        </p:nvSpPr>
        <p:spPr bwMode="auto">
          <a:xfrm>
            <a:off x="609600" y="939800"/>
            <a:ext cx="8021638" cy="2422525"/>
          </a:xfrm>
          <a:prstGeom prst="rect">
            <a:avLst/>
          </a:prstGeom>
          <a:gradFill rotWithShape="1">
            <a:gsLst>
              <a:gs pos="0">
                <a:srgbClr val="99CCFF"/>
              </a:gs>
              <a:gs pos="100000">
                <a:srgbClr val="66FFFF"/>
              </a:gs>
            </a:gsLst>
            <a:lin ang="2700000" scaled="1"/>
          </a:gradFill>
          <a:ln w="9525">
            <a:solidFill>
              <a:schemeClr val="tx1"/>
            </a:solidFill>
            <a:miter lim="800000"/>
            <a:headEnd/>
            <a:tailEnd/>
          </a:ln>
          <a:effectLst>
            <a:outerShdw dist="107763" dir="2700000" algn="ctr" rotWithShape="0">
              <a:srgbClr val="33CC33">
                <a:alpha val="50000"/>
              </a:srgbClr>
            </a:outerShdw>
          </a:effectLst>
        </p:spPr>
        <p:txBody>
          <a:bodyPr lIns="95250" tIns="47625" rIns="95250" bIns="47625">
            <a:prstTxWarp prst="textNoShape">
              <a:avLst/>
            </a:prstTxWarp>
            <a:spAutoFit/>
          </a:bodyPr>
          <a:lstStyle/>
          <a:p>
            <a:pPr algn="just" defTabSz="989013" eaLnBrk="0" hangingPunct="0">
              <a:spcBef>
                <a:spcPct val="30000"/>
              </a:spcBef>
              <a:defRPr/>
            </a:pPr>
            <a:r>
              <a:rPr lang="it-IT" sz="2000">
                <a:latin typeface="Times New Roman" pitchFamily="-106" charset="0"/>
              </a:rPr>
              <a:t>Per tutti </a:t>
            </a:r>
            <a:r>
              <a:rPr lang="it-IT" sz="2000" b="1">
                <a:latin typeface="Times New Roman" pitchFamily="-106" charset="0"/>
              </a:rPr>
              <a:t>i problemi di prevenzione non riconducibili ad un confronto con uno standard normativo o tecnico</a:t>
            </a:r>
            <a:r>
              <a:rPr lang="it-IT" sz="2000">
                <a:latin typeface="Times New Roman" pitchFamily="-106" charset="0"/>
              </a:rPr>
              <a:t> di riferimento la valutazione dei rischi comporta un </a:t>
            </a:r>
            <a:r>
              <a:rPr lang="it-IT" sz="2000" b="1">
                <a:latin typeface="Times New Roman" pitchFamily="-106" charset="0"/>
              </a:rPr>
              <a:t>contributo soggettivo del valutatore</a:t>
            </a:r>
            <a:r>
              <a:rPr lang="it-IT" sz="2000">
                <a:latin typeface="Times New Roman" pitchFamily="-106" charset="0"/>
              </a:rPr>
              <a:t> .</a:t>
            </a:r>
          </a:p>
          <a:p>
            <a:pPr algn="just" defTabSz="989013" eaLnBrk="0" hangingPunct="0">
              <a:spcBef>
                <a:spcPct val="30000"/>
              </a:spcBef>
              <a:defRPr/>
            </a:pPr>
            <a:r>
              <a:rPr lang="it-IT" sz="2000">
                <a:latin typeface="Times New Roman" pitchFamily="-106" charset="0"/>
              </a:rPr>
              <a:t>Possono pesare negativamente sulla valutazione quegli elementi di percezione soggettiva che con l’abitudine possono portare ad una sottostima.</a:t>
            </a:r>
          </a:p>
          <a:p>
            <a:pPr algn="just" defTabSz="989013" eaLnBrk="0" hangingPunct="0">
              <a:spcBef>
                <a:spcPct val="30000"/>
              </a:spcBef>
              <a:defRPr/>
            </a:pPr>
            <a:r>
              <a:rPr lang="it-IT" sz="2000">
                <a:latin typeface="Times New Roman" pitchFamily="-106" charset="0"/>
              </a:rPr>
              <a:t>A mitigare la soggettività del valutatore contribuiscono la consultazione con le RLS e la raccolta critica dei giudizi dei lavoratori.</a:t>
            </a:r>
          </a:p>
        </p:txBody>
      </p:sp>
      <p:sp>
        <p:nvSpPr>
          <p:cNvPr id="62469" name="Rectangle 5"/>
          <p:cNvSpPr>
            <a:spLocks noChangeArrowheads="1"/>
          </p:cNvSpPr>
          <p:nvPr/>
        </p:nvSpPr>
        <p:spPr bwMode="auto">
          <a:xfrm>
            <a:off x="187325" y="98425"/>
            <a:ext cx="497681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Criteri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87325" y="98425"/>
            <a:ext cx="4976813"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Criteri </a:t>
            </a:r>
          </a:p>
        </p:txBody>
      </p:sp>
      <p:sp>
        <p:nvSpPr>
          <p:cNvPr id="64515" name="Line 3"/>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029124" name="Text Box 4"/>
          <p:cNvSpPr txBox="1">
            <a:spLocks noChangeArrowheads="1"/>
          </p:cNvSpPr>
          <p:nvPr/>
        </p:nvSpPr>
        <p:spPr bwMode="auto">
          <a:xfrm>
            <a:off x="366713" y="908050"/>
            <a:ext cx="8382000" cy="3205163"/>
          </a:xfrm>
          <a:prstGeom prst="rect">
            <a:avLst/>
          </a:prstGeom>
          <a:gradFill rotWithShape="1">
            <a:gsLst>
              <a:gs pos="0">
                <a:srgbClr val="99CCFF"/>
              </a:gs>
              <a:gs pos="100000">
                <a:srgbClr val="66FFFF"/>
              </a:gs>
            </a:gsLst>
            <a:lin ang="2700000" scaled="1"/>
          </a:gradFill>
          <a:ln w="9525">
            <a:solidFill>
              <a:schemeClr val="tx1"/>
            </a:solidFill>
            <a:miter lim="800000"/>
            <a:headEnd/>
            <a:tailEnd/>
          </a:ln>
          <a:effectLst>
            <a:outerShdw dist="107763" dir="2700000" algn="ctr" rotWithShape="0">
              <a:srgbClr val="33CC33">
                <a:alpha val="50000"/>
              </a:srgbClr>
            </a:outerShdw>
          </a:effectLst>
        </p:spPr>
        <p:txBody>
          <a:bodyPr>
            <a:prstTxWarp prst="textNoShape">
              <a:avLst/>
            </a:prstTxWarp>
            <a:spAutoFit/>
          </a:bodyPr>
          <a:lstStyle/>
          <a:p>
            <a:pPr algn="just" eaLnBrk="0" hangingPunct="0">
              <a:spcBef>
                <a:spcPct val="50000"/>
              </a:spcBef>
              <a:defRPr/>
            </a:pPr>
            <a:r>
              <a:rPr lang="it-IT" sz="2400">
                <a:latin typeface="Times New Roman" pitchFamily="-106" charset="0"/>
              </a:rPr>
              <a:t>Occorre tenere presente la </a:t>
            </a:r>
            <a:r>
              <a:rPr lang="it-IT" sz="2400" u="sng">
                <a:latin typeface="Times New Roman" pitchFamily="-106" charset="0"/>
              </a:rPr>
              <a:t>struttura sequenziale che un incidente assume.</a:t>
            </a:r>
          </a:p>
          <a:p>
            <a:pPr algn="just" eaLnBrk="0" hangingPunct="0">
              <a:spcBef>
                <a:spcPct val="50000"/>
              </a:spcBef>
              <a:buFontTx/>
              <a:buChar char="•"/>
              <a:defRPr/>
            </a:pPr>
            <a:r>
              <a:rPr lang="it-IT" sz="2400">
                <a:latin typeface="Times New Roman" pitchFamily="-106" charset="0"/>
              </a:rPr>
              <a:t> A volte l’insorgere di un’unica causa (evento iniziatore) può portare direttamente a conseguenze incidentali.</a:t>
            </a:r>
          </a:p>
          <a:p>
            <a:pPr algn="just" eaLnBrk="0" hangingPunct="0">
              <a:spcBef>
                <a:spcPct val="50000"/>
              </a:spcBef>
              <a:buFontTx/>
              <a:buChar char="•"/>
              <a:defRPr/>
            </a:pPr>
            <a:r>
              <a:rPr lang="it-IT" sz="2400">
                <a:latin typeface="Times New Roman" pitchFamily="-106" charset="0"/>
              </a:rPr>
              <a:t> Più spesso l’incidente presenta una struttura più complessa di carattere essenzialmente sequenziale : </a:t>
            </a:r>
          </a:p>
          <a:p>
            <a:pPr algn="ctr" eaLnBrk="0" hangingPunct="0">
              <a:spcBef>
                <a:spcPct val="50000"/>
              </a:spcBef>
              <a:defRPr/>
            </a:pPr>
            <a:r>
              <a:rPr lang="it-IT" sz="2400" b="1">
                <a:latin typeface="Times New Roman" pitchFamily="-106" charset="0"/>
              </a:rPr>
              <a:t>evento iniziatore - eventi intermedi – evento finale</a:t>
            </a:r>
            <a:r>
              <a:rPr lang="it-IT" sz="2400">
                <a:latin typeface="Times New Roman" pitchFamily="-106" charset="0"/>
              </a:rPr>
              <a:t>.</a:t>
            </a:r>
          </a:p>
        </p:txBody>
      </p:sp>
      <p:sp>
        <p:nvSpPr>
          <p:cNvPr id="1029125" name="Text Box 5"/>
          <p:cNvSpPr txBox="1">
            <a:spLocks noChangeArrowheads="1"/>
          </p:cNvSpPr>
          <p:nvPr/>
        </p:nvSpPr>
        <p:spPr bwMode="auto">
          <a:xfrm>
            <a:off x="395288" y="4400550"/>
            <a:ext cx="8382000" cy="2146300"/>
          </a:xfrm>
          <a:prstGeom prst="rect">
            <a:avLst/>
          </a:prstGeom>
          <a:gradFill rotWithShape="1">
            <a:gsLst>
              <a:gs pos="0">
                <a:srgbClr val="99CCFF"/>
              </a:gs>
              <a:gs pos="100000">
                <a:srgbClr val="66FFFF"/>
              </a:gs>
            </a:gsLst>
            <a:lin ang="2700000" scaled="1"/>
          </a:gradFill>
          <a:ln w="9525">
            <a:solidFill>
              <a:schemeClr val="tx1"/>
            </a:solidFill>
            <a:miter lim="800000"/>
            <a:headEnd/>
            <a:tailEnd/>
          </a:ln>
          <a:effectLst>
            <a:outerShdw dist="107763" dir="2700000" algn="ctr" rotWithShape="0">
              <a:srgbClr val="33CC33">
                <a:alpha val="50000"/>
              </a:srgbClr>
            </a:outerShdw>
          </a:effectLst>
        </p:spPr>
        <p:txBody>
          <a:bodyPr>
            <a:prstTxWarp prst="textNoShape">
              <a:avLst/>
            </a:prstTxWarp>
            <a:spAutoFit/>
          </a:bodyPr>
          <a:lstStyle/>
          <a:p>
            <a:pPr algn="just" eaLnBrk="0" hangingPunct="0">
              <a:spcBef>
                <a:spcPct val="50000"/>
              </a:spcBef>
              <a:defRPr/>
            </a:pPr>
            <a:r>
              <a:rPr lang="it-IT" sz="2400">
                <a:latin typeface="Times New Roman" pitchFamily="-106" charset="0"/>
              </a:rPr>
              <a:t>Per eliminare l’incidente bisogna eliminare le concause o le concatenazioni  in cui l’uomo è spesso l’anello debole.</a:t>
            </a:r>
          </a:p>
          <a:p>
            <a:pPr algn="just" eaLnBrk="0" hangingPunct="0">
              <a:lnSpc>
                <a:spcPct val="70000"/>
              </a:lnSpc>
              <a:spcBef>
                <a:spcPct val="50000"/>
              </a:spcBef>
              <a:buFontTx/>
              <a:buChar char="•"/>
              <a:defRPr/>
            </a:pPr>
            <a:r>
              <a:rPr lang="it-IT" sz="2400" b="1">
                <a:latin typeface="Times New Roman" pitchFamily="-106" charset="0"/>
              </a:rPr>
              <a:t>Fallimenti tecnici</a:t>
            </a:r>
          </a:p>
          <a:p>
            <a:pPr algn="just" eaLnBrk="0" hangingPunct="0">
              <a:lnSpc>
                <a:spcPct val="70000"/>
              </a:lnSpc>
              <a:spcBef>
                <a:spcPct val="50000"/>
              </a:spcBef>
              <a:buFontTx/>
              <a:buChar char="•"/>
              <a:defRPr/>
            </a:pPr>
            <a:r>
              <a:rPr lang="it-IT" sz="2400" b="1">
                <a:latin typeface="Times New Roman" pitchFamily="-106" charset="0"/>
              </a:rPr>
              <a:t>Fallimenti umani</a:t>
            </a:r>
          </a:p>
          <a:p>
            <a:pPr algn="just" eaLnBrk="0" hangingPunct="0">
              <a:lnSpc>
                <a:spcPct val="70000"/>
              </a:lnSpc>
              <a:spcBef>
                <a:spcPct val="50000"/>
              </a:spcBef>
              <a:buFontTx/>
              <a:buChar char="•"/>
              <a:defRPr/>
            </a:pPr>
            <a:r>
              <a:rPr lang="it-IT" sz="2400" b="1">
                <a:latin typeface="Times New Roman" pitchFamily="-106" charset="0"/>
              </a:rPr>
              <a:t>Fallimenti organizzativi</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0" y="549275"/>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65539" name="Text Box 3"/>
          <p:cNvSpPr txBox="1">
            <a:spLocks noChangeArrowheads="1"/>
          </p:cNvSpPr>
          <p:nvPr/>
        </p:nvSpPr>
        <p:spPr bwMode="auto">
          <a:xfrm>
            <a:off x="157163" y="3924300"/>
            <a:ext cx="8686800" cy="457200"/>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endParaRPr lang="it-IT" sz="2400"/>
          </a:p>
        </p:txBody>
      </p:sp>
      <p:sp>
        <p:nvSpPr>
          <p:cNvPr id="65540" name="Rectangle 4"/>
          <p:cNvSpPr>
            <a:spLocks noChangeArrowheads="1"/>
          </p:cNvSpPr>
          <p:nvPr/>
        </p:nvSpPr>
        <p:spPr bwMode="auto">
          <a:xfrm>
            <a:off x="187325" y="98425"/>
            <a:ext cx="6521450"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Fonti informative</a:t>
            </a:r>
          </a:p>
        </p:txBody>
      </p:sp>
      <p:sp>
        <p:nvSpPr>
          <p:cNvPr id="65541" name="AutoShape 5"/>
          <p:cNvSpPr>
            <a:spLocks noChangeArrowheads="1"/>
          </p:cNvSpPr>
          <p:nvPr/>
        </p:nvSpPr>
        <p:spPr bwMode="auto">
          <a:xfrm>
            <a:off x="6877050" y="6453188"/>
            <a:ext cx="1798638" cy="215900"/>
          </a:xfrm>
          <a:prstGeom prst="rightArrow">
            <a:avLst>
              <a:gd name="adj1" fmla="val 50000"/>
              <a:gd name="adj2" fmla="val 208272"/>
            </a:avLst>
          </a:prstGeom>
          <a:solidFill>
            <a:schemeClr val="accent2"/>
          </a:solidFill>
          <a:ln w="9525">
            <a:solidFill>
              <a:schemeClr val="tx1"/>
            </a:solidFill>
            <a:miter lim="800000"/>
            <a:headEnd/>
            <a:tailEnd/>
          </a:ln>
        </p:spPr>
        <p:txBody>
          <a:bodyPr wrap="none" anchor="ctr">
            <a:prstTxWarp prst="textNoShape">
              <a:avLst/>
            </a:prstTxWarp>
          </a:bodyPr>
          <a:lstStyle/>
          <a:p>
            <a:endParaRPr lang="it-IT"/>
          </a:p>
        </p:txBody>
      </p:sp>
      <p:sp>
        <p:nvSpPr>
          <p:cNvPr id="1034246" name="Rectangle 6"/>
          <p:cNvSpPr>
            <a:spLocks noChangeArrowheads="1"/>
          </p:cNvSpPr>
          <p:nvPr/>
        </p:nvSpPr>
        <p:spPr bwMode="auto">
          <a:xfrm>
            <a:off x="107950" y="836613"/>
            <a:ext cx="8785225" cy="5184775"/>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5543" name="Text Box 7"/>
          <p:cNvSpPr txBox="1">
            <a:spLocks noChangeArrowheads="1"/>
          </p:cNvSpPr>
          <p:nvPr/>
        </p:nvSpPr>
        <p:spPr bwMode="auto">
          <a:xfrm>
            <a:off x="250825" y="836613"/>
            <a:ext cx="8496300" cy="5035550"/>
          </a:xfrm>
          <a:prstGeom prst="rect">
            <a:avLst/>
          </a:prstGeom>
          <a:noFill/>
          <a:ln w="9525">
            <a:noFill/>
            <a:miter lim="800000"/>
            <a:headEnd/>
            <a:tailEnd/>
          </a:ln>
        </p:spPr>
        <p:txBody>
          <a:bodyPr>
            <a:prstTxWarp prst="textNoShape">
              <a:avLst/>
            </a:prstTxWarp>
            <a:spAutoFit/>
          </a:bodyPr>
          <a:lstStyle/>
          <a:p>
            <a:r>
              <a:rPr lang="it-IT" b="1"/>
              <a:t>La valutazione va fatta precedere da:</a:t>
            </a:r>
          </a:p>
          <a:p>
            <a:endParaRPr lang="it-IT"/>
          </a:p>
          <a:p>
            <a:pPr algn="just"/>
            <a:r>
              <a:rPr lang="it-IT" b="1"/>
              <a:t>Attente ricognizioni e acquisizioni di informazioni di tutti gli elementi utili disponibili come ad esempio:</a:t>
            </a:r>
            <a:r>
              <a:rPr lang="it-IT"/>
              <a:t> </a:t>
            </a:r>
          </a:p>
          <a:p>
            <a:endParaRPr lang="it-IT"/>
          </a:p>
          <a:p>
            <a:pPr algn="just">
              <a:buFontTx/>
              <a:buChar char="•"/>
            </a:pPr>
            <a:r>
              <a:rPr lang="it-IT"/>
              <a:t>analisi dell’attività di lavoro per prevedere possibili incidenti;</a:t>
            </a:r>
          </a:p>
          <a:p>
            <a:pPr>
              <a:buFontTx/>
              <a:buChar char="•"/>
            </a:pPr>
            <a:endParaRPr lang="it-IT"/>
          </a:p>
          <a:p>
            <a:pPr>
              <a:buFontTx/>
              <a:buChar char="•"/>
            </a:pPr>
            <a:r>
              <a:rPr lang="it-IT"/>
              <a:t>consultazione e/o partecipazione dei lavoratori e/o dei loro rappresentanti;</a:t>
            </a:r>
          </a:p>
          <a:p>
            <a:pPr>
              <a:buFontTx/>
              <a:buChar char="•"/>
            </a:pPr>
            <a:endParaRPr lang="it-IT"/>
          </a:p>
          <a:p>
            <a:pPr>
              <a:buFontTx/>
              <a:buChar char="•"/>
            </a:pPr>
            <a:r>
              <a:rPr lang="it-IT"/>
              <a:t>dati e manuali forniti dai fabbricanti e dai fornitori; (schede di sicurezza delle sostanze e prodotti)</a:t>
            </a:r>
          </a:p>
          <a:p>
            <a:pPr>
              <a:buFontTx/>
              <a:buChar char="•"/>
            </a:pPr>
            <a:endParaRPr lang="it-IT"/>
          </a:p>
          <a:p>
            <a:pPr algn="just">
              <a:buFontTx/>
              <a:buChar char="•"/>
            </a:pPr>
            <a:r>
              <a:rPr lang="it-IT"/>
              <a:t>fonti documentarie ed esperienze in rapporto alla attività in oggetto;  (documentazione delle associazioni commerciali o di professionisti qualificati nel campo della sicurezza e della sanità);</a:t>
            </a:r>
          </a:p>
          <a:p>
            <a:pPr>
              <a:buFontTx/>
              <a:buChar char="•"/>
            </a:pPr>
            <a:endParaRPr lang="it-IT"/>
          </a:p>
          <a:p>
            <a:pPr algn="just">
              <a:buFontTx/>
              <a:buChar char="•"/>
            </a:pPr>
            <a:r>
              <a:rPr lang="it-IT"/>
              <a:t>orientamenti proposti dagli enti nazionali o dagli istituti competenti nel campo della sicurezza, della sanità e dell’igiene del lavoro;</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Line 2"/>
          <p:cNvSpPr>
            <a:spLocks noChangeShapeType="1"/>
          </p:cNvSpPr>
          <p:nvPr/>
        </p:nvSpPr>
        <p:spPr bwMode="auto">
          <a:xfrm>
            <a:off x="0" y="549275"/>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66563" name="Text Box 3"/>
          <p:cNvSpPr txBox="1">
            <a:spLocks noChangeArrowheads="1"/>
          </p:cNvSpPr>
          <p:nvPr/>
        </p:nvSpPr>
        <p:spPr bwMode="auto">
          <a:xfrm>
            <a:off x="228600" y="3914775"/>
            <a:ext cx="8686800" cy="457200"/>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endParaRPr lang="it-IT" sz="2400"/>
          </a:p>
        </p:txBody>
      </p:sp>
      <p:sp>
        <p:nvSpPr>
          <p:cNvPr id="66564" name="Rectangle 4"/>
          <p:cNvSpPr>
            <a:spLocks noChangeArrowheads="1"/>
          </p:cNvSpPr>
          <p:nvPr/>
        </p:nvSpPr>
        <p:spPr bwMode="auto">
          <a:xfrm>
            <a:off x="187325" y="98425"/>
            <a:ext cx="6521450"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Fonti informative</a:t>
            </a:r>
          </a:p>
        </p:txBody>
      </p:sp>
      <p:sp>
        <p:nvSpPr>
          <p:cNvPr id="1035269" name="Rectangle 5"/>
          <p:cNvSpPr>
            <a:spLocks noChangeArrowheads="1"/>
          </p:cNvSpPr>
          <p:nvPr/>
        </p:nvSpPr>
        <p:spPr bwMode="auto">
          <a:xfrm>
            <a:off x="179388" y="1484313"/>
            <a:ext cx="8785225" cy="4465637"/>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6566" name="Text Box 6"/>
          <p:cNvSpPr txBox="1">
            <a:spLocks noChangeArrowheads="1"/>
          </p:cNvSpPr>
          <p:nvPr/>
        </p:nvSpPr>
        <p:spPr bwMode="auto">
          <a:xfrm>
            <a:off x="323850" y="1587500"/>
            <a:ext cx="8496300" cy="3970338"/>
          </a:xfrm>
          <a:prstGeom prst="rect">
            <a:avLst/>
          </a:prstGeom>
          <a:noFill/>
          <a:ln w="9525">
            <a:noFill/>
            <a:miter lim="800000"/>
            <a:headEnd/>
            <a:tailEnd/>
          </a:ln>
        </p:spPr>
        <p:txBody>
          <a:bodyPr>
            <a:prstTxWarp prst="textNoShape">
              <a:avLst/>
            </a:prstTxWarp>
            <a:spAutoFit/>
          </a:bodyPr>
          <a:lstStyle/>
          <a:p>
            <a:pPr algn="just">
              <a:buFontTx/>
              <a:buChar char="•"/>
            </a:pPr>
            <a:r>
              <a:rPr lang="it-IT"/>
              <a:t>dati relativi a incidenti e infortuni, compresi i rapporti sugli eventi pericolosi (incidenti mancati, indagini epidemiologiche, registro infortuni, denunce INAIL;</a:t>
            </a:r>
          </a:p>
          <a:p>
            <a:pPr algn="just"/>
            <a:endParaRPr lang="it-IT"/>
          </a:p>
          <a:p>
            <a:pPr algn="just">
              <a:buFontTx/>
              <a:buChar char="•"/>
            </a:pPr>
            <a:r>
              <a:rPr lang="it-IT"/>
              <a:t>metodi di lavoro, manuali e procedure operative;(registro manutenzioni, atti autorizzativi)</a:t>
            </a:r>
          </a:p>
          <a:p>
            <a:pPr algn="just">
              <a:buFontTx/>
              <a:buChar char="•"/>
            </a:pPr>
            <a:endParaRPr lang="it-IT"/>
          </a:p>
          <a:p>
            <a:pPr algn="just">
              <a:buFontTx/>
              <a:buChar char="•"/>
            </a:pPr>
            <a:r>
              <a:rPr lang="it-IT"/>
              <a:t>controllo continuo dei dati e registri delle misurazioni;</a:t>
            </a:r>
          </a:p>
          <a:p>
            <a:pPr algn="just">
              <a:buFontTx/>
              <a:buChar char="•"/>
            </a:pPr>
            <a:endParaRPr lang="it-IT"/>
          </a:p>
          <a:p>
            <a:pPr algn="just">
              <a:buFontTx/>
              <a:buChar char="•"/>
            </a:pPr>
            <a:r>
              <a:rPr lang="it-IT"/>
              <a:t>pubblicazioni scientifiche e tecniche del settore;</a:t>
            </a:r>
          </a:p>
          <a:p>
            <a:pPr algn="just">
              <a:buFontTx/>
              <a:buChar char="•"/>
            </a:pPr>
            <a:endParaRPr lang="it-IT"/>
          </a:p>
          <a:p>
            <a:pPr algn="just">
              <a:buFontTx/>
              <a:buChar char="•"/>
            </a:pPr>
            <a:r>
              <a:rPr lang="it-IT"/>
              <a:t>norme definite da organismi di standardizzazione europei o nazionali;</a:t>
            </a:r>
          </a:p>
          <a:p>
            <a:pPr algn="just">
              <a:buFontTx/>
              <a:buChar char="•"/>
            </a:pPr>
            <a:endParaRPr lang="it-IT"/>
          </a:p>
          <a:p>
            <a:pPr algn="just">
              <a:buFontTx/>
              <a:buChar char="•"/>
            </a:pPr>
            <a:r>
              <a:rPr lang="it-IT"/>
              <a:t>norme minime nel campo della sicurezza e della sanità del posto di lavoro</a:t>
            </a:r>
          </a:p>
          <a:p>
            <a:pPr algn="just">
              <a:buFontTx/>
              <a:buChar char="•"/>
            </a:pPr>
            <a:endParaRPr lang="it-IT"/>
          </a:p>
          <a:p>
            <a:pPr>
              <a:buFontTx/>
              <a:buChar char="•"/>
            </a:pPr>
            <a:r>
              <a:rPr lang="it-IT"/>
              <a:t>riviste specializzate;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magine 3" descr="P.C. 7204 - A ISO 9001 CERTIFICATO DEL 05-10-2009.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73272" y="235857"/>
            <a:ext cx="4943475" cy="6404657"/>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42" name="Rectangle 2"/>
          <p:cNvSpPr>
            <a:spLocks noChangeArrowheads="1"/>
          </p:cNvSpPr>
          <p:nvPr/>
        </p:nvSpPr>
        <p:spPr bwMode="auto">
          <a:xfrm>
            <a:off x="457200" y="1755775"/>
            <a:ext cx="8382000" cy="205740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53251" name="Rectangle 3"/>
          <p:cNvSpPr>
            <a:spLocks noChangeArrowheads="1"/>
          </p:cNvSpPr>
          <p:nvPr/>
        </p:nvSpPr>
        <p:spPr bwMode="auto">
          <a:xfrm>
            <a:off x="117475" y="12700"/>
            <a:ext cx="5354638"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 Valutazione del rischio. Obiettivo</a:t>
            </a:r>
          </a:p>
        </p:txBody>
      </p:sp>
      <p:sp>
        <p:nvSpPr>
          <p:cNvPr id="53252" name="Rectangle 4"/>
          <p:cNvSpPr>
            <a:spLocks noChangeArrowheads="1"/>
          </p:cNvSpPr>
          <p:nvPr/>
        </p:nvSpPr>
        <p:spPr bwMode="auto">
          <a:xfrm>
            <a:off x="744538" y="1314450"/>
            <a:ext cx="176212" cy="428625"/>
          </a:xfrm>
          <a:prstGeom prst="rect">
            <a:avLst/>
          </a:prstGeom>
          <a:noFill/>
          <a:ln w="9525">
            <a:noFill/>
            <a:miter lim="800000"/>
            <a:headEnd/>
            <a:tailEnd/>
          </a:ln>
        </p:spPr>
        <p:txBody>
          <a:bodyPr wrap="none" anchor="ctr">
            <a:prstTxWarp prst="textNoShape">
              <a:avLst/>
            </a:prstTxWarp>
          </a:bodyPr>
          <a:lstStyle/>
          <a:p>
            <a:endParaRPr lang="it-IT"/>
          </a:p>
        </p:txBody>
      </p:sp>
      <p:sp>
        <p:nvSpPr>
          <p:cNvPr id="53253" name="Rectangle 5"/>
          <p:cNvSpPr>
            <a:spLocks noChangeArrowheads="1"/>
          </p:cNvSpPr>
          <p:nvPr/>
        </p:nvSpPr>
        <p:spPr bwMode="auto">
          <a:xfrm>
            <a:off x="457200" y="765175"/>
            <a:ext cx="8229600" cy="344805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400"/>
              <a:t>Per tutte le attività di lavoro vi sono rischi associati (costruire una casa, impiegare prodotti chimici, lavorare in un ospedale ecc.).</a:t>
            </a:r>
            <a:endParaRPr lang="it-IT" sz="2000"/>
          </a:p>
          <a:p>
            <a:pPr algn="just" defTabSz="989013" eaLnBrk="0" hangingPunct="0"/>
            <a:endParaRPr lang="it-IT" sz="2000"/>
          </a:p>
          <a:p>
            <a:pPr algn="just" defTabSz="989013" eaLnBrk="0" hangingPunct="0"/>
            <a:r>
              <a:rPr lang="it-IT" sz="2800" b="1"/>
              <a:t>L’obiettivo della valutazione </a:t>
            </a:r>
            <a:r>
              <a:rPr lang="it-IT" sz="2800"/>
              <a:t>dei rischi è quello di consentire al datore di lavoro di </a:t>
            </a:r>
            <a:r>
              <a:rPr lang="it-IT" sz="2800">
                <a:solidFill>
                  <a:srgbClr val="C00000"/>
                </a:solidFill>
              </a:rPr>
              <a:t>prendere provvedimenti </a:t>
            </a:r>
            <a:r>
              <a:rPr lang="it-IT" sz="2800"/>
              <a:t>che sono </a:t>
            </a:r>
            <a:r>
              <a:rPr lang="it-IT" sz="2800" u="sng">
                <a:solidFill>
                  <a:srgbClr val="C00000"/>
                </a:solidFill>
              </a:rPr>
              <a:t>effettivamente necessari</a:t>
            </a:r>
            <a:r>
              <a:rPr lang="it-IT" sz="2800">
                <a:solidFill>
                  <a:srgbClr val="C00000"/>
                </a:solidFill>
              </a:rPr>
              <a:t> </a:t>
            </a:r>
            <a:r>
              <a:rPr lang="it-IT" sz="2800"/>
              <a:t>per </a:t>
            </a:r>
            <a:r>
              <a:rPr lang="it-IT" sz="2800">
                <a:solidFill>
                  <a:srgbClr val="C00000"/>
                </a:solidFill>
              </a:rPr>
              <a:t>salvaguardare </a:t>
            </a:r>
            <a:r>
              <a:rPr lang="it-IT" sz="2800"/>
              <a:t>la </a:t>
            </a:r>
            <a:r>
              <a:rPr lang="it-IT" sz="2800">
                <a:solidFill>
                  <a:srgbClr val="C00000"/>
                </a:solidFill>
              </a:rPr>
              <a:t>sicurezza e la salute </a:t>
            </a:r>
            <a:r>
              <a:rPr lang="it-IT" sz="2800"/>
              <a:t>dei lavoratori.</a:t>
            </a:r>
            <a:endParaRPr lang="it-IT" sz="2000"/>
          </a:p>
          <a:p>
            <a:pPr algn="just" defTabSz="989013" eaLnBrk="0" hangingPunct="0"/>
            <a:endParaRPr lang="it-IT" sz="2000"/>
          </a:p>
          <a:p>
            <a:pPr algn="just" defTabSz="989013" eaLnBrk="0" hangingPunct="0"/>
            <a:endParaRPr lang="it-IT" sz="2000"/>
          </a:p>
        </p:txBody>
      </p:sp>
      <p:sp>
        <p:nvSpPr>
          <p:cNvPr id="53254" name="Line 6"/>
          <p:cNvSpPr>
            <a:spLocks noChangeShapeType="1"/>
          </p:cNvSpPr>
          <p:nvPr/>
        </p:nvSpPr>
        <p:spPr bwMode="auto">
          <a:xfrm>
            <a:off x="0" y="4572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53255" name="Text Box 7"/>
          <p:cNvSpPr txBox="1">
            <a:spLocks noChangeArrowheads="1"/>
          </p:cNvSpPr>
          <p:nvPr/>
        </p:nvSpPr>
        <p:spPr bwMode="auto">
          <a:xfrm>
            <a:off x="395288" y="4149725"/>
            <a:ext cx="8569325" cy="2682875"/>
          </a:xfrm>
          <a:prstGeom prst="rect">
            <a:avLst/>
          </a:prstGeom>
          <a:noFill/>
          <a:ln w="9525">
            <a:noFill/>
            <a:miter lim="800000"/>
            <a:headEnd/>
            <a:tailEnd/>
          </a:ln>
        </p:spPr>
        <p:txBody>
          <a:bodyPr>
            <a:prstTxWarp prst="textNoShape">
              <a:avLst/>
            </a:prstTxWarp>
            <a:spAutoFit/>
          </a:bodyPr>
          <a:lstStyle/>
          <a:p>
            <a:pPr eaLnBrk="0" hangingPunct="0"/>
            <a:r>
              <a:rPr lang="it-IT" sz="2000" b="1"/>
              <a:t>Questi provvedimenti comprendono:</a:t>
            </a:r>
          </a:p>
          <a:p>
            <a:pPr eaLnBrk="0" hangingPunct="0"/>
            <a:endParaRPr lang="it-IT" sz="2000" b="1"/>
          </a:p>
          <a:p>
            <a:pPr eaLnBrk="0" hangingPunct="0">
              <a:buFontTx/>
              <a:buChar char="•"/>
            </a:pPr>
            <a:r>
              <a:rPr lang="it-IT" sz="2000" b="1">
                <a:solidFill>
                  <a:srgbClr val="003399"/>
                </a:solidFill>
              </a:rPr>
              <a:t> La prevenzione </a:t>
            </a:r>
          </a:p>
          <a:p>
            <a:pPr eaLnBrk="0" hangingPunct="0">
              <a:buFontTx/>
              <a:buChar char="•"/>
            </a:pPr>
            <a:r>
              <a:rPr lang="it-IT" sz="2000" b="1">
                <a:solidFill>
                  <a:srgbClr val="003399"/>
                </a:solidFill>
              </a:rPr>
              <a:t> La protezione</a:t>
            </a:r>
          </a:p>
          <a:p>
            <a:pPr eaLnBrk="0" hangingPunct="0">
              <a:buFontTx/>
              <a:buChar char="•"/>
            </a:pPr>
            <a:r>
              <a:rPr lang="it-IT" sz="2000" b="1">
                <a:solidFill>
                  <a:srgbClr val="003399"/>
                </a:solidFill>
              </a:rPr>
              <a:t> L’informazione dei lavoratori</a:t>
            </a:r>
          </a:p>
          <a:p>
            <a:pPr eaLnBrk="0" hangingPunct="0">
              <a:buFontTx/>
              <a:buChar char="•"/>
            </a:pPr>
            <a:r>
              <a:rPr lang="it-IT" sz="2000" b="1">
                <a:solidFill>
                  <a:srgbClr val="003399"/>
                </a:solidFill>
              </a:rPr>
              <a:t> La formazione professionale degli stessi</a:t>
            </a:r>
          </a:p>
          <a:p>
            <a:pPr eaLnBrk="0" hangingPunct="0">
              <a:buFontTx/>
              <a:buChar char="•"/>
            </a:pPr>
            <a:r>
              <a:rPr lang="it-IT" sz="2000" b="1">
                <a:solidFill>
                  <a:srgbClr val="003399"/>
                </a:solidFill>
              </a:rPr>
              <a:t> L’organizzazione e mezzi destinati a porre in atto i provvedimenti necessari</a:t>
            </a:r>
          </a:p>
          <a:p>
            <a:pPr eaLnBrk="0" hangingPunct="0">
              <a:spcBef>
                <a:spcPct val="50000"/>
              </a:spcBef>
            </a:pPr>
            <a:endParaRPr lang="it-IT" sz="200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87325" y="12700"/>
            <a:ext cx="8194675" cy="522288"/>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r>
              <a:rPr lang="it-IT" sz="2800" b="1">
                <a:solidFill>
                  <a:srgbClr val="003399"/>
                </a:solidFill>
              </a:rPr>
              <a:t>Valutazione del rischio. I soggetti</a:t>
            </a:r>
          </a:p>
        </p:txBody>
      </p:sp>
      <p:sp>
        <p:nvSpPr>
          <p:cNvPr id="55299" name="Line 3"/>
          <p:cNvSpPr>
            <a:spLocks noChangeShapeType="1"/>
          </p:cNvSpPr>
          <p:nvPr/>
        </p:nvSpPr>
        <p:spPr bwMode="auto">
          <a:xfrm>
            <a:off x="0" y="47625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853000" name="Rectangle 8"/>
          <p:cNvSpPr>
            <a:spLocks noChangeArrowheads="1"/>
          </p:cNvSpPr>
          <p:nvPr/>
        </p:nvSpPr>
        <p:spPr bwMode="auto">
          <a:xfrm>
            <a:off x="611188" y="622300"/>
            <a:ext cx="8064500" cy="1223963"/>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55301" name="Text Box 9"/>
          <p:cNvSpPr txBox="1">
            <a:spLocks noChangeArrowheads="1"/>
          </p:cNvSpPr>
          <p:nvPr/>
        </p:nvSpPr>
        <p:spPr bwMode="auto">
          <a:xfrm>
            <a:off x="684213" y="549275"/>
            <a:ext cx="7920037" cy="1187450"/>
          </a:xfrm>
          <a:prstGeom prst="rect">
            <a:avLst/>
          </a:prstGeom>
          <a:noFill/>
          <a:ln w="9525">
            <a:noFill/>
            <a:miter lim="800000"/>
            <a:headEnd/>
            <a:tailEnd/>
          </a:ln>
        </p:spPr>
        <p:txBody>
          <a:bodyPr>
            <a:prstTxWarp prst="textNoShape">
              <a:avLst/>
            </a:prstTxWarp>
            <a:spAutoFit/>
          </a:bodyPr>
          <a:lstStyle/>
          <a:p>
            <a:pPr algn="just" eaLnBrk="0" hangingPunct="0">
              <a:spcBef>
                <a:spcPct val="30000"/>
              </a:spcBef>
            </a:pPr>
            <a:r>
              <a:rPr lang="it-IT" sz="2400" b="1"/>
              <a:t>L’obbligo</a:t>
            </a:r>
            <a:r>
              <a:rPr lang="it-IT" sz="2400"/>
              <a:t> di realizzare la valutazione di tutti i  rischi con la conseguente elaborazione del documento </a:t>
            </a:r>
            <a:r>
              <a:rPr lang="it-IT" sz="2400" b="1"/>
              <a:t>spetta al datore di lavoro</a:t>
            </a:r>
            <a:r>
              <a:rPr lang="it-IT" sz="2400"/>
              <a:t>. Art 17 D.Lgs 81/08</a:t>
            </a:r>
          </a:p>
        </p:txBody>
      </p:sp>
      <p:sp>
        <p:nvSpPr>
          <p:cNvPr id="853002" name="Rectangle 10"/>
          <p:cNvSpPr>
            <a:spLocks noChangeArrowheads="1"/>
          </p:cNvSpPr>
          <p:nvPr/>
        </p:nvSpPr>
        <p:spPr bwMode="auto">
          <a:xfrm>
            <a:off x="611188" y="2060575"/>
            <a:ext cx="8064500" cy="86360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55303" name="Text Box 11"/>
          <p:cNvSpPr txBox="1">
            <a:spLocks noChangeArrowheads="1"/>
          </p:cNvSpPr>
          <p:nvPr/>
        </p:nvSpPr>
        <p:spPr bwMode="auto">
          <a:xfrm>
            <a:off x="684213" y="2060575"/>
            <a:ext cx="7920037" cy="822325"/>
          </a:xfrm>
          <a:prstGeom prst="rect">
            <a:avLst/>
          </a:prstGeom>
          <a:noFill/>
          <a:ln w="9525">
            <a:noFill/>
            <a:miter lim="800000"/>
            <a:headEnd/>
            <a:tailEnd/>
          </a:ln>
        </p:spPr>
        <p:txBody>
          <a:bodyPr>
            <a:prstTxWarp prst="textNoShape">
              <a:avLst/>
            </a:prstTxWarp>
            <a:spAutoFit/>
          </a:bodyPr>
          <a:lstStyle/>
          <a:p>
            <a:pPr algn="just" eaLnBrk="0" hangingPunct="0">
              <a:spcBef>
                <a:spcPct val="30000"/>
              </a:spcBef>
            </a:pPr>
            <a:r>
              <a:rPr lang="it-IT" sz="2400"/>
              <a:t>Alla valutazione del rischio  </a:t>
            </a:r>
            <a:r>
              <a:rPr lang="it-IT" sz="2400" b="1"/>
              <a:t>collabora il RSPP e il medico competente</a:t>
            </a:r>
            <a:r>
              <a:rPr lang="it-IT" sz="2400"/>
              <a:t> nei casi previsti dall’art 41.</a:t>
            </a:r>
          </a:p>
        </p:txBody>
      </p:sp>
      <p:sp>
        <p:nvSpPr>
          <p:cNvPr id="853004" name="Rectangle 12"/>
          <p:cNvSpPr>
            <a:spLocks noChangeArrowheads="1"/>
          </p:cNvSpPr>
          <p:nvPr/>
        </p:nvSpPr>
        <p:spPr bwMode="auto">
          <a:xfrm>
            <a:off x="611188" y="3141663"/>
            <a:ext cx="8064500" cy="1944687"/>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55305" name="Text Box 13"/>
          <p:cNvSpPr txBox="1">
            <a:spLocks noChangeArrowheads="1"/>
          </p:cNvSpPr>
          <p:nvPr/>
        </p:nvSpPr>
        <p:spPr bwMode="auto">
          <a:xfrm>
            <a:off x="684213" y="3141663"/>
            <a:ext cx="7920037" cy="1938337"/>
          </a:xfrm>
          <a:prstGeom prst="rect">
            <a:avLst/>
          </a:prstGeom>
          <a:noFill/>
          <a:ln w="9525">
            <a:noFill/>
            <a:miter lim="800000"/>
            <a:headEnd/>
            <a:tailEnd/>
          </a:ln>
        </p:spPr>
        <p:txBody>
          <a:bodyPr>
            <a:prstTxWarp prst="textNoShape">
              <a:avLst/>
            </a:prstTxWarp>
            <a:spAutoFit/>
          </a:bodyPr>
          <a:lstStyle/>
          <a:p>
            <a:pPr algn="just" eaLnBrk="0" hangingPunct="0">
              <a:spcBef>
                <a:spcPct val="30000"/>
              </a:spcBef>
            </a:pPr>
            <a:r>
              <a:rPr lang="it-IT" sz="2400"/>
              <a:t>La valutazione si avvale del contributo del </a:t>
            </a:r>
            <a:r>
              <a:rPr lang="it-IT" sz="2400" b="1"/>
              <a:t>RLS </a:t>
            </a:r>
            <a:r>
              <a:rPr lang="it-IT" sz="2400"/>
              <a:t>in quanto  deve essere realizzata previa  </a:t>
            </a:r>
            <a:r>
              <a:rPr lang="it-IT" sz="2400" b="1"/>
              <a:t>consultazione  del RLS </a:t>
            </a:r>
            <a:r>
              <a:rPr lang="it-IT" sz="2400"/>
              <a:t>il quale  adeguatamente formato (Art.37 comma 10) è una risorsa tecnica oltre che il collettore delle esperienze e delle valutazioni degli stessi lavoratori.</a:t>
            </a:r>
          </a:p>
        </p:txBody>
      </p:sp>
      <p:sp>
        <p:nvSpPr>
          <p:cNvPr id="853006" name="Rectangle 14"/>
          <p:cNvSpPr>
            <a:spLocks noChangeArrowheads="1"/>
          </p:cNvSpPr>
          <p:nvPr/>
        </p:nvSpPr>
        <p:spPr bwMode="auto">
          <a:xfrm>
            <a:off x="611188" y="5300663"/>
            <a:ext cx="8064500" cy="1223962"/>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55307" name="Text Box 15"/>
          <p:cNvSpPr txBox="1">
            <a:spLocks noChangeArrowheads="1"/>
          </p:cNvSpPr>
          <p:nvPr/>
        </p:nvSpPr>
        <p:spPr bwMode="auto">
          <a:xfrm>
            <a:off x="684213" y="5300663"/>
            <a:ext cx="7991475" cy="1200150"/>
          </a:xfrm>
          <a:prstGeom prst="rect">
            <a:avLst/>
          </a:prstGeom>
          <a:noFill/>
          <a:ln w="9525">
            <a:noFill/>
            <a:miter lim="800000"/>
            <a:headEnd/>
            <a:tailEnd/>
          </a:ln>
        </p:spPr>
        <p:txBody>
          <a:bodyPr>
            <a:prstTxWarp prst="textNoShape">
              <a:avLst/>
            </a:prstTxWarp>
            <a:spAutoFit/>
          </a:bodyPr>
          <a:lstStyle/>
          <a:p>
            <a:pPr algn="just" eaLnBrk="0" hangingPunct="0">
              <a:spcBef>
                <a:spcPct val="30000"/>
              </a:spcBef>
            </a:pPr>
            <a:r>
              <a:rPr lang="it-IT" sz="2400"/>
              <a:t>Il processo di valutazione investe anche in modo più o meno diretto anche i </a:t>
            </a:r>
            <a:r>
              <a:rPr lang="it-IT" sz="2400">
                <a:solidFill>
                  <a:srgbClr val="FF0000"/>
                </a:solidFill>
              </a:rPr>
              <a:t>progettisti  </a:t>
            </a:r>
            <a:r>
              <a:rPr lang="it-IT" sz="2400"/>
              <a:t>(</a:t>
            </a:r>
            <a:r>
              <a:rPr lang="it-IT" sz="2400">
                <a:solidFill>
                  <a:srgbClr val="FF0000"/>
                </a:solidFill>
              </a:rPr>
              <a:t>art 22</a:t>
            </a:r>
            <a:r>
              <a:rPr lang="it-IT" sz="2400"/>
              <a:t>)</a:t>
            </a:r>
            <a:r>
              <a:rPr lang="it-IT" sz="2400">
                <a:solidFill>
                  <a:srgbClr val="FF0000"/>
                </a:solidFill>
              </a:rPr>
              <a:t>, </a:t>
            </a:r>
            <a:r>
              <a:rPr lang="it-IT" sz="2400"/>
              <a:t>i </a:t>
            </a:r>
            <a:r>
              <a:rPr lang="it-IT" sz="2400">
                <a:solidFill>
                  <a:srgbClr val="FF0000"/>
                </a:solidFill>
              </a:rPr>
              <a:t>fabbricanti</a:t>
            </a:r>
            <a:r>
              <a:rPr lang="it-IT" sz="2400"/>
              <a:t> e i </a:t>
            </a:r>
            <a:r>
              <a:rPr lang="it-IT" sz="2400">
                <a:solidFill>
                  <a:srgbClr val="FF0000"/>
                </a:solidFill>
              </a:rPr>
              <a:t>fornitori</a:t>
            </a:r>
            <a:r>
              <a:rPr lang="it-IT" sz="2400"/>
              <a:t> (</a:t>
            </a:r>
            <a:r>
              <a:rPr lang="it-IT" sz="2400">
                <a:solidFill>
                  <a:srgbClr val="FF0000"/>
                </a:solidFill>
              </a:rPr>
              <a:t>art 23</a:t>
            </a:r>
            <a:r>
              <a:rPr lang="it-IT" sz="2400"/>
              <a:t>) e gli </a:t>
            </a:r>
            <a:r>
              <a:rPr lang="it-IT" sz="2400">
                <a:solidFill>
                  <a:srgbClr val="FF0000"/>
                </a:solidFill>
              </a:rPr>
              <a:t>installatori</a:t>
            </a:r>
            <a:r>
              <a:rPr lang="it-IT" sz="2400"/>
              <a:t> (</a:t>
            </a:r>
            <a:r>
              <a:rPr lang="it-IT" sz="2400">
                <a:solidFill>
                  <a:srgbClr val="FF0000"/>
                </a:solidFill>
              </a:rPr>
              <a:t>art 24</a:t>
            </a:r>
            <a:r>
              <a:rPr lang="it-IT" sz="2400"/>
              <a:t>)</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Line 2"/>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93187" name="Rectangle 3"/>
          <p:cNvSpPr>
            <a:spLocks noChangeArrowheads="1"/>
          </p:cNvSpPr>
          <p:nvPr/>
        </p:nvSpPr>
        <p:spPr bwMode="auto">
          <a:xfrm>
            <a:off x="609600" y="939800"/>
            <a:ext cx="8021638" cy="5070475"/>
          </a:xfrm>
          <a:prstGeom prst="rect">
            <a:avLst/>
          </a:prstGeom>
          <a:noFill/>
          <a:ln w="9525">
            <a:noFill/>
            <a:miter lim="800000"/>
            <a:headEnd/>
            <a:tailEnd/>
          </a:ln>
        </p:spPr>
        <p:txBody>
          <a:bodyPr lIns="95250" tIns="47625" rIns="95250" bIns="47625">
            <a:prstTxWarp prst="textNoShape">
              <a:avLst/>
            </a:prstTxWarp>
            <a:spAutoFit/>
          </a:bodyPr>
          <a:lstStyle/>
          <a:p>
            <a:pPr algn="ctr" defTabSz="989013" eaLnBrk="0" hangingPunct="0">
              <a:spcBef>
                <a:spcPct val="30000"/>
              </a:spcBef>
            </a:pPr>
            <a:r>
              <a:rPr lang="it-IT" sz="2000" b="1"/>
              <a:t>OCCORRE RICORDARE E TENERE PRESENTE CHE </a:t>
            </a:r>
          </a:p>
          <a:p>
            <a:pPr algn="ctr" defTabSz="989013" eaLnBrk="0" hangingPunct="0">
              <a:spcBef>
                <a:spcPct val="30000"/>
              </a:spcBef>
            </a:pPr>
            <a:r>
              <a:rPr lang="it-IT" sz="2000" b="1" u="sng"/>
              <a:t>IL RISCHIO NON PUO’ ESSERE RIDOTTO A ZERO.</a:t>
            </a:r>
          </a:p>
          <a:p>
            <a:pPr algn="ctr" defTabSz="989013" eaLnBrk="0" hangingPunct="0">
              <a:spcBef>
                <a:spcPct val="30000"/>
              </a:spcBef>
            </a:pPr>
            <a:endParaRPr lang="it-IT" sz="2000" b="1"/>
          </a:p>
          <a:p>
            <a:pPr algn="ctr" defTabSz="989013" eaLnBrk="0" hangingPunct="0">
              <a:spcBef>
                <a:spcPct val="30000"/>
              </a:spcBef>
            </a:pPr>
            <a:r>
              <a:rPr lang="it-IT" sz="2000" b="1"/>
              <a:t>Il RISCHIO è funzione del tempo di esposizione, della probabilità che si verifichi un evento dannoso e della gravità del danno</a:t>
            </a:r>
          </a:p>
          <a:p>
            <a:pPr algn="ctr" defTabSz="989013" eaLnBrk="0" hangingPunct="0">
              <a:spcBef>
                <a:spcPct val="30000"/>
              </a:spcBef>
            </a:pPr>
            <a:endParaRPr lang="it-IT" sz="2000" b="1"/>
          </a:p>
          <a:p>
            <a:pPr algn="ctr" defTabSz="989013" eaLnBrk="0" hangingPunct="0">
              <a:spcBef>
                <a:spcPct val="30000"/>
              </a:spcBef>
            </a:pPr>
            <a:r>
              <a:rPr lang="it-IT" sz="2000" b="1"/>
              <a:t> </a:t>
            </a:r>
            <a:r>
              <a:rPr lang="it-IT" sz="2000" b="1">
                <a:solidFill>
                  <a:srgbClr val="000066"/>
                </a:solidFill>
              </a:rPr>
              <a:t>R = f ( t , P, D,)</a:t>
            </a:r>
          </a:p>
          <a:p>
            <a:pPr defTabSz="989013" eaLnBrk="0" hangingPunct="0">
              <a:spcBef>
                <a:spcPct val="30000"/>
              </a:spcBef>
            </a:pPr>
            <a:endParaRPr lang="it-IT" sz="2000" b="1">
              <a:solidFill>
                <a:srgbClr val="000066"/>
              </a:solidFill>
            </a:endParaRPr>
          </a:p>
          <a:p>
            <a:pPr algn="just" defTabSz="989013" eaLnBrk="0" hangingPunct="0">
              <a:spcBef>
                <a:spcPct val="30000"/>
              </a:spcBef>
            </a:pPr>
            <a:r>
              <a:rPr lang="it-IT" sz="2000" b="1">
                <a:solidFill>
                  <a:schemeClr val="accent2"/>
                </a:solidFill>
              </a:rPr>
              <a:t>RIDURRE IL RISCHIO EQUIVALE A :</a:t>
            </a:r>
          </a:p>
          <a:p>
            <a:pPr algn="just" defTabSz="989013" eaLnBrk="0" hangingPunct="0">
              <a:spcBef>
                <a:spcPct val="30000"/>
              </a:spcBef>
            </a:pPr>
            <a:endParaRPr lang="it-IT" sz="2000" b="1">
              <a:solidFill>
                <a:srgbClr val="FF6600"/>
              </a:solidFill>
            </a:endParaRPr>
          </a:p>
          <a:p>
            <a:pPr algn="just" defTabSz="989013" eaLnBrk="0" hangingPunct="0">
              <a:spcBef>
                <a:spcPct val="30000"/>
              </a:spcBef>
              <a:buFontTx/>
              <a:buChar char="•"/>
            </a:pPr>
            <a:r>
              <a:rPr lang="it-IT" sz="2000" b="1">
                <a:solidFill>
                  <a:schemeClr val="accent2"/>
                </a:solidFill>
              </a:rPr>
              <a:t>ridurre il tempo di esposizione                                  per t = 0 si ha  R = 0</a:t>
            </a:r>
          </a:p>
          <a:p>
            <a:pPr algn="just" defTabSz="989013" eaLnBrk="0" hangingPunct="0">
              <a:spcBef>
                <a:spcPct val="30000"/>
              </a:spcBef>
              <a:buFontTx/>
              <a:buChar char="•"/>
            </a:pPr>
            <a:r>
              <a:rPr lang="it-IT" sz="2000" b="1">
                <a:solidFill>
                  <a:schemeClr val="accent2"/>
                </a:solidFill>
              </a:rPr>
              <a:t>ridurre la probabilità che un evento si verifichi      per P = 0 si ha R = 0</a:t>
            </a:r>
          </a:p>
          <a:p>
            <a:pPr algn="just" defTabSz="989013" eaLnBrk="0" hangingPunct="0">
              <a:spcBef>
                <a:spcPct val="30000"/>
              </a:spcBef>
              <a:buFontTx/>
              <a:buChar char="•"/>
            </a:pPr>
            <a:r>
              <a:rPr lang="it-IT" sz="2000" b="1">
                <a:solidFill>
                  <a:schemeClr val="accent2"/>
                </a:solidFill>
              </a:rPr>
              <a:t>ridurre la gravità delle conseguenze ( del danno)   per D = 0 si ha R = 0</a:t>
            </a:r>
          </a:p>
        </p:txBody>
      </p:sp>
      <p:sp>
        <p:nvSpPr>
          <p:cNvPr id="93188" name="Rectangle 4"/>
          <p:cNvSpPr>
            <a:spLocks noChangeArrowheads="1"/>
          </p:cNvSpPr>
          <p:nvPr/>
        </p:nvSpPr>
        <p:spPr bwMode="auto">
          <a:xfrm>
            <a:off x="187325" y="98425"/>
            <a:ext cx="6575425"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Matrici di rischio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4" name="Rectangle 3"/>
          <p:cNvSpPr>
            <a:spLocks noChangeArrowheads="1"/>
          </p:cNvSpPr>
          <p:nvPr/>
        </p:nvSpPr>
        <p:spPr bwMode="auto">
          <a:xfrm>
            <a:off x="290513" y="549275"/>
            <a:ext cx="8261350" cy="253365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000" b="1" i="1">
                <a:solidFill>
                  <a:schemeClr val="accent2"/>
                </a:solidFill>
              </a:rPr>
              <a:t>Una tecnica comunemente utilizzata classifica il rischio mediante una matrice che correla l’entità del danno con la sua potenziale occorrenza.</a:t>
            </a:r>
          </a:p>
          <a:p>
            <a:pPr algn="just" defTabSz="989013" eaLnBrk="0" hangingPunct="0"/>
            <a:r>
              <a:rPr lang="it-IT" sz="2000"/>
              <a:t>A ciascun rischio identificato (inteso come fonte potenziale di pericolo) sono associati due valori numerici:</a:t>
            </a:r>
          </a:p>
          <a:p>
            <a:pPr algn="just" defTabSz="989013" eaLnBrk="0" hangingPunct="0"/>
            <a:r>
              <a:rPr lang="it-IT" sz="2000"/>
              <a:t>		</a:t>
            </a:r>
            <a:r>
              <a:rPr lang="it-IT" sz="2000" b="1">
                <a:solidFill>
                  <a:srgbClr val="003399"/>
                </a:solidFill>
              </a:rPr>
              <a:t>P</a:t>
            </a:r>
            <a:r>
              <a:rPr lang="it-IT" sz="2000">
                <a:solidFill>
                  <a:srgbClr val="003399"/>
                </a:solidFill>
              </a:rPr>
              <a:t> =</a:t>
            </a:r>
            <a:r>
              <a:rPr lang="it-IT" sz="2000"/>
              <a:t> probabilità evento (o frequenza di accadimento)</a:t>
            </a:r>
          </a:p>
          <a:p>
            <a:pPr algn="just" defTabSz="989013" eaLnBrk="0" hangingPunct="0"/>
            <a:r>
              <a:rPr lang="it-IT" sz="2000"/>
              <a:t>		</a:t>
            </a:r>
            <a:r>
              <a:rPr lang="it-IT" sz="2000" b="1">
                <a:solidFill>
                  <a:srgbClr val="003399"/>
                </a:solidFill>
              </a:rPr>
              <a:t>D</a:t>
            </a:r>
            <a:r>
              <a:rPr lang="it-IT" sz="2000">
                <a:solidFill>
                  <a:srgbClr val="003399"/>
                </a:solidFill>
              </a:rPr>
              <a:t> =</a:t>
            </a:r>
            <a:r>
              <a:rPr lang="it-IT" sz="2000"/>
              <a:t> entità del danno (o intensità della conseguenza)</a:t>
            </a:r>
          </a:p>
          <a:p>
            <a:pPr algn="just" defTabSz="989013" eaLnBrk="0" hangingPunct="0"/>
            <a:endParaRPr lang="it-IT" sz="2000"/>
          </a:p>
          <a:p>
            <a:pPr algn="just" defTabSz="989013" eaLnBrk="0" hangingPunct="0"/>
            <a:endParaRPr lang="it-IT" sz="2000"/>
          </a:p>
        </p:txBody>
      </p:sp>
      <p:graphicFrame>
        <p:nvGraphicFramePr>
          <p:cNvPr id="97282" name="Object 4"/>
          <p:cNvGraphicFramePr>
            <a:graphicFrameLocks/>
          </p:cNvGraphicFramePr>
          <p:nvPr/>
        </p:nvGraphicFramePr>
        <p:xfrm>
          <a:off x="682625" y="2347913"/>
          <a:ext cx="4071938" cy="2411412"/>
        </p:xfrm>
        <a:graphic>
          <a:graphicData uri="http://schemas.openxmlformats.org/presentationml/2006/ole">
            <p:oleObj spid="_x0000_s174082" name="Chart" r:id="rId4" imgW="3954240" imgH="2411280" progId="">
              <p:embed/>
            </p:oleObj>
          </a:graphicData>
        </a:graphic>
      </p:graphicFrame>
      <p:graphicFrame>
        <p:nvGraphicFramePr>
          <p:cNvPr id="97283" name="Object 5"/>
          <p:cNvGraphicFramePr>
            <a:graphicFrameLocks/>
          </p:cNvGraphicFramePr>
          <p:nvPr/>
        </p:nvGraphicFramePr>
        <p:xfrm>
          <a:off x="4232275" y="2317750"/>
          <a:ext cx="3979863" cy="2336800"/>
        </p:xfrm>
        <a:graphic>
          <a:graphicData uri="http://schemas.openxmlformats.org/presentationml/2006/ole">
            <p:oleObj spid="_x0000_s174083" name="Grafico" r:id="rId5" imgW="3863880" imgH="2336760" progId="MSGraph.Chart.8">
              <p:embed followColorScheme="full"/>
            </p:oleObj>
          </a:graphicData>
        </a:graphic>
      </p:graphicFrame>
      <p:sp>
        <p:nvSpPr>
          <p:cNvPr id="97285" name="Rectangle 6"/>
          <p:cNvSpPr>
            <a:spLocks noChangeArrowheads="1"/>
          </p:cNvSpPr>
          <p:nvPr/>
        </p:nvSpPr>
        <p:spPr bwMode="auto">
          <a:xfrm>
            <a:off x="76200" y="4513263"/>
            <a:ext cx="8915400" cy="2228850"/>
          </a:xfrm>
          <a:prstGeom prst="rect">
            <a:avLst/>
          </a:prstGeom>
          <a:noFill/>
          <a:ln w="9525">
            <a:noFill/>
            <a:miter lim="800000"/>
            <a:headEnd/>
            <a:tailEnd/>
          </a:ln>
        </p:spPr>
        <p:txBody>
          <a:bodyPr lIns="95250" tIns="47625" rIns="95250" bIns="47625">
            <a:prstTxWarp prst="textNoShape">
              <a:avLst/>
            </a:prstTxWarp>
            <a:spAutoFit/>
          </a:bodyPr>
          <a:lstStyle/>
          <a:p>
            <a:pPr algn="just" defTabSz="989013" eaLnBrk="0" hangingPunct="0"/>
            <a:r>
              <a:rPr lang="it-IT" sz="2000"/>
              <a:t>Pertanto viene individuato per ciascun fattore un:</a:t>
            </a:r>
            <a:r>
              <a:rPr lang="it-IT" sz="2000" b="1"/>
              <a:t> </a:t>
            </a:r>
            <a:r>
              <a:rPr lang="it-IT" sz="2000" b="1">
                <a:solidFill>
                  <a:srgbClr val="003399"/>
                </a:solidFill>
              </a:rPr>
              <a:t>INDICE DI RISCHIO R = P x D.</a:t>
            </a:r>
          </a:p>
          <a:p>
            <a:pPr algn="just" defTabSz="989013" eaLnBrk="0" hangingPunct="0"/>
            <a:r>
              <a:rPr lang="it-IT" sz="2000"/>
              <a:t>A ciascun INDICE DI RISCHIO deve corrispondere una specifica attività di controllo, verifica e/o interventi.</a:t>
            </a:r>
          </a:p>
          <a:p>
            <a:pPr algn="just" defTabSz="989013" eaLnBrk="0" hangingPunct="0"/>
            <a:r>
              <a:rPr lang="it-IT" sz="2000"/>
              <a:t>		</a:t>
            </a:r>
            <a:r>
              <a:rPr lang="it-IT" sz="2000" b="1">
                <a:solidFill>
                  <a:srgbClr val="003399"/>
                </a:solidFill>
              </a:rPr>
              <a:t>R = 1</a:t>
            </a:r>
            <a:r>
              <a:rPr lang="it-IT" sz="2000">
                <a:solidFill>
                  <a:srgbClr val="003399"/>
                </a:solidFill>
              </a:rPr>
              <a:t>		</a:t>
            </a:r>
            <a:r>
              <a:rPr lang="it-IT" sz="2000"/>
              <a:t>indice di rischio basso</a:t>
            </a:r>
          </a:p>
          <a:p>
            <a:pPr algn="just" defTabSz="989013" eaLnBrk="0" hangingPunct="0"/>
            <a:r>
              <a:rPr lang="it-IT" sz="2000"/>
              <a:t>		</a:t>
            </a:r>
            <a:r>
              <a:rPr lang="it-IT" sz="2000" b="1">
                <a:solidFill>
                  <a:srgbClr val="003399"/>
                </a:solidFill>
              </a:rPr>
              <a:t>R = 2 - 3</a:t>
            </a:r>
            <a:r>
              <a:rPr lang="it-IT" sz="2000">
                <a:solidFill>
                  <a:srgbClr val="003399"/>
                </a:solidFill>
              </a:rPr>
              <a:t>		</a:t>
            </a:r>
            <a:r>
              <a:rPr lang="it-IT" sz="2000"/>
              <a:t>indice di rischio medio</a:t>
            </a:r>
          </a:p>
          <a:p>
            <a:pPr algn="just" defTabSz="989013" eaLnBrk="0" hangingPunct="0"/>
            <a:r>
              <a:rPr lang="it-IT" sz="2000"/>
              <a:t>		</a:t>
            </a:r>
            <a:r>
              <a:rPr lang="it-IT" sz="2000" b="1">
                <a:solidFill>
                  <a:srgbClr val="003399"/>
                </a:solidFill>
              </a:rPr>
              <a:t>R = 4 - 8</a:t>
            </a:r>
            <a:r>
              <a:rPr lang="it-IT" sz="2000">
                <a:solidFill>
                  <a:srgbClr val="003399"/>
                </a:solidFill>
              </a:rPr>
              <a:t>		</a:t>
            </a:r>
            <a:r>
              <a:rPr lang="it-IT" sz="2000"/>
              <a:t>indice di rischio alto</a:t>
            </a:r>
          </a:p>
          <a:p>
            <a:pPr algn="just" defTabSz="989013" eaLnBrk="0" hangingPunct="0"/>
            <a:r>
              <a:rPr lang="it-IT" sz="2000"/>
              <a:t>		</a:t>
            </a:r>
            <a:r>
              <a:rPr lang="it-IT" sz="2000" b="1">
                <a:solidFill>
                  <a:srgbClr val="003399"/>
                </a:solidFill>
              </a:rPr>
              <a:t>R &gt; 9</a:t>
            </a:r>
            <a:r>
              <a:rPr lang="it-IT" sz="2000">
                <a:solidFill>
                  <a:srgbClr val="003399"/>
                </a:solidFill>
              </a:rPr>
              <a:t>		</a:t>
            </a:r>
            <a:r>
              <a:rPr lang="it-IT" sz="2000"/>
              <a:t>indice di rischio molto alto</a:t>
            </a:r>
          </a:p>
        </p:txBody>
      </p:sp>
      <p:sp>
        <p:nvSpPr>
          <p:cNvPr id="97286" name="Line 7"/>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97287" name="Rectangle 8"/>
          <p:cNvSpPr>
            <a:spLocks noChangeArrowheads="1"/>
          </p:cNvSpPr>
          <p:nvPr/>
        </p:nvSpPr>
        <p:spPr bwMode="auto">
          <a:xfrm>
            <a:off x="187325" y="98425"/>
            <a:ext cx="6575425"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Matrici di rischio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365625" y="2254250"/>
            <a:ext cx="2971800" cy="1600200"/>
          </a:xfrm>
          <a:prstGeom prst="rect">
            <a:avLst/>
          </a:prstGeom>
          <a:solidFill>
            <a:srgbClr val="CCCC00"/>
          </a:solidFill>
          <a:ln w="9525">
            <a:solidFill>
              <a:schemeClr val="tx1"/>
            </a:solidFill>
            <a:miter lim="800000"/>
            <a:headEnd/>
            <a:tailEnd/>
          </a:ln>
        </p:spPr>
        <p:txBody>
          <a:bodyPr wrap="none" anchor="ctr">
            <a:prstTxWarp prst="textNoShape">
              <a:avLst/>
            </a:prstTxWarp>
          </a:bodyPr>
          <a:lstStyle/>
          <a:p>
            <a:endParaRPr lang="it-IT"/>
          </a:p>
        </p:txBody>
      </p:sp>
      <p:sp>
        <p:nvSpPr>
          <p:cNvPr id="99331" name="Rectangle 3"/>
          <p:cNvSpPr>
            <a:spLocks noChangeArrowheads="1"/>
          </p:cNvSpPr>
          <p:nvPr/>
        </p:nvSpPr>
        <p:spPr bwMode="auto">
          <a:xfrm>
            <a:off x="1546225" y="2254250"/>
            <a:ext cx="2819400" cy="16002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it-IT"/>
          </a:p>
        </p:txBody>
      </p:sp>
      <p:sp>
        <p:nvSpPr>
          <p:cNvPr id="99332" name="Rectangle 4"/>
          <p:cNvSpPr>
            <a:spLocks noChangeArrowheads="1"/>
          </p:cNvSpPr>
          <p:nvPr/>
        </p:nvSpPr>
        <p:spPr bwMode="auto">
          <a:xfrm>
            <a:off x="4365625" y="3854450"/>
            <a:ext cx="2971800" cy="15240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it-IT"/>
          </a:p>
        </p:txBody>
      </p:sp>
      <p:sp>
        <p:nvSpPr>
          <p:cNvPr id="99333" name="Rectangle 5"/>
          <p:cNvSpPr>
            <a:spLocks noChangeArrowheads="1"/>
          </p:cNvSpPr>
          <p:nvPr/>
        </p:nvSpPr>
        <p:spPr bwMode="auto">
          <a:xfrm>
            <a:off x="1546225" y="3854450"/>
            <a:ext cx="2819400" cy="1524000"/>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eaLnBrk="0" hangingPunct="0"/>
            <a:endParaRPr lang="it-IT" sz="2400">
              <a:solidFill>
                <a:srgbClr val="008000"/>
              </a:solidFill>
            </a:endParaRPr>
          </a:p>
        </p:txBody>
      </p:sp>
      <p:sp>
        <p:nvSpPr>
          <p:cNvPr id="99334" name="Line 6"/>
          <p:cNvSpPr>
            <a:spLocks noChangeShapeType="1"/>
          </p:cNvSpPr>
          <p:nvPr/>
        </p:nvSpPr>
        <p:spPr bwMode="auto">
          <a:xfrm>
            <a:off x="1546225" y="5378450"/>
            <a:ext cx="6858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99335" name="Line 7"/>
          <p:cNvSpPr>
            <a:spLocks noChangeShapeType="1"/>
          </p:cNvSpPr>
          <p:nvPr/>
        </p:nvSpPr>
        <p:spPr bwMode="auto">
          <a:xfrm flipV="1">
            <a:off x="1546225" y="1187450"/>
            <a:ext cx="0" cy="419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99336" name="Line 8"/>
          <p:cNvSpPr>
            <a:spLocks noChangeShapeType="1"/>
          </p:cNvSpPr>
          <p:nvPr/>
        </p:nvSpPr>
        <p:spPr bwMode="auto">
          <a:xfrm>
            <a:off x="1546225" y="22542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37" name="Line 9"/>
          <p:cNvSpPr>
            <a:spLocks noChangeShapeType="1"/>
          </p:cNvSpPr>
          <p:nvPr/>
        </p:nvSpPr>
        <p:spPr bwMode="auto">
          <a:xfrm>
            <a:off x="1546225" y="46164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38" name="Line 10"/>
          <p:cNvSpPr>
            <a:spLocks noChangeShapeType="1"/>
          </p:cNvSpPr>
          <p:nvPr/>
        </p:nvSpPr>
        <p:spPr bwMode="auto">
          <a:xfrm>
            <a:off x="1546225" y="38544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39" name="Line 11"/>
          <p:cNvSpPr>
            <a:spLocks noChangeShapeType="1"/>
          </p:cNvSpPr>
          <p:nvPr/>
        </p:nvSpPr>
        <p:spPr bwMode="auto">
          <a:xfrm>
            <a:off x="1546225" y="30924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40" name="Line 12"/>
          <p:cNvSpPr>
            <a:spLocks noChangeShapeType="1"/>
          </p:cNvSpPr>
          <p:nvPr/>
        </p:nvSpPr>
        <p:spPr bwMode="auto">
          <a:xfrm>
            <a:off x="7337425"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41" name="Line 13"/>
          <p:cNvSpPr>
            <a:spLocks noChangeShapeType="1"/>
          </p:cNvSpPr>
          <p:nvPr/>
        </p:nvSpPr>
        <p:spPr bwMode="auto">
          <a:xfrm>
            <a:off x="4365625"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42" name="Line 14"/>
          <p:cNvSpPr>
            <a:spLocks noChangeShapeType="1"/>
          </p:cNvSpPr>
          <p:nvPr/>
        </p:nvSpPr>
        <p:spPr bwMode="auto">
          <a:xfrm flipV="1">
            <a:off x="2917825"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43" name="Line 15"/>
          <p:cNvSpPr>
            <a:spLocks noChangeShapeType="1"/>
          </p:cNvSpPr>
          <p:nvPr/>
        </p:nvSpPr>
        <p:spPr bwMode="auto">
          <a:xfrm flipV="1">
            <a:off x="5889625"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99344" name="Text Box 16"/>
          <p:cNvSpPr txBox="1">
            <a:spLocks noChangeArrowheads="1"/>
          </p:cNvSpPr>
          <p:nvPr/>
        </p:nvSpPr>
        <p:spPr bwMode="auto">
          <a:xfrm>
            <a:off x="1851025" y="2482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   7</a:t>
            </a:r>
          </a:p>
        </p:txBody>
      </p:sp>
      <p:sp>
        <p:nvSpPr>
          <p:cNvPr id="99345" name="Text Box 17"/>
          <p:cNvSpPr txBox="1">
            <a:spLocks noChangeArrowheads="1"/>
          </p:cNvSpPr>
          <p:nvPr/>
        </p:nvSpPr>
        <p:spPr bwMode="auto">
          <a:xfrm>
            <a:off x="2079625" y="3244850"/>
            <a:ext cx="5334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5</a:t>
            </a:r>
          </a:p>
        </p:txBody>
      </p:sp>
      <p:sp>
        <p:nvSpPr>
          <p:cNvPr id="99346" name="Text Box 18"/>
          <p:cNvSpPr txBox="1">
            <a:spLocks noChangeArrowheads="1"/>
          </p:cNvSpPr>
          <p:nvPr/>
        </p:nvSpPr>
        <p:spPr bwMode="auto">
          <a:xfrm>
            <a:off x="2079625" y="4006850"/>
            <a:ext cx="304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3</a:t>
            </a:r>
          </a:p>
        </p:txBody>
      </p:sp>
      <p:sp>
        <p:nvSpPr>
          <p:cNvPr id="99347" name="Text Box 19"/>
          <p:cNvSpPr txBox="1">
            <a:spLocks noChangeArrowheads="1"/>
          </p:cNvSpPr>
          <p:nvPr/>
        </p:nvSpPr>
        <p:spPr bwMode="auto">
          <a:xfrm>
            <a:off x="2079625" y="4768850"/>
            <a:ext cx="609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a:t>
            </a:r>
          </a:p>
        </p:txBody>
      </p:sp>
      <p:sp>
        <p:nvSpPr>
          <p:cNvPr id="99348" name="Text Box 20"/>
          <p:cNvSpPr txBox="1">
            <a:spLocks noChangeArrowheads="1"/>
          </p:cNvSpPr>
          <p:nvPr/>
        </p:nvSpPr>
        <p:spPr bwMode="auto">
          <a:xfrm>
            <a:off x="3451225" y="2482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8</a:t>
            </a:r>
          </a:p>
        </p:txBody>
      </p:sp>
      <p:sp>
        <p:nvSpPr>
          <p:cNvPr id="99349" name="Text Box 21"/>
          <p:cNvSpPr txBox="1">
            <a:spLocks noChangeArrowheads="1"/>
          </p:cNvSpPr>
          <p:nvPr/>
        </p:nvSpPr>
        <p:spPr bwMode="auto">
          <a:xfrm>
            <a:off x="3451225" y="3244850"/>
            <a:ext cx="304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6</a:t>
            </a:r>
          </a:p>
        </p:txBody>
      </p:sp>
      <p:sp>
        <p:nvSpPr>
          <p:cNvPr id="99350" name="Text Box 22"/>
          <p:cNvSpPr txBox="1">
            <a:spLocks noChangeArrowheads="1"/>
          </p:cNvSpPr>
          <p:nvPr/>
        </p:nvSpPr>
        <p:spPr bwMode="auto">
          <a:xfrm>
            <a:off x="3451225" y="4006850"/>
            <a:ext cx="609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4</a:t>
            </a:r>
          </a:p>
        </p:txBody>
      </p:sp>
      <p:sp>
        <p:nvSpPr>
          <p:cNvPr id="99351" name="Text Box 23"/>
          <p:cNvSpPr txBox="1">
            <a:spLocks noChangeArrowheads="1"/>
          </p:cNvSpPr>
          <p:nvPr/>
        </p:nvSpPr>
        <p:spPr bwMode="auto">
          <a:xfrm>
            <a:off x="3451225" y="4768850"/>
            <a:ext cx="3810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2</a:t>
            </a:r>
          </a:p>
        </p:txBody>
      </p:sp>
      <p:sp>
        <p:nvSpPr>
          <p:cNvPr id="99352" name="Text Box 24"/>
          <p:cNvSpPr txBox="1">
            <a:spLocks noChangeArrowheads="1"/>
          </p:cNvSpPr>
          <p:nvPr/>
        </p:nvSpPr>
        <p:spPr bwMode="auto">
          <a:xfrm>
            <a:off x="4822825" y="2482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15</a:t>
            </a:r>
          </a:p>
        </p:txBody>
      </p:sp>
      <p:sp>
        <p:nvSpPr>
          <p:cNvPr id="99353" name="Text Box 25"/>
          <p:cNvSpPr txBox="1">
            <a:spLocks noChangeArrowheads="1"/>
          </p:cNvSpPr>
          <p:nvPr/>
        </p:nvSpPr>
        <p:spPr bwMode="auto">
          <a:xfrm>
            <a:off x="4899025" y="3244850"/>
            <a:ext cx="5334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13</a:t>
            </a:r>
          </a:p>
        </p:txBody>
      </p:sp>
      <p:sp>
        <p:nvSpPr>
          <p:cNvPr id="99354" name="Text Box 26"/>
          <p:cNvSpPr txBox="1">
            <a:spLocks noChangeArrowheads="1"/>
          </p:cNvSpPr>
          <p:nvPr/>
        </p:nvSpPr>
        <p:spPr bwMode="auto">
          <a:xfrm>
            <a:off x="4822825" y="4006850"/>
            <a:ext cx="7620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11</a:t>
            </a:r>
          </a:p>
        </p:txBody>
      </p:sp>
      <p:sp>
        <p:nvSpPr>
          <p:cNvPr id="99355" name="Text Box 27"/>
          <p:cNvSpPr txBox="1">
            <a:spLocks noChangeArrowheads="1"/>
          </p:cNvSpPr>
          <p:nvPr/>
        </p:nvSpPr>
        <p:spPr bwMode="auto">
          <a:xfrm>
            <a:off x="4899025" y="4768850"/>
            <a:ext cx="838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9</a:t>
            </a:r>
          </a:p>
        </p:txBody>
      </p:sp>
      <p:sp>
        <p:nvSpPr>
          <p:cNvPr id="99356" name="Text Box 28"/>
          <p:cNvSpPr txBox="1">
            <a:spLocks noChangeArrowheads="1"/>
          </p:cNvSpPr>
          <p:nvPr/>
        </p:nvSpPr>
        <p:spPr bwMode="auto">
          <a:xfrm>
            <a:off x="6423025" y="2482850"/>
            <a:ext cx="609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16</a:t>
            </a:r>
          </a:p>
        </p:txBody>
      </p:sp>
      <p:sp>
        <p:nvSpPr>
          <p:cNvPr id="99357" name="Text Box 29"/>
          <p:cNvSpPr txBox="1">
            <a:spLocks noChangeArrowheads="1"/>
          </p:cNvSpPr>
          <p:nvPr/>
        </p:nvSpPr>
        <p:spPr bwMode="auto">
          <a:xfrm>
            <a:off x="6423025" y="3244850"/>
            <a:ext cx="838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14</a:t>
            </a:r>
          </a:p>
        </p:txBody>
      </p:sp>
      <p:sp>
        <p:nvSpPr>
          <p:cNvPr id="99358" name="Text Box 30"/>
          <p:cNvSpPr txBox="1">
            <a:spLocks noChangeArrowheads="1"/>
          </p:cNvSpPr>
          <p:nvPr/>
        </p:nvSpPr>
        <p:spPr bwMode="auto">
          <a:xfrm>
            <a:off x="6423025" y="4006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12</a:t>
            </a:r>
          </a:p>
        </p:txBody>
      </p:sp>
      <p:sp>
        <p:nvSpPr>
          <p:cNvPr id="99359" name="Text Box 31"/>
          <p:cNvSpPr txBox="1">
            <a:spLocks noChangeArrowheads="1"/>
          </p:cNvSpPr>
          <p:nvPr/>
        </p:nvSpPr>
        <p:spPr bwMode="auto">
          <a:xfrm>
            <a:off x="6423025" y="4768850"/>
            <a:ext cx="838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10</a:t>
            </a:r>
          </a:p>
        </p:txBody>
      </p:sp>
      <p:sp>
        <p:nvSpPr>
          <p:cNvPr id="99360" name="Text Box 32"/>
          <p:cNvSpPr txBox="1">
            <a:spLocks noChangeArrowheads="1"/>
          </p:cNvSpPr>
          <p:nvPr/>
        </p:nvSpPr>
        <p:spPr bwMode="auto">
          <a:xfrm>
            <a:off x="7413625" y="5562600"/>
            <a:ext cx="1600200" cy="33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600" b="1">
                <a:solidFill>
                  <a:srgbClr val="CC0000"/>
                </a:solidFill>
              </a:rPr>
              <a:t>MAGNITUDO</a:t>
            </a:r>
            <a:endParaRPr lang="it-IT" sz="1600"/>
          </a:p>
        </p:txBody>
      </p:sp>
      <p:sp>
        <p:nvSpPr>
          <p:cNvPr id="99361" name="Text Box 33"/>
          <p:cNvSpPr txBox="1">
            <a:spLocks noChangeArrowheads="1"/>
          </p:cNvSpPr>
          <p:nvPr/>
        </p:nvSpPr>
        <p:spPr bwMode="auto">
          <a:xfrm>
            <a:off x="936625" y="838200"/>
            <a:ext cx="381000" cy="33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it-IT" sz="1600"/>
          </a:p>
        </p:txBody>
      </p:sp>
      <p:sp>
        <p:nvSpPr>
          <p:cNvPr id="99362" name="Text Box 34"/>
          <p:cNvSpPr txBox="1">
            <a:spLocks noChangeArrowheads="1"/>
          </p:cNvSpPr>
          <p:nvPr/>
        </p:nvSpPr>
        <p:spPr bwMode="auto">
          <a:xfrm>
            <a:off x="631825" y="806450"/>
            <a:ext cx="1905000" cy="33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600" b="1">
                <a:solidFill>
                  <a:schemeClr val="accent2"/>
                </a:solidFill>
              </a:rPr>
              <a:t>PROBABILITA’</a:t>
            </a:r>
            <a:endParaRPr lang="it-IT" sz="1600" b="1"/>
          </a:p>
        </p:txBody>
      </p:sp>
      <p:sp>
        <p:nvSpPr>
          <p:cNvPr id="99363" name="Text Box 35"/>
          <p:cNvSpPr txBox="1">
            <a:spLocks noChangeArrowheads="1"/>
          </p:cNvSpPr>
          <p:nvPr/>
        </p:nvSpPr>
        <p:spPr bwMode="auto">
          <a:xfrm>
            <a:off x="1774825" y="5638800"/>
            <a:ext cx="13716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TRASCURABILE</a:t>
            </a:r>
          </a:p>
        </p:txBody>
      </p:sp>
      <p:sp>
        <p:nvSpPr>
          <p:cNvPr id="99364" name="Text Box 36"/>
          <p:cNvSpPr txBox="1">
            <a:spLocks noChangeArrowheads="1"/>
          </p:cNvSpPr>
          <p:nvPr/>
        </p:nvSpPr>
        <p:spPr bwMode="auto">
          <a:xfrm>
            <a:off x="3222625" y="5638800"/>
            <a:ext cx="14478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MODESTA</a:t>
            </a:r>
            <a:endParaRPr lang="it-IT" sz="1000"/>
          </a:p>
        </p:txBody>
      </p:sp>
      <p:sp>
        <p:nvSpPr>
          <p:cNvPr id="99365" name="Text Box 37"/>
          <p:cNvSpPr txBox="1">
            <a:spLocks noChangeArrowheads="1"/>
          </p:cNvSpPr>
          <p:nvPr/>
        </p:nvSpPr>
        <p:spPr bwMode="auto">
          <a:xfrm>
            <a:off x="4670425" y="5638800"/>
            <a:ext cx="15240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NOTEVOLE</a:t>
            </a:r>
          </a:p>
        </p:txBody>
      </p:sp>
      <p:sp>
        <p:nvSpPr>
          <p:cNvPr id="99366" name="Text Box 38"/>
          <p:cNvSpPr txBox="1">
            <a:spLocks noChangeArrowheads="1"/>
          </p:cNvSpPr>
          <p:nvPr/>
        </p:nvSpPr>
        <p:spPr bwMode="auto">
          <a:xfrm>
            <a:off x="6270625" y="5638800"/>
            <a:ext cx="14478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INGENTE </a:t>
            </a:r>
          </a:p>
        </p:txBody>
      </p:sp>
      <p:sp>
        <p:nvSpPr>
          <p:cNvPr id="99367" name="Text Box 39"/>
          <p:cNvSpPr txBox="1">
            <a:spLocks noChangeArrowheads="1"/>
          </p:cNvSpPr>
          <p:nvPr/>
        </p:nvSpPr>
        <p:spPr bwMode="auto">
          <a:xfrm>
            <a:off x="403225" y="2590800"/>
            <a:ext cx="9906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ELEVATA</a:t>
            </a:r>
          </a:p>
        </p:txBody>
      </p:sp>
      <p:sp>
        <p:nvSpPr>
          <p:cNvPr id="99368" name="Text Box 40"/>
          <p:cNvSpPr txBox="1">
            <a:spLocks noChangeArrowheads="1"/>
          </p:cNvSpPr>
          <p:nvPr/>
        </p:nvSpPr>
        <p:spPr bwMode="auto">
          <a:xfrm>
            <a:off x="250825" y="3352800"/>
            <a:ext cx="12192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MEDIO-ALTA</a:t>
            </a:r>
          </a:p>
        </p:txBody>
      </p:sp>
      <p:sp>
        <p:nvSpPr>
          <p:cNvPr id="99369" name="Text Box 41"/>
          <p:cNvSpPr txBox="1">
            <a:spLocks noChangeArrowheads="1"/>
          </p:cNvSpPr>
          <p:nvPr/>
        </p:nvSpPr>
        <p:spPr bwMode="auto">
          <a:xfrm>
            <a:off x="250825" y="4114800"/>
            <a:ext cx="12954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MEDIO-BASSA</a:t>
            </a:r>
          </a:p>
        </p:txBody>
      </p:sp>
      <p:sp>
        <p:nvSpPr>
          <p:cNvPr id="99370" name="Text Box 42"/>
          <p:cNvSpPr txBox="1">
            <a:spLocks noChangeArrowheads="1"/>
          </p:cNvSpPr>
          <p:nvPr/>
        </p:nvSpPr>
        <p:spPr bwMode="auto">
          <a:xfrm>
            <a:off x="327025" y="4876800"/>
            <a:ext cx="12954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BASSISSIMA</a:t>
            </a:r>
          </a:p>
        </p:txBody>
      </p:sp>
      <p:sp>
        <p:nvSpPr>
          <p:cNvPr id="99371" name="Line 44"/>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99372" name="Rectangle 45"/>
          <p:cNvSpPr>
            <a:spLocks noChangeArrowheads="1"/>
          </p:cNvSpPr>
          <p:nvPr/>
        </p:nvSpPr>
        <p:spPr bwMode="auto">
          <a:xfrm>
            <a:off x="187325" y="98425"/>
            <a:ext cx="6575425"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Matrici di rischio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572000" y="2254250"/>
            <a:ext cx="2971800" cy="1600200"/>
          </a:xfrm>
          <a:prstGeom prst="rect">
            <a:avLst/>
          </a:prstGeom>
          <a:solidFill>
            <a:srgbClr val="CCCC00"/>
          </a:solidFill>
          <a:ln w="9525">
            <a:solidFill>
              <a:schemeClr val="tx1"/>
            </a:solidFill>
            <a:miter lim="800000"/>
            <a:headEnd/>
            <a:tailEnd/>
          </a:ln>
        </p:spPr>
        <p:txBody>
          <a:bodyPr wrap="none" anchor="ctr">
            <a:prstTxWarp prst="textNoShape">
              <a:avLst/>
            </a:prstTxWarp>
          </a:bodyPr>
          <a:lstStyle/>
          <a:p>
            <a:endParaRPr lang="it-IT"/>
          </a:p>
        </p:txBody>
      </p:sp>
      <p:sp>
        <p:nvSpPr>
          <p:cNvPr id="100355" name="Rectangle 3"/>
          <p:cNvSpPr>
            <a:spLocks noChangeArrowheads="1"/>
          </p:cNvSpPr>
          <p:nvPr/>
        </p:nvSpPr>
        <p:spPr bwMode="auto">
          <a:xfrm>
            <a:off x="1752600" y="2254250"/>
            <a:ext cx="2819400" cy="16002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it-IT"/>
          </a:p>
        </p:txBody>
      </p:sp>
      <p:sp>
        <p:nvSpPr>
          <p:cNvPr id="100356" name="Rectangle 4"/>
          <p:cNvSpPr>
            <a:spLocks noChangeArrowheads="1"/>
          </p:cNvSpPr>
          <p:nvPr/>
        </p:nvSpPr>
        <p:spPr bwMode="auto">
          <a:xfrm>
            <a:off x="4572000" y="3854450"/>
            <a:ext cx="2971800" cy="15240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it-IT"/>
          </a:p>
        </p:txBody>
      </p:sp>
      <p:sp>
        <p:nvSpPr>
          <p:cNvPr id="100357" name="Rectangle 5"/>
          <p:cNvSpPr>
            <a:spLocks noChangeArrowheads="1"/>
          </p:cNvSpPr>
          <p:nvPr/>
        </p:nvSpPr>
        <p:spPr bwMode="auto">
          <a:xfrm>
            <a:off x="1752600" y="3854450"/>
            <a:ext cx="2819400" cy="1524000"/>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eaLnBrk="0" hangingPunct="0"/>
            <a:endParaRPr lang="it-IT" sz="2400">
              <a:solidFill>
                <a:srgbClr val="008000"/>
              </a:solidFill>
            </a:endParaRPr>
          </a:p>
        </p:txBody>
      </p:sp>
      <p:sp>
        <p:nvSpPr>
          <p:cNvPr id="100358" name="Line 6"/>
          <p:cNvSpPr>
            <a:spLocks noChangeShapeType="1"/>
          </p:cNvSpPr>
          <p:nvPr/>
        </p:nvSpPr>
        <p:spPr bwMode="auto">
          <a:xfrm>
            <a:off x="1752600" y="5378450"/>
            <a:ext cx="6858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100359" name="Line 7"/>
          <p:cNvSpPr>
            <a:spLocks noChangeShapeType="1"/>
          </p:cNvSpPr>
          <p:nvPr/>
        </p:nvSpPr>
        <p:spPr bwMode="auto">
          <a:xfrm flipV="1">
            <a:off x="1752600" y="1187450"/>
            <a:ext cx="0" cy="419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it-IT"/>
          </a:p>
        </p:txBody>
      </p:sp>
      <p:sp>
        <p:nvSpPr>
          <p:cNvPr id="100360" name="Line 8"/>
          <p:cNvSpPr>
            <a:spLocks noChangeShapeType="1"/>
          </p:cNvSpPr>
          <p:nvPr/>
        </p:nvSpPr>
        <p:spPr bwMode="auto">
          <a:xfrm>
            <a:off x="1752600" y="22542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1" name="Line 9"/>
          <p:cNvSpPr>
            <a:spLocks noChangeShapeType="1"/>
          </p:cNvSpPr>
          <p:nvPr/>
        </p:nvSpPr>
        <p:spPr bwMode="auto">
          <a:xfrm>
            <a:off x="1752600" y="46164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2" name="Line 10"/>
          <p:cNvSpPr>
            <a:spLocks noChangeShapeType="1"/>
          </p:cNvSpPr>
          <p:nvPr/>
        </p:nvSpPr>
        <p:spPr bwMode="auto">
          <a:xfrm>
            <a:off x="1752600" y="38544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3" name="Line 11"/>
          <p:cNvSpPr>
            <a:spLocks noChangeShapeType="1"/>
          </p:cNvSpPr>
          <p:nvPr/>
        </p:nvSpPr>
        <p:spPr bwMode="auto">
          <a:xfrm>
            <a:off x="1752600" y="3092450"/>
            <a:ext cx="5791200" cy="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4" name="Line 12"/>
          <p:cNvSpPr>
            <a:spLocks noChangeShapeType="1"/>
          </p:cNvSpPr>
          <p:nvPr/>
        </p:nvSpPr>
        <p:spPr bwMode="auto">
          <a:xfrm>
            <a:off x="7543800"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5" name="Line 13"/>
          <p:cNvSpPr>
            <a:spLocks noChangeShapeType="1"/>
          </p:cNvSpPr>
          <p:nvPr/>
        </p:nvSpPr>
        <p:spPr bwMode="auto">
          <a:xfrm>
            <a:off x="4572000"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6" name="Line 14"/>
          <p:cNvSpPr>
            <a:spLocks noChangeShapeType="1"/>
          </p:cNvSpPr>
          <p:nvPr/>
        </p:nvSpPr>
        <p:spPr bwMode="auto">
          <a:xfrm flipV="1">
            <a:off x="3124200"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7" name="Line 15"/>
          <p:cNvSpPr>
            <a:spLocks noChangeShapeType="1"/>
          </p:cNvSpPr>
          <p:nvPr/>
        </p:nvSpPr>
        <p:spPr bwMode="auto">
          <a:xfrm flipV="1">
            <a:off x="6096000" y="2254250"/>
            <a:ext cx="0" cy="3124200"/>
          </a:xfrm>
          <a:prstGeom prst="line">
            <a:avLst/>
          </a:prstGeom>
          <a:noFill/>
          <a:ln w="9525">
            <a:solidFill>
              <a:schemeClr val="tx1"/>
            </a:solidFill>
            <a:round/>
            <a:headEnd/>
            <a:tailEnd/>
          </a:ln>
        </p:spPr>
        <p:txBody>
          <a:bodyPr wrap="none" anchor="ctr">
            <a:prstTxWarp prst="textNoShape">
              <a:avLst/>
            </a:prstTxWarp>
          </a:bodyPr>
          <a:lstStyle/>
          <a:p>
            <a:endParaRPr lang="it-IT"/>
          </a:p>
        </p:txBody>
      </p:sp>
      <p:sp>
        <p:nvSpPr>
          <p:cNvPr id="100368" name="Text Box 16"/>
          <p:cNvSpPr txBox="1">
            <a:spLocks noChangeArrowheads="1"/>
          </p:cNvSpPr>
          <p:nvPr/>
        </p:nvSpPr>
        <p:spPr bwMode="auto">
          <a:xfrm>
            <a:off x="2057400" y="2482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   7</a:t>
            </a:r>
          </a:p>
        </p:txBody>
      </p:sp>
      <p:sp>
        <p:nvSpPr>
          <p:cNvPr id="100369" name="Text Box 17"/>
          <p:cNvSpPr txBox="1">
            <a:spLocks noChangeArrowheads="1"/>
          </p:cNvSpPr>
          <p:nvPr/>
        </p:nvSpPr>
        <p:spPr bwMode="auto">
          <a:xfrm>
            <a:off x="2286000" y="3244850"/>
            <a:ext cx="5334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5</a:t>
            </a:r>
          </a:p>
        </p:txBody>
      </p:sp>
      <p:sp>
        <p:nvSpPr>
          <p:cNvPr id="100370" name="Text Box 18"/>
          <p:cNvSpPr txBox="1">
            <a:spLocks noChangeArrowheads="1"/>
          </p:cNvSpPr>
          <p:nvPr/>
        </p:nvSpPr>
        <p:spPr bwMode="auto">
          <a:xfrm>
            <a:off x="2286000" y="4006850"/>
            <a:ext cx="304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3</a:t>
            </a:r>
          </a:p>
        </p:txBody>
      </p:sp>
      <p:sp>
        <p:nvSpPr>
          <p:cNvPr id="100371" name="Text Box 19"/>
          <p:cNvSpPr txBox="1">
            <a:spLocks noChangeArrowheads="1"/>
          </p:cNvSpPr>
          <p:nvPr/>
        </p:nvSpPr>
        <p:spPr bwMode="auto">
          <a:xfrm>
            <a:off x="2286000" y="4768850"/>
            <a:ext cx="609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a:t>
            </a:r>
          </a:p>
        </p:txBody>
      </p:sp>
      <p:sp>
        <p:nvSpPr>
          <p:cNvPr id="100372" name="Text Box 20"/>
          <p:cNvSpPr txBox="1">
            <a:spLocks noChangeArrowheads="1"/>
          </p:cNvSpPr>
          <p:nvPr/>
        </p:nvSpPr>
        <p:spPr bwMode="auto">
          <a:xfrm>
            <a:off x="3657600" y="2482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8</a:t>
            </a:r>
          </a:p>
        </p:txBody>
      </p:sp>
      <p:sp>
        <p:nvSpPr>
          <p:cNvPr id="100373" name="Text Box 21"/>
          <p:cNvSpPr txBox="1">
            <a:spLocks noChangeArrowheads="1"/>
          </p:cNvSpPr>
          <p:nvPr/>
        </p:nvSpPr>
        <p:spPr bwMode="auto">
          <a:xfrm>
            <a:off x="3657600" y="3244850"/>
            <a:ext cx="304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6</a:t>
            </a:r>
          </a:p>
        </p:txBody>
      </p:sp>
      <p:sp>
        <p:nvSpPr>
          <p:cNvPr id="100374" name="Text Box 22"/>
          <p:cNvSpPr txBox="1">
            <a:spLocks noChangeArrowheads="1"/>
          </p:cNvSpPr>
          <p:nvPr/>
        </p:nvSpPr>
        <p:spPr bwMode="auto">
          <a:xfrm>
            <a:off x="3657600" y="4006850"/>
            <a:ext cx="609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4</a:t>
            </a:r>
          </a:p>
        </p:txBody>
      </p:sp>
      <p:sp>
        <p:nvSpPr>
          <p:cNvPr id="100375" name="Text Box 23"/>
          <p:cNvSpPr txBox="1">
            <a:spLocks noChangeArrowheads="1"/>
          </p:cNvSpPr>
          <p:nvPr/>
        </p:nvSpPr>
        <p:spPr bwMode="auto">
          <a:xfrm>
            <a:off x="3657600" y="4768850"/>
            <a:ext cx="3810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2</a:t>
            </a:r>
          </a:p>
        </p:txBody>
      </p:sp>
      <p:sp>
        <p:nvSpPr>
          <p:cNvPr id="100376" name="Text Box 24"/>
          <p:cNvSpPr txBox="1">
            <a:spLocks noChangeArrowheads="1"/>
          </p:cNvSpPr>
          <p:nvPr/>
        </p:nvSpPr>
        <p:spPr bwMode="auto">
          <a:xfrm>
            <a:off x="5029200" y="2482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15</a:t>
            </a:r>
          </a:p>
        </p:txBody>
      </p:sp>
      <p:sp>
        <p:nvSpPr>
          <p:cNvPr id="100377" name="Text Box 25"/>
          <p:cNvSpPr txBox="1">
            <a:spLocks noChangeArrowheads="1"/>
          </p:cNvSpPr>
          <p:nvPr/>
        </p:nvSpPr>
        <p:spPr bwMode="auto">
          <a:xfrm>
            <a:off x="5105400" y="3244850"/>
            <a:ext cx="5334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13</a:t>
            </a:r>
          </a:p>
        </p:txBody>
      </p:sp>
      <p:sp>
        <p:nvSpPr>
          <p:cNvPr id="100378" name="Text Box 26"/>
          <p:cNvSpPr txBox="1">
            <a:spLocks noChangeArrowheads="1"/>
          </p:cNvSpPr>
          <p:nvPr/>
        </p:nvSpPr>
        <p:spPr bwMode="auto">
          <a:xfrm>
            <a:off x="5029200" y="4006850"/>
            <a:ext cx="7620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11</a:t>
            </a:r>
          </a:p>
        </p:txBody>
      </p:sp>
      <p:sp>
        <p:nvSpPr>
          <p:cNvPr id="100379" name="Text Box 27"/>
          <p:cNvSpPr txBox="1">
            <a:spLocks noChangeArrowheads="1"/>
          </p:cNvSpPr>
          <p:nvPr/>
        </p:nvSpPr>
        <p:spPr bwMode="auto">
          <a:xfrm>
            <a:off x="5105400" y="4768850"/>
            <a:ext cx="838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9</a:t>
            </a:r>
          </a:p>
        </p:txBody>
      </p:sp>
      <p:sp>
        <p:nvSpPr>
          <p:cNvPr id="100380" name="Text Box 28"/>
          <p:cNvSpPr txBox="1">
            <a:spLocks noChangeArrowheads="1"/>
          </p:cNvSpPr>
          <p:nvPr/>
        </p:nvSpPr>
        <p:spPr bwMode="auto">
          <a:xfrm>
            <a:off x="6629400" y="2482850"/>
            <a:ext cx="6096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16</a:t>
            </a:r>
          </a:p>
        </p:txBody>
      </p:sp>
      <p:sp>
        <p:nvSpPr>
          <p:cNvPr id="100381" name="Text Box 29"/>
          <p:cNvSpPr txBox="1">
            <a:spLocks noChangeArrowheads="1"/>
          </p:cNvSpPr>
          <p:nvPr/>
        </p:nvSpPr>
        <p:spPr bwMode="auto">
          <a:xfrm>
            <a:off x="6629400" y="3244850"/>
            <a:ext cx="838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14</a:t>
            </a:r>
          </a:p>
        </p:txBody>
      </p:sp>
      <p:sp>
        <p:nvSpPr>
          <p:cNvPr id="100382" name="Text Box 30"/>
          <p:cNvSpPr txBox="1">
            <a:spLocks noChangeArrowheads="1"/>
          </p:cNvSpPr>
          <p:nvPr/>
        </p:nvSpPr>
        <p:spPr bwMode="auto">
          <a:xfrm>
            <a:off x="6629400" y="4006850"/>
            <a:ext cx="6858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12</a:t>
            </a:r>
          </a:p>
        </p:txBody>
      </p:sp>
      <p:sp>
        <p:nvSpPr>
          <p:cNvPr id="100383" name="Text Box 31"/>
          <p:cNvSpPr txBox="1">
            <a:spLocks noChangeArrowheads="1"/>
          </p:cNvSpPr>
          <p:nvPr/>
        </p:nvSpPr>
        <p:spPr bwMode="auto">
          <a:xfrm>
            <a:off x="6629400" y="4768850"/>
            <a:ext cx="838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a:t>10</a:t>
            </a:r>
          </a:p>
        </p:txBody>
      </p:sp>
      <p:sp>
        <p:nvSpPr>
          <p:cNvPr id="100384" name="Text Box 32"/>
          <p:cNvSpPr txBox="1">
            <a:spLocks noChangeArrowheads="1"/>
          </p:cNvSpPr>
          <p:nvPr/>
        </p:nvSpPr>
        <p:spPr bwMode="auto">
          <a:xfrm>
            <a:off x="7620000" y="5562600"/>
            <a:ext cx="1600200" cy="33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600" b="1">
                <a:solidFill>
                  <a:srgbClr val="CC0000"/>
                </a:solidFill>
              </a:rPr>
              <a:t>MAGNITUDO</a:t>
            </a:r>
            <a:endParaRPr lang="it-IT" sz="1600"/>
          </a:p>
        </p:txBody>
      </p:sp>
      <p:sp>
        <p:nvSpPr>
          <p:cNvPr id="100385" name="Text Box 33"/>
          <p:cNvSpPr txBox="1">
            <a:spLocks noChangeArrowheads="1"/>
          </p:cNvSpPr>
          <p:nvPr/>
        </p:nvSpPr>
        <p:spPr bwMode="auto">
          <a:xfrm>
            <a:off x="1143000" y="838200"/>
            <a:ext cx="381000" cy="33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it-IT" sz="1600"/>
          </a:p>
        </p:txBody>
      </p:sp>
      <p:sp>
        <p:nvSpPr>
          <p:cNvPr id="100386" name="Text Box 34"/>
          <p:cNvSpPr txBox="1">
            <a:spLocks noChangeArrowheads="1"/>
          </p:cNvSpPr>
          <p:nvPr/>
        </p:nvSpPr>
        <p:spPr bwMode="auto">
          <a:xfrm>
            <a:off x="838200" y="806450"/>
            <a:ext cx="1905000" cy="3365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600" b="1">
                <a:solidFill>
                  <a:schemeClr val="accent2"/>
                </a:solidFill>
              </a:rPr>
              <a:t>PROBABILITA’</a:t>
            </a:r>
          </a:p>
        </p:txBody>
      </p:sp>
      <p:sp>
        <p:nvSpPr>
          <p:cNvPr id="100387" name="Text Box 35"/>
          <p:cNvSpPr txBox="1">
            <a:spLocks noChangeArrowheads="1"/>
          </p:cNvSpPr>
          <p:nvPr/>
        </p:nvSpPr>
        <p:spPr bwMode="auto">
          <a:xfrm>
            <a:off x="1981200" y="5638800"/>
            <a:ext cx="13716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TRASCURABILE</a:t>
            </a:r>
          </a:p>
        </p:txBody>
      </p:sp>
      <p:sp>
        <p:nvSpPr>
          <p:cNvPr id="100388" name="Text Box 36"/>
          <p:cNvSpPr txBox="1">
            <a:spLocks noChangeArrowheads="1"/>
          </p:cNvSpPr>
          <p:nvPr/>
        </p:nvSpPr>
        <p:spPr bwMode="auto">
          <a:xfrm>
            <a:off x="3429000" y="5638800"/>
            <a:ext cx="14478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MODESTA</a:t>
            </a:r>
            <a:endParaRPr lang="it-IT" sz="1000"/>
          </a:p>
        </p:txBody>
      </p:sp>
      <p:sp>
        <p:nvSpPr>
          <p:cNvPr id="100389" name="Text Box 37"/>
          <p:cNvSpPr txBox="1">
            <a:spLocks noChangeArrowheads="1"/>
          </p:cNvSpPr>
          <p:nvPr/>
        </p:nvSpPr>
        <p:spPr bwMode="auto">
          <a:xfrm>
            <a:off x="4876800" y="5638800"/>
            <a:ext cx="15240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NOTEVOLE</a:t>
            </a:r>
          </a:p>
        </p:txBody>
      </p:sp>
      <p:sp>
        <p:nvSpPr>
          <p:cNvPr id="100390" name="Text Box 38"/>
          <p:cNvSpPr txBox="1">
            <a:spLocks noChangeArrowheads="1"/>
          </p:cNvSpPr>
          <p:nvPr/>
        </p:nvSpPr>
        <p:spPr bwMode="auto">
          <a:xfrm>
            <a:off x="6477000" y="5638800"/>
            <a:ext cx="14478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INGENTE </a:t>
            </a:r>
          </a:p>
        </p:txBody>
      </p:sp>
      <p:sp>
        <p:nvSpPr>
          <p:cNvPr id="100391" name="Text Box 39"/>
          <p:cNvSpPr txBox="1">
            <a:spLocks noChangeArrowheads="1"/>
          </p:cNvSpPr>
          <p:nvPr/>
        </p:nvSpPr>
        <p:spPr bwMode="auto">
          <a:xfrm>
            <a:off x="609600" y="2590800"/>
            <a:ext cx="9906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ELEVATA</a:t>
            </a:r>
          </a:p>
        </p:txBody>
      </p:sp>
      <p:sp>
        <p:nvSpPr>
          <p:cNvPr id="100392" name="Text Box 40"/>
          <p:cNvSpPr txBox="1">
            <a:spLocks noChangeArrowheads="1"/>
          </p:cNvSpPr>
          <p:nvPr/>
        </p:nvSpPr>
        <p:spPr bwMode="auto">
          <a:xfrm>
            <a:off x="457200" y="3352800"/>
            <a:ext cx="12192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MEDIO-ALTA</a:t>
            </a:r>
          </a:p>
        </p:txBody>
      </p:sp>
      <p:sp>
        <p:nvSpPr>
          <p:cNvPr id="100393" name="Text Box 41"/>
          <p:cNvSpPr txBox="1">
            <a:spLocks noChangeArrowheads="1"/>
          </p:cNvSpPr>
          <p:nvPr/>
        </p:nvSpPr>
        <p:spPr bwMode="auto">
          <a:xfrm>
            <a:off x="457200" y="4114800"/>
            <a:ext cx="12954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MEDIO-BASSA</a:t>
            </a:r>
          </a:p>
        </p:txBody>
      </p:sp>
      <p:sp>
        <p:nvSpPr>
          <p:cNvPr id="100394" name="Text Box 42"/>
          <p:cNvSpPr txBox="1">
            <a:spLocks noChangeArrowheads="1"/>
          </p:cNvSpPr>
          <p:nvPr/>
        </p:nvSpPr>
        <p:spPr bwMode="auto">
          <a:xfrm>
            <a:off x="533400" y="4876800"/>
            <a:ext cx="12954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BASSISSIMA</a:t>
            </a:r>
          </a:p>
        </p:txBody>
      </p:sp>
      <p:sp>
        <p:nvSpPr>
          <p:cNvPr id="100395" name="Line 43"/>
          <p:cNvSpPr>
            <a:spLocks noChangeShapeType="1"/>
          </p:cNvSpPr>
          <p:nvPr/>
        </p:nvSpPr>
        <p:spPr bwMode="auto">
          <a:xfrm flipH="1">
            <a:off x="3200400" y="3810000"/>
            <a:ext cx="1676400" cy="0"/>
          </a:xfrm>
          <a:prstGeom prst="line">
            <a:avLst/>
          </a:prstGeom>
          <a:noFill/>
          <a:ln w="57150">
            <a:solidFill>
              <a:srgbClr val="CC0000"/>
            </a:solidFill>
            <a:round/>
            <a:headEnd/>
            <a:tailEnd type="triangle" w="med" len="med"/>
          </a:ln>
        </p:spPr>
        <p:txBody>
          <a:bodyPr wrap="none" anchor="ctr">
            <a:prstTxWarp prst="textNoShape">
              <a:avLst/>
            </a:prstTxWarp>
          </a:bodyPr>
          <a:lstStyle/>
          <a:p>
            <a:endParaRPr lang="it-IT"/>
          </a:p>
        </p:txBody>
      </p:sp>
      <p:sp>
        <p:nvSpPr>
          <p:cNvPr id="100396" name="Line 44"/>
          <p:cNvSpPr>
            <a:spLocks noChangeShapeType="1"/>
          </p:cNvSpPr>
          <p:nvPr/>
        </p:nvSpPr>
        <p:spPr bwMode="auto">
          <a:xfrm>
            <a:off x="4876800" y="3810000"/>
            <a:ext cx="0" cy="990600"/>
          </a:xfrm>
          <a:prstGeom prst="line">
            <a:avLst/>
          </a:prstGeom>
          <a:noFill/>
          <a:ln w="57150">
            <a:solidFill>
              <a:schemeClr val="accent2"/>
            </a:solidFill>
            <a:round/>
            <a:headEnd/>
            <a:tailEnd type="triangle" w="med" len="med"/>
          </a:ln>
        </p:spPr>
        <p:txBody>
          <a:bodyPr wrap="none" anchor="ctr">
            <a:prstTxWarp prst="textNoShape">
              <a:avLst/>
            </a:prstTxWarp>
          </a:bodyPr>
          <a:lstStyle/>
          <a:p>
            <a:endParaRPr lang="it-IT"/>
          </a:p>
        </p:txBody>
      </p:sp>
      <p:sp>
        <p:nvSpPr>
          <p:cNvPr id="100397" name="Text Box 45"/>
          <p:cNvSpPr txBox="1">
            <a:spLocks noChangeArrowheads="1"/>
          </p:cNvSpPr>
          <p:nvPr/>
        </p:nvSpPr>
        <p:spPr bwMode="auto">
          <a:xfrm>
            <a:off x="3429000" y="3505200"/>
            <a:ext cx="13716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PROTEZIONE</a:t>
            </a:r>
          </a:p>
        </p:txBody>
      </p:sp>
      <p:sp>
        <p:nvSpPr>
          <p:cNvPr id="100398" name="Text Box 46"/>
          <p:cNvSpPr txBox="1">
            <a:spLocks noChangeArrowheads="1"/>
          </p:cNvSpPr>
          <p:nvPr/>
        </p:nvSpPr>
        <p:spPr bwMode="auto">
          <a:xfrm>
            <a:off x="4876800" y="3810000"/>
            <a:ext cx="1447800" cy="2746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1200"/>
              <a:t>PREVENZIONE</a:t>
            </a:r>
          </a:p>
        </p:txBody>
      </p:sp>
      <p:sp>
        <p:nvSpPr>
          <p:cNvPr id="100399" name="Line 48"/>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00400" name="Rectangle 49"/>
          <p:cNvSpPr>
            <a:spLocks noChangeArrowheads="1"/>
          </p:cNvSpPr>
          <p:nvPr/>
        </p:nvSpPr>
        <p:spPr bwMode="auto">
          <a:xfrm>
            <a:off x="187325" y="98425"/>
            <a:ext cx="6575425" cy="522288"/>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 Matrici di rischio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6002" name="Rectangle 2"/>
          <p:cNvSpPr>
            <a:spLocks noChangeArrowheads="1"/>
          </p:cNvSpPr>
          <p:nvPr/>
        </p:nvSpPr>
        <p:spPr bwMode="auto">
          <a:xfrm>
            <a:off x="4953000" y="3810000"/>
            <a:ext cx="3429000" cy="1447800"/>
          </a:xfrm>
          <a:prstGeom prst="rect">
            <a:avLst/>
          </a:prstGeom>
          <a:solidFill>
            <a:srgbClr val="FFFFCC"/>
          </a:solidFill>
          <a:ln w="9525">
            <a:solidFill>
              <a:srgbClr val="0000FF"/>
            </a:solidFill>
            <a:miter lim="800000"/>
            <a:headEnd/>
            <a:tailEnd/>
          </a:ln>
          <a:effectLst>
            <a:outerShdw dist="107763" dir="13500000" algn="ctr" rotWithShape="0">
              <a:schemeClr val="bg2"/>
            </a:outerShdw>
          </a:effectLst>
        </p:spPr>
        <p:txBody>
          <a:bodyPr wrap="none" anchor="ctr"/>
          <a:lstStyle/>
          <a:p>
            <a:pPr>
              <a:defRPr/>
            </a:pPr>
            <a:endParaRPr lang="it-IT">
              <a:latin typeface="Times New Roman" pitchFamily="18" charset="0"/>
            </a:endParaRPr>
          </a:p>
        </p:txBody>
      </p:sp>
      <p:sp>
        <p:nvSpPr>
          <p:cNvPr id="896003" name="Rectangle 3"/>
          <p:cNvSpPr>
            <a:spLocks noChangeArrowheads="1"/>
          </p:cNvSpPr>
          <p:nvPr/>
        </p:nvSpPr>
        <p:spPr bwMode="auto">
          <a:xfrm>
            <a:off x="685800" y="3810000"/>
            <a:ext cx="3505200" cy="1447800"/>
          </a:xfrm>
          <a:prstGeom prst="rect">
            <a:avLst/>
          </a:prstGeom>
          <a:solidFill>
            <a:srgbClr val="FFFFCC"/>
          </a:solidFill>
          <a:ln w="9525">
            <a:solidFill>
              <a:srgbClr val="0000FF"/>
            </a:solidFill>
            <a:miter lim="800000"/>
            <a:headEnd/>
            <a:tailEnd/>
          </a:ln>
          <a:effectLst>
            <a:outerShdw dist="107763" dir="13500000" algn="ctr" rotWithShape="0">
              <a:schemeClr val="bg2"/>
            </a:outerShdw>
          </a:effectLst>
        </p:spPr>
        <p:txBody>
          <a:bodyPr wrap="none" anchor="ctr"/>
          <a:lstStyle/>
          <a:p>
            <a:pPr>
              <a:defRPr/>
            </a:pPr>
            <a:endParaRPr lang="it-IT">
              <a:latin typeface="Times New Roman" pitchFamily="18" charset="0"/>
            </a:endParaRPr>
          </a:p>
        </p:txBody>
      </p:sp>
      <p:sp>
        <p:nvSpPr>
          <p:cNvPr id="896004" name="Rectangle 4"/>
          <p:cNvSpPr>
            <a:spLocks noChangeArrowheads="1"/>
          </p:cNvSpPr>
          <p:nvPr/>
        </p:nvSpPr>
        <p:spPr bwMode="auto">
          <a:xfrm>
            <a:off x="5410200" y="1295400"/>
            <a:ext cx="2362200" cy="1066800"/>
          </a:xfrm>
          <a:prstGeom prst="rect">
            <a:avLst/>
          </a:prstGeom>
          <a:solidFill>
            <a:srgbClr val="FFFFCC"/>
          </a:solidFill>
          <a:ln w="9525">
            <a:solidFill>
              <a:srgbClr val="0000FF"/>
            </a:solidFill>
            <a:miter lim="800000"/>
            <a:headEnd/>
            <a:tailEnd/>
          </a:ln>
          <a:effectLst>
            <a:outerShdw dist="107763" dir="13500000" algn="ctr" rotWithShape="0">
              <a:schemeClr val="bg2"/>
            </a:outerShdw>
          </a:effectLst>
        </p:spPr>
        <p:txBody>
          <a:bodyPr wrap="none" anchor="ctr"/>
          <a:lstStyle/>
          <a:p>
            <a:pPr>
              <a:defRPr/>
            </a:pPr>
            <a:endParaRPr lang="it-IT">
              <a:latin typeface="Times New Roman" pitchFamily="18" charset="0"/>
            </a:endParaRPr>
          </a:p>
        </p:txBody>
      </p:sp>
      <p:sp>
        <p:nvSpPr>
          <p:cNvPr id="896005" name="Rectangle 5"/>
          <p:cNvSpPr>
            <a:spLocks noChangeArrowheads="1"/>
          </p:cNvSpPr>
          <p:nvPr/>
        </p:nvSpPr>
        <p:spPr bwMode="auto">
          <a:xfrm>
            <a:off x="1143000" y="1295400"/>
            <a:ext cx="2362200" cy="1066800"/>
          </a:xfrm>
          <a:prstGeom prst="rect">
            <a:avLst/>
          </a:prstGeom>
          <a:solidFill>
            <a:srgbClr val="FFFFCC"/>
          </a:solidFill>
          <a:ln w="9525">
            <a:solidFill>
              <a:srgbClr val="0000FF"/>
            </a:solidFill>
            <a:miter lim="800000"/>
            <a:headEnd/>
            <a:tailEnd/>
          </a:ln>
          <a:effectLst>
            <a:outerShdw dist="107763" dir="13500000" algn="ctr" rotWithShape="0">
              <a:schemeClr val="bg2"/>
            </a:outerShdw>
          </a:effectLst>
        </p:spPr>
        <p:txBody>
          <a:bodyPr wrap="none" anchor="ctr"/>
          <a:lstStyle/>
          <a:p>
            <a:pPr>
              <a:defRPr/>
            </a:pPr>
            <a:endParaRPr lang="it-IT">
              <a:latin typeface="Times New Roman" pitchFamily="18" charset="0"/>
            </a:endParaRPr>
          </a:p>
        </p:txBody>
      </p:sp>
      <p:sp>
        <p:nvSpPr>
          <p:cNvPr id="101382" name="Text Box 6"/>
          <p:cNvSpPr txBox="1">
            <a:spLocks noChangeArrowheads="1"/>
          </p:cNvSpPr>
          <p:nvPr/>
        </p:nvSpPr>
        <p:spPr bwMode="auto">
          <a:xfrm>
            <a:off x="685800" y="1457325"/>
            <a:ext cx="2971800" cy="676275"/>
          </a:xfrm>
          <a:prstGeom prst="rect">
            <a:avLst/>
          </a:prstGeom>
          <a:noFill/>
          <a:ln w="9525">
            <a:noFill/>
            <a:miter lim="800000"/>
            <a:headEnd/>
            <a:tailEnd/>
          </a:ln>
        </p:spPr>
        <p:txBody>
          <a:bodyPr>
            <a:prstTxWarp prst="textNoShape">
              <a:avLst/>
            </a:prstTxWarp>
            <a:spAutoFit/>
          </a:bodyPr>
          <a:lstStyle/>
          <a:p>
            <a:pPr algn="ctr" eaLnBrk="0" hangingPunct="0">
              <a:lnSpc>
                <a:spcPct val="160000"/>
              </a:lnSpc>
              <a:spcBef>
                <a:spcPct val="50000"/>
              </a:spcBef>
            </a:pPr>
            <a:r>
              <a:rPr lang="it-IT" sz="2400"/>
              <a:t>   </a:t>
            </a:r>
            <a:r>
              <a:rPr lang="it-IT" sz="2400" b="1">
                <a:solidFill>
                  <a:srgbClr val="0000CC"/>
                </a:solidFill>
              </a:rPr>
              <a:t>PREVENZIONE</a:t>
            </a:r>
            <a:endParaRPr lang="it-IT" sz="2400">
              <a:solidFill>
                <a:srgbClr val="0000FF"/>
              </a:solidFill>
            </a:endParaRPr>
          </a:p>
        </p:txBody>
      </p:sp>
      <p:sp>
        <p:nvSpPr>
          <p:cNvPr id="101383" name="Text Box 7"/>
          <p:cNvSpPr txBox="1">
            <a:spLocks noChangeArrowheads="1"/>
          </p:cNvSpPr>
          <p:nvPr/>
        </p:nvSpPr>
        <p:spPr bwMode="auto">
          <a:xfrm>
            <a:off x="5257800" y="1384300"/>
            <a:ext cx="2819400" cy="749300"/>
          </a:xfrm>
          <a:prstGeom prst="rect">
            <a:avLst/>
          </a:prstGeom>
          <a:noFill/>
          <a:ln w="9525">
            <a:noFill/>
            <a:miter lim="800000"/>
            <a:headEnd/>
            <a:tailEnd/>
          </a:ln>
        </p:spPr>
        <p:txBody>
          <a:bodyPr>
            <a:prstTxWarp prst="textNoShape">
              <a:avLst/>
            </a:prstTxWarp>
            <a:spAutoFit/>
          </a:bodyPr>
          <a:lstStyle/>
          <a:p>
            <a:pPr eaLnBrk="0" hangingPunct="0">
              <a:lnSpc>
                <a:spcPct val="180000"/>
              </a:lnSpc>
              <a:spcBef>
                <a:spcPct val="50000"/>
              </a:spcBef>
            </a:pPr>
            <a:r>
              <a:rPr lang="it-IT" sz="2400"/>
              <a:t>   </a:t>
            </a:r>
            <a:r>
              <a:rPr lang="it-IT" sz="2400" b="1">
                <a:solidFill>
                  <a:srgbClr val="CC0000"/>
                </a:solidFill>
              </a:rPr>
              <a:t>PROTEZIONE</a:t>
            </a:r>
            <a:endParaRPr lang="it-IT" sz="2400" b="1">
              <a:solidFill>
                <a:srgbClr val="0000FF"/>
              </a:solidFill>
            </a:endParaRPr>
          </a:p>
        </p:txBody>
      </p:sp>
      <p:sp>
        <p:nvSpPr>
          <p:cNvPr id="101384" name="Text Box 8"/>
          <p:cNvSpPr txBox="1">
            <a:spLocks noChangeArrowheads="1"/>
          </p:cNvSpPr>
          <p:nvPr/>
        </p:nvSpPr>
        <p:spPr bwMode="auto">
          <a:xfrm>
            <a:off x="1143000" y="3962400"/>
            <a:ext cx="2438400" cy="11874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it-IT" sz="2400" b="1"/>
              <a:t>Diminuire la </a:t>
            </a:r>
            <a:r>
              <a:rPr lang="it-IT" sz="2400" b="1">
                <a:solidFill>
                  <a:srgbClr val="0000CC"/>
                </a:solidFill>
              </a:rPr>
              <a:t>PROBABILITA’</a:t>
            </a:r>
            <a:r>
              <a:rPr lang="it-IT" sz="2400" b="1"/>
              <a:t> dell’EVENTO</a:t>
            </a:r>
            <a:endParaRPr lang="it-IT" sz="2400"/>
          </a:p>
        </p:txBody>
      </p:sp>
      <p:sp>
        <p:nvSpPr>
          <p:cNvPr id="101385" name="Text Box 9"/>
          <p:cNvSpPr txBox="1">
            <a:spLocks noChangeArrowheads="1"/>
          </p:cNvSpPr>
          <p:nvPr/>
        </p:nvSpPr>
        <p:spPr bwMode="auto">
          <a:xfrm>
            <a:off x="5257800" y="3917950"/>
            <a:ext cx="2438400" cy="118745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it-IT" sz="2400" b="1"/>
              <a:t>Diminuire la ENTITA’         del </a:t>
            </a:r>
            <a:r>
              <a:rPr lang="it-IT" sz="2400" b="1">
                <a:solidFill>
                  <a:srgbClr val="CC0000"/>
                </a:solidFill>
              </a:rPr>
              <a:t>DANNO</a:t>
            </a:r>
            <a:endParaRPr lang="it-IT" sz="2400"/>
          </a:p>
        </p:txBody>
      </p:sp>
      <p:sp>
        <p:nvSpPr>
          <p:cNvPr id="101386" name="AutoShape 10"/>
          <p:cNvSpPr>
            <a:spLocks noChangeArrowheads="1"/>
          </p:cNvSpPr>
          <p:nvPr/>
        </p:nvSpPr>
        <p:spPr bwMode="auto">
          <a:xfrm>
            <a:off x="2209800" y="2590800"/>
            <a:ext cx="304800" cy="838200"/>
          </a:xfrm>
          <a:prstGeom prst="downArrow">
            <a:avLst>
              <a:gd name="adj1" fmla="val 50000"/>
              <a:gd name="adj2" fmla="val 68750"/>
            </a:avLst>
          </a:prstGeom>
          <a:solidFill>
            <a:srgbClr val="0000CC"/>
          </a:solidFill>
          <a:ln w="9525">
            <a:solidFill>
              <a:schemeClr val="tx1"/>
            </a:solidFill>
            <a:miter lim="800000"/>
            <a:headEnd/>
            <a:tailEnd/>
          </a:ln>
        </p:spPr>
        <p:txBody>
          <a:bodyPr wrap="none" anchor="ctr">
            <a:prstTxWarp prst="textNoShape">
              <a:avLst/>
            </a:prstTxWarp>
          </a:bodyPr>
          <a:lstStyle/>
          <a:p>
            <a:pPr algn="ctr" eaLnBrk="0" hangingPunct="0"/>
            <a:endParaRPr lang="it-IT" sz="2400">
              <a:solidFill>
                <a:srgbClr val="0000CC"/>
              </a:solidFill>
            </a:endParaRPr>
          </a:p>
        </p:txBody>
      </p:sp>
      <p:sp>
        <p:nvSpPr>
          <p:cNvPr id="101387" name="AutoShape 11"/>
          <p:cNvSpPr>
            <a:spLocks noChangeArrowheads="1"/>
          </p:cNvSpPr>
          <p:nvPr/>
        </p:nvSpPr>
        <p:spPr bwMode="auto">
          <a:xfrm>
            <a:off x="6400800" y="2590800"/>
            <a:ext cx="304800" cy="838200"/>
          </a:xfrm>
          <a:prstGeom prst="downArrow">
            <a:avLst>
              <a:gd name="adj1" fmla="val 50000"/>
              <a:gd name="adj2" fmla="val 68750"/>
            </a:avLst>
          </a:prstGeom>
          <a:solidFill>
            <a:srgbClr val="CC0000"/>
          </a:solidFill>
          <a:ln w="9525">
            <a:solidFill>
              <a:schemeClr val="tx1"/>
            </a:solidFill>
            <a:miter lim="800000"/>
            <a:headEnd/>
            <a:tailEnd/>
          </a:ln>
        </p:spPr>
        <p:txBody>
          <a:bodyPr wrap="none" anchor="ctr">
            <a:prstTxWarp prst="textNoShape">
              <a:avLst/>
            </a:prstTxWarp>
          </a:bodyPr>
          <a:lstStyle/>
          <a:p>
            <a:endParaRPr lang="it-IT"/>
          </a:p>
        </p:txBody>
      </p:sp>
      <p:sp>
        <p:nvSpPr>
          <p:cNvPr id="101388" name="Rectangle 12"/>
          <p:cNvSpPr>
            <a:spLocks noChangeArrowheads="1"/>
          </p:cNvSpPr>
          <p:nvPr/>
        </p:nvSpPr>
        <p:spPr bwMode="auto">
          <a:xfrm>
            <a:off x="117475" y="30163"/>
            <a:ext cx="3754438" cy="522287"/>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a:t>
            </a:r>
          </a:p>
        </p:txBody>
      </p:sp>
      <p:sp>
        <p:nvSpPr>
          <p:cNvPr id="101389" name="Line 13"/>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4978" name="Rectangle 2"/>
          <p:cNvSpPr>
            <a:spLocks noChangeArrowheads="1"/>
          </p:cNvSpPr>
          <p:nvPr/>
        </p:nvSpPr>
        <p:spPr bwMode="auto">
          <a:xfrm>
            <a:off x="900113" y="1335088"/>
            <a:ext cx="7200900" cy="273685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2403" name="Rectangle 3"/>
          <p:cNvSpPr>
            <a:spLocks noChangeArrowheads="1"/>
          </p:cNvSpPr>
          <p:nvPr/>
        </p:nvSpPr>
        <p:spPr bwMode="auto">
          <a:xfrm>
            <a:off x="971550" y="5013325"/>
            <a:ext cx="7086600" cy="1368425"/>
          </a:xfrm>
          <a:prstGeom prst="rect">
            <a:avLst/>
          </a:prstGeom>
          <a:solidFill>
            <a:srgbClr val="FF7C80"/>
          </a:solidFill>
          <a:ln w="9525">
            <a:solidFill>
              <a:srgbClr val="CC0000"/>
            </a:solidFill>
            <a:miter lim="800000"/>
            <a:headEnd/>
            <a:tailEnd/>
          </a:ln>
          <a:effectLst>
            <a:prstShdw prst="shdw13" dist="53882" dir="13500000">
              <a:srgbClr val="FF6600">
                <a:alpha val="74997"/>
              </a:srgbClr>
            </a:prstShdw>
          </a:effectLst>
        </p:spPr>
        <p:txBody>
          <a:bodyPr wrap="none" anchor="ctr">
            <a:prstTxWarp prst="textNoShape">
              <a:avLst/>
            </a:prstTxWarp>
          </a:bodyPr>
          <a:lstStyle/>
          <a:p>
            <a:endParaRPr lang="it-IT"/>
          </a:p>
        </p:txBody>
      </p:sp>
      <p:sp>
        <p:nvSpPr>
          <p:cNvPr id="102404" name="Text Box 4"/>
          <p:cNvSpPr txBox="1">
            <a:spLocks noChangeArrowheads="1"/>
          </p:cNvSpPr>
          <p:nvPr/>
        </p:nvSpPr>
        <p:spPr bwMode="auto">
          <a:xfrm>
            <a:off x="990600" y="836613"/>
            <a:ext cx="7010400" cy="32004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b="1">
                <a:solidFill>
                  <a:srgbClr val="000099"/>
                </a:solidFill>
              </a:rPr>
              <a:t>SCALA DELLE PROBABILITA’ “P”</a:t>
            </a:r>
            <a:endParaRPr lang="it-IT" sz="2400" b="1"/>
          </a:p>
          <a:p>
            <a:pPr algn="just" eaLnBrk="0" hangingPunct="0">
              <a:spcBef>
                <a:spcPct val="50000"/>
              </a:spcBef>
            </a:pPr>
            <a:r>
              <a:rPr lang="it-IT" sz="2000" b="1"/>
              <a:t>fa riferimento a: </a:t>
            </a:r>
          </a:p>
          <a:p>
            <a:pPr algn="just" eaLnBrk="0" hangingPunct="0">
              <a:spcBef>
                <a:spcPct val="50000"/>
              </a:spcBef>
              <a:buFontTx/>
              <a:buChar char="•"/>
            </a:pPr>
            <a:r>
              <a:rPr lang="it-IT" sz="2000" b="1"/>
              <a:t>all’esistenza di una correlazione più o meno diretta tra la carenza riscontrata e il danno ipotizzato; </a:t>
            </a:r>
          </a:p>
          <a:p>
            <a:pPr algn="just" eaLnBrk="0" hangingPunct="0">
              <a:spcBef>
                <a:spcPct val="50000"/>
              </a:spcBef>
              <a:buFontTx/>
              <a:buChar char="•"/>
            </a:pPr>
            <a:r>
              <a:rPr lang="it-IT" sz="2000" b="1"/>
              <a:t>all’esistenza di dati statistici noti a riguardo; </a:t>
            </a:r>
          </a:p>
          <a:p>
            <a:pPr algn="just" eaLnBrk="0" hangingPunct="0">
              <a:spcBef>
                <a:spcPct val="50000"/>
              </a:spcBef>
              <a:buFontTx/>
              <a:buChar char="•"/>
            </a:pPr>
            <a:r>
              <a:rPr lang="it-IT" sz="2000" b="1"/>
              <a:t>al giudizio soggettivo di chi è direttamente coinvolto e che spesso costituisce l’unica fonte di tipo pseudostatistico disponibile  </a:t>
            </a:r>
          </a:p>
        </p:txBody>
      </p:sp>
      <p:sp>
        <p:nvSpPr>
          <p:cNvPr id="102405" name="Text Box 5"/>
          <p:cNvSpPr txBox="1">
            <a:spLocks noChangeArrowheads="1"/>
          </p:cNvSpPr>
          <p:nvPr/>
        </p:nvSpPr>
        <p:spPr bwMode="auto">
          <a:xfrm>
            <a:off x="990600" y="4508500"/>
            <a:ext cx="7010400" cy="16764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b="1">
                <a:solidFill>
                  <a:srgbClr val="CC0000"/>
                </a:solidFill>
              </a:rPr>
              <a:t>SCALA DELLA GRAVITA’ DEL DANNO “D”</a:t>
            </a:r>
            <a:endParaRPr lang="it-IT" sz="2400" b="1"/>
          </a:p>
          <a:p>
            <a:pPr algn="just" eaLnBrk="0" hangingPunct="0">
              <a:spcBef>
                <a:spcPct val="50000"/>
              </a:spcBef>
            </a:pPr>
            <a:r>
              <a:rPr lang="it-IT" sz="2000" b="1"/>
              <a:t>Fa riferimento a: </a:t>
            </a:r>
          </a:p>
          <a:p>
            <a:pPr algn="just" eaLnBrk="0" hangingPunct="0">
              <a:spcBef>
                <a:spcPct val="50000"/>
              </a:spcBef>
              <a:buFontTx/>
              <a:buChar char="•"/>
            </a:pPr>
            <a:r>
              <a:rPr lang="it-IT" sz="2000" b="1"/>
              <a:t>competenze di tipo sanitario  principalmente alla reversibilità o meno del danno</a:t>
            </a:r>
          </a:p>
        </p:txBody>
      </p:sp>
      <p:sp>
        <p:nvSpPr>
          <p:cNvPr id="102406" name="AutoShape 6"/>
          <p:cNvSpPr>
            <a:spLocks noChangeArrowheads="1"/>
          </p:cNvSpPr>
          <p:nvPr/>
        </p:nvSpPr>
        <p:spPr bwMode="auto">
          <a:xfrm>
            <a:off x="304800" y="989013"/>
            <a:ext cx="609600" cy="304800"/>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prstTxWarp prst="textNoShape">
              <a:avLst/>
            </a:prstTxWarp>
          </a:bodyPr>
          <a:lstStyle/>
          <a:p>
            <a:endParaRPr lang="it-IT"/>
          </a:p>
        </p:txBody>
      </p:sp>
      <p:sp>
        <p:nvSpPr>
          <p:cNvPr id="102407" name="AutoShape 7"/>
          <p:cNvSpPr>
            <a:spLocks noChangeArrowheads="1"/>
          </p:cNvSpPr>
          <p:nvPr/>
        </p:nvSpPr>
        <p:spPr bwMode="auto">
          <a:xfrm>
            <a:off x="304800" y="4584700"/>
            <a:ext cx="609600" cy="346075"/>
          </a:xfrm>
          <a:prstGeom prst="rightArrow">
            <a:avLst>
              <a:gd name="adj1" fmla="val 50000"/>
              <a:gd name="adj2" fmla="val 44037"/>
            </a:avLst>
          </a:prstGeom>
          <a:solidFill>
            <a:srgbClr val="CC0000"/>
          </a:solidFill>
          <a:ln w="9525">
            <a:solidFill>
              <a:schemeClr val="tx1"/>
            </a:solidFill>
            <a:miter lim="800000"/>
            <a:headEnd/>
            <a:tailEnd/>
          </a:ln>
        </p:spPr>
        <p:txBody>
          <a:bodyPr wrap="none" anchor="ctr">
            <a:prstTxWarp prst="textNoShape">
              <a:avLst/>
            </a:prstTxWarp>
          </a:bodyPr>
          <a:lstStyle/>
          <a:p>
            <a:endParaRPr lang="it-IT"/>
          </a:p>
        </p:txBody>
      </p:sp>
      <p:sp>
        <p:nvSpPr>
          <p:cNvPr id="102408" name="Rectangle 8"/>
          <p:cNvSpPr>
            <a:spLocks noChangeArrowheads="1"/>
          </p:cNvSpPr>
          <p:nvPr/>
        </p:nvSpPr>
        <p:spPr bwMode="auto">
          <a:xfrm>
            <a:off x="117475" y="30163"/>
            <a:ext cx="3754438" cy="522287"/>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a:t>
            </a:r>
          </a:p>
        </p:txBody>
      </p:sp>
      <p:sp>
        <p:nvSpPr>
          <p:cNvPr id="102409" name="Line 9"/>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65" name="Rectangle 17"/>
          <p:cNvSpPr>
            <a:spLocks noChangeArrowheads="1"/>
          </p:cNvSpPr>
          <p:nvPr/>
        </p:nvSpPr>
        <p:spPr bwMode="auto">
          <a:xfrm>
            <a:off x="2268538" y="5876925"/>
            <a:ext cx="6696075" cy="862013"/>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93264" name="Rectangle 16"/>
          <p:cNvSpPr>
            <a:spLocks noChangeArrowheads="1"/>
          </p:cNvSpPr>
          <p:nvPr/>
        </p:nvSpPr>
        <p:spPr bwMode="auto">
          <a:xfrm>
            <a:off x="2268538" y="4581525"/>
            <a:ext cx="6696075" cy="107950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93263" name="Rectangle 15"/>
          <p:cNvSpPr>
            <a:spLocks noChangeArrowheads="1"/>
          </p:cNvSpPr>
          <p:nvPr/>
        </p:nvSpPr>
        <p:spPr bwMode="auto">
          <a:xfrm>
            <a:off x="2268538" y="2997200"/>
            <a:ext cx="6696075" cy="1368425"/>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93262" name="Rectangle 14"/>
          <p:cNvSpPr>
            <a:spLocks noChangeArrowheads="1"/>
          </p:cNvSpPr>
          <p:nvPr/>
        </p:nvSpPr>
        <p:spPr bwMode="auto">
          <a:xfrm>
            <a:off x="2268538" y="1412875"/>
            <a:ext cx="6696075" cy="1368425"/>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3430" name="Text Box 6"/>
          <p:cNvSpPr txBox="1">
            <a:spLocks noChangeArrowheads="1"/>
          </p:cNvSpPr>
          <p:nvPr/>
        </p:nvSpPr>
        <p:spPr bwMode="auto">
          <a:xfrm>
            <a:off x="990600" y="649288"/>
            <a:ext cx="6629400" cy="5191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800" b="1">
                <a:solidFill>
                  <a:schemeClr val="accent2"/>
                </a:solidFill>
              </a:rPr>
              <a:t>Scala delle probabilità dell’evento</a:t>
            </a:r>
            <a:endParaRPr lang="it-IT" sz="2400">
              <a:solidFill>
                <a:srgbClr val="FF0066"/>
              </a:solidFill>
            </a:endParaRPr>
          </a:p>
        </p:txBody>
      </p:sp>
      <p:sp>
        <p:nvSpPr>
          <p:cNvPr id="103431" name="Text Box 7"/>
          <p:cNvSpPr txBox="1">
            <a:spLocks noChangeArrowheads="1"/>
          </p:cNvSpPr>
          <p:nvPr/>
        </p:nvSpPr>
        <p:spPr bwMode="auto">
          <a:xfrm>
            <a:off x="228600" y="1392238"/>
            <a:ext cx="2209800" cy="531336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b="1">
                <a:solidFill>
                  <a:srgbClr val="008000"/>
                </a:solidFill>
              </a:rPr>
              <a:t>ELEVATA	</a:t>
            </a:r>
          </a:p>
          <a:p>
            <a:pPr eaLnBrk="0" hangingPunct="0">
              <a:lnSpc>
                <a:spcPct val="220000"/>
              </a:lnSpc>
              <a:spcBef>
                <a:spcPct val="50000"/>
              </a:spcBef>
            </a:pPr>
            <a:endParaRPr lang="it-IT" sz="2400" b="1">
              <a:solidFill>
                <a:srgbClr val="008000"/>
              </a:solidFill>
            </a:endParaRPr>
          </a:p>
          <a:p>
            <a:pPr eaLnBrk="0" hangingPunct="0">
              <a:spcBef>
                <a:spcPct val="50000"/>
              </a:spcBef>
            </a:pPr>
            <a:r>
              <a:rPr lang="it-IT" sz="2400" b="1">
                <a:solidFill>
                  <a:srgbClr val="008000"/>
                </a:solidFill>
              </a:rPr>
              <a:t>M.ALTA</a:t>
            </a:r>
          </a:p>
          <a:p>
            <a:pPr eaLnBrk="0" hangingPunct="0">
              <a:lnSpc>
                <a:spcPct val="230000"/>
              </a:lnSpc>
              <a:spcBef>
                <a:spcPct val="50000"/>
              </a:spcBef>
            </a:pPr>
            <a:endParaRPr lang="it-IT" sz="2400" b="1">
              <a:solidFill>
                <a:srgbClr val="008000"/>
              </a:solidFill>
            </a:endParaRPr>
          </a:p>
          <a:p>
            <a:pPr eaLnBrk="0" hangingPunct="0">
              <a:lnSpc>
                <a:spcPct val="50000"/>
              </a:lnSpc>
              <a:spcBef>
                <a:spcPct val="50000"/>
              </a:spcBef>
            </a:pPr>
            <a:r>
              <a:rPr lang="it-IT" sz="2400" b="1">
                <a:solidFill>
                  <a:srgbClr val="008000"/>
                </a:solidFill>
              </a:rPr>
              <a:t>M.BASSA</a:t>
            </a:r>
          </a:p>
          <a:p>
            <a:pPr eaLnBrk="0" hangingPunct="0">
              <a:lnSpc>
                <a:spcPct val="180000"/>
              </a:lnSpc>
              <a:spcBef>
                <a:spcPct val="50000"/>
              </a:spcBef>
            </a:pPr>
            <a:endParaRPr lang="it-IT" sz="2400" b="1">
              <a:solidFill>
                <a:srgbClr val="008000"/>
              </a:solidFill>
            </a:endParaRPr>
          </a:p>
          <a:p>
            <a:pPr eaLnBrk="0" hangingPunct="0">
              <a:spcBef>
                <a:spcPct val="50000"/>
              </a:spcBef>
            </a:pPr>
            <a:r>
              <a:rPr lang="it-IT" sz="2400" b="1">
                <a:solidFill>
                  <a:srgbClr val="008000"/>
                </a:solidFill>
              </a:rPr>
              <a:t>BASSA</a:t>
            </a:r>
          </a:p>
          <a:p>
            <a:pPr eaLnBrk="0" hangingPunct="0">
              <a:spcBef>
                <a:spcPct val="50000"/>
              </a:spcBef>
            </a:pPr>
            <a:endParaRPr lang="it-IT" sz="2400"/>
          </a:p>
        </p:txBody>
      </p:sp>
      <p:sp>
        <p:nvSpPr>
          <p:cNvPr id="103432" name="Text Box 8"/>
          <p:cNvSpPr txBox="1">
            <a:spLocks noChangeArrowheads="1"/>
          </p:cNvSpPr>
          <p:nvPr/>
        </p:nvSpPr>
        <p:spPr bwMode="auto">
          <a:xfrm>
            <a:off x="2339975" y="1412875"/>
            <a:ext cx="6530975" cy="1371600"/>
          </a:xfrm>
          <a:prstGeom prst="rect">
            <a:avLst/>
          </a:prstGeom>
          <a:noFill/>
          <a:ln w="9525">
            <a:noFill/>
            <a:miter lim="800000"/>
            <a:headEnd/>
            <a:tailEnd/>
          </a:ln>
        </p:spPr>
        <p:txBody>
          <a:bodyPr>
            <a:prstTxWarp prst="textNoShape">
              <a:avLst/>
            </a:prstTxWarp>
            <a:spAutoFit/>
          </a:bodyPr>
          <a:lstStyle/>
          <a:p>
            <a:pPr eaLnBrk="0" hangingPunct="0">
              <a:spcBef>
                <a:spcPct val="50000"/>
              </a:spcBef>
              <a:buFontTx/>
              <a:buChar char="•"/>
            </a:pPr>
            <a:r>
              <a:rPr lang="it-IT" sz="1200"/>
              <a:t>ESISTE UNA </a:t>
            </a:r>
            <a:r>
              <a:rPr lang="it-IT" sz="1200" b="1"/>
              <a:t>CORRELAZIONE DIRETTA</a:t>
            </a:r>
            <a:r>
              <a:rPr lang="it-IT" sz="1200"/>
              <a:t> TRA MANCANZA RILEVATA ED IL DANNO IPOTIZZATO PER I LAVORATORI</a:t>
            </a:r>
          </a:p>
          <a:p>
            <a:pPr eaLnBrk="0" hangingPunct="0">
              <a:spcBef>
                <a:spcPct val="50000"/>
              </a:spcBef>
              <a:buFontTx/>
              <a:buChar char="•"/>
            </a:pPr>
            <a:r>
              <a:rPr lang="it-IT" sz="1200"/>
              <a:t>SI SONO </a:t>
            </a:r>
            <a:r>
              <a:rPr lang="it-IT" sz="1200" b="1"/>
              <a:t>GIA VERIFICATI DANNI</a:t>
            </a:r>
            <a:r>
              <a:rPr lang="it-IT" sz="1200"/>
              <a:t> PER LA STESSA MANCANZA RILEVATA, IN SUTUAZIONI OPERATIVE SIMILI</a:t>
            </a:r>
          </a:p>
          <a:p>
            <a:pPr eaLnBrk="0" hangingPunct="0">
              <a:spcBef>
                <a:spcPct val="50000"/>
              </a:spcBef>
              <a:buFontTx/>
              <a:buChar char="•"/>
            </a:pPr>
            <a:r>
              <a:rPr lang="it-IT" sz="1200"/>
              <a:t>IL VERIFICARSI DEL DANNO </a:t>
            </a:r>
            <a:r>
              <a:rPr lang="it-IT" sz="1200" b="1"/>
              <a:t>NON PROVOCHEREBBE ALCUN STUPORE</a:t>
            </a:r>
            <a:r>
              <a:rPr lang="it-IT" sz="1200"/>
              <a:t> TRA GLI OPERATORI </a:t>
            </a:r>
          </a:p>
        </p:txBody>
      </p:sp>
      <p:sp>
        <p:nvSpPr>
          <p:cNvPr id="103433" name="Text Box 9"/>
          <p:cNvSpPr txBox="1">
            <a:spLocks noChangeArrowheads="1"/>
          </p:cNvSpPr>
          <p:nvPr/>
        </p:nvSpPr>
        <p:spPr bwMode="auto">
          <a:xfrm>
            <a:off x="2362200" y="3176588"/>
            <a:ext cx="6530975" cy="1189037"/>
          </a:xfrm>
          <a:prstGeom prst="rect">
            <a:avLst/>
          </a:prstGeom>
          <a:noFill/>
          <a:ln w="9525">
            <a:noFill/>
            <a:miter lim="800000"/>
            <a:headEnd/>
            <a:tailEnd/>
          </a:ln>
        </p:spPr>
        <p:txBody>
          <a:bodyPr>
            <a:prstTxWarp prst="textNoShape">
              <a:avLst/>
            </a:prstTxWarp>
            <a:spAutoFit/>
          </a:bodyPr>
          <a:lstStyle/>
          <a:p>
            <a:pPr eaLnBrk="0" hangingPunct="0">
              <a:spcBef>
                <a:spcPct val="50000"/>
              </a:spcBef>
              <a:buFontTx/>
              <a:buChar char="•"/>
            </a:pPr>
            <a:r>
              <a:rPr lang="it-IT" sz="1200"/>
              <a:t>E’ NOTO </a:t>
            </a:r>
            <a:r>
              <a:rPr lang="it-IT" sz="1200" b="1"/>
              <a:t>QUALCHE EPISODIO</a:t>
            </a:r>
            <a:r>
              <a:rPr lang="it-IT" sz="1200"/>
              <a:t> IN CUI ALLA MANCANZA HA FATTO SEGUITO UN DANNO</a:t>
            </a:r>
          </a:p>
          <a:p>
            <a:pPr eaLnBrk="0" hangingPunct="0">
              <a:spcBef>
                <a:spcPct val="50000"/>
              </a:spcBef>
              <a:buFontTx/>
              <a:buChar char="•"/>
            </a:pPr>
            <a:r>
              <a:rPr lang="it-IT" sz="1200"/>
              <a:t>IL VERIFICARSI DEL DANNO SUSCITEREBBE UNA </a:t>
            </a:r>
            <a:r>
              <a:rPr lang="it-IT" sz="1200" b="1"/>
              <a:t>MODERATA SORPRESA</a:t>
            </a:r>
          </a:p>
          <a:p>
            <a:pPr eaLnBrk="0" hangingPunct="0">
              <a:spcBef>
                <a:spcPct val="50000"/>
              </a:spcBef>
              <a:buFontTx/>
              <a:buChar char="•"/>
            </a:pPr>
            <a:r>
              <a:rPr lang="it-IT" sz="1200"/>
              <a:t>LA MANCANZA RILEVATA PUO’ PROVOCARE DANNO SOLO IN CIRCOSTAZE SFORTUNATE</a:t>
            </a:r>
          </a:p>
        </p:txBody>
      </p:sp>
      <p:sp>
        <p:nvSpPr>
          <p:cNvPr id="103434" name="Text Box 10"/>
          <p:cNvSpPr txBox="1">
            <a:spLocks noChangeArrowheads="1"/>
          </p:cNvSpPr>
          <p:nvPr/>
        </p:nvSpPr>
        <p:spPr bwMode="auto">
          <a:xfrm>
            <a:off x="2362200" y="4578350"/>
            <a:ext cx="6530975" cy="1082675"/>
          </a:xfrm>
          <a:prstGeom prst="rect">
            <a:avLst/>
          </a:prstGeom>
          <a:noFill/>
          <a:ln w="9525">
            <a:noFill/>
            <a:miter lim="800000"/>
            <a:headEnd/>
            <a:tailEnd/>
          </a:ln>
        </p:spPr>
        <p:txBody>
          <a:bodyPr>
            <a:prstTxWarp prst="textNoShape">
              <a:avLst/>
            </a:prstTxWarp>
            <a:spAutoFit/>
          </a:bodyPr>
          <a:lstStyle/>
          <a:p>
            <a:pPr eaLnBrk="0" hangingPunct="0">
              <a:lnSpc>
                <a:spcPct val="110000"/>
              </a:lnSpc>
              <a:spcBef>
                <a:spcPct val="50000"/>
              </a:spcBef>
              <a:buFontTx/>
              <a:buChar char="•"/>
            </a:pPr>
            <a:r>
              <a:rPr lang="it-IT" sz="1200"/>
              <a:t>SONO NOTI SOLO </a:t>
            </a:r>
            <a:r>
              <a:rPr lang="it-IT" sz="1200" b="1"/>
              <a:t>RARISSIMI EPISODI</a:t>
            </a:r>
            <a:r>
              <a:rPr lang="it-IT" sz="1200"/>
              <a:t> GIA’ VERIFICATI</a:t>
            </a:r>
          </a:p>
          <a:p>
            <a:pPr eaLnBrk="0" hangingPunct="0">
              <a:lnSpc>
                <a:spcPct val="110000"/>
              </a:lnSpc>
              <a:spcBef>
                <a:spcPct val="50000"/>
              </a:spcBef>
              <a:buFontTx/>
              <a:buChar char="•"/>
            </a:pPr>
            <a:r>
              <a:rPr lang="it-IT" sz="1200"/>
              <a:t>IL VERIFICARSI DEL DANNO SUSCITEREBBE </a:t>
            </a:r>
            <a:r>
              <a:rPr lang="it-IT" sz="1200" b="1"/>
              <a:t>GRANDE SORPRESA</a:t>
            </a:r>
          </a:p>
          <a:p>
            <a:pPr eaLnBrk="0" hangingPunct="0">
              <a:lnSpc>
                <a:spcPct val="110000"/>
              </a:lnSpc>
              <a:spcBef>
                <a:spcPct val="50000"/>
              </a:spcBef>
              <a:buFontTx/>
              <a:buChar char="•"/>
            </a:pPr>
            <a:r>
              <a:rPr lang="it-IT" sz="1200"/>
              <a:t>LA MANCANZA RILEVATA PUO’ PROVOCARE UN DANNO SOLO IN CONCOMITANZA CON ALTRI EVENTI POCO PROBABILI INDIPENDENTI</a:t>
            </a:r>
          </a:p>
        </p:txBody>
      </p:sp>
      <p:sp>
        <p:nvSpPr>
          <p:cNvPr id="103435" name="Text Box 11"/>
          <p:cNvSpPr txBox="1">
            <a:spLocks noChangeArrowheads="1"/>
          </p:cNvSpPr>
          <p:nvPr/>
        </p:nvSpPr>
        <p:spPr bwMode="auto">
          <a:xfrm>
            <a:off x="2360613" y="5876925"/>
            <a:ext cx="6172200" cy="695325"/>
          </a:xfrm>
          <a:prstGeom prst="rect">
            <a:avLst/>
          </a:prstGeom>
          <a:noFill/>
          <a:ln w="9525">
            <a:noFill/>
            <a:miter lim="800000"/>
            <a:headEnd/>
            <a:tailEnd/>
          </a:ln>
        </p:spPr>
        <p:txBody>
          <a:bodyPr>
            <a:prstTxWarp prst="textNoShape">
              <a:avLst/>
            </a:prstTxWarp>
            <a:spAutoFit/>
          </a:bodyPr>
          <a:lstStyle/>
          <a:p>
            <a:pPr eaLnBrk="0" hangingPunct="0">
              <a:lnSpc>
                <a:spcPct val="140000"/>
              </a:lnSpc>
              <a:spcBef>
                <a:spcPct val="50000"/>
              </a:spcBef>
              <a:buFontTx/>
              <a:buChar char="•"/>
            </a:pPr>
            <a:r>
              <a:rPr lang="it-IT" sz="1200" b="1"/>
              <a:t>NON SONO NOTI EPISODI</a:t>
            </a:r>
            <a:r>
              <a:rPr lang="it-IT" sz="1200"/>
              <a:t> GIA’ VERIFICATI</a:t>
            </a:r>
          </a:p>
          <a:p>
            <a:pPr eaLnBrk="0" hangingPunct="0">
              <a:lnSpc>
                <a:spcPct val="140000"/>
              </a:lnSpc>
              <a:spcBef>
                <a:spcPct val="50000"/>
              </a:spcBef>
              <a:buFontTx/>
              <a:buChar char="•"/>
            </a:pPr>
            <a:r>
              <a:rPr lang="it-IT" sz="1200"/>
              <a:t>IL VERIFICARSI DEL DANNO SUSCITEREBBE </a:t>
            </a:r>
            <a:r>
              <a:rPr lang="it-IT" sz="1200" b="1"/>
              <a:t>INCREDULITA’</a:t>
            </a:r>
          </a:p>
        </p:txBody>
      </p:sp>
      <p:sp>
        <p:nvSpPr>
          <p:cNvPr id="103436" name="Rectangle 12"/>
          <p:cNvSpPr>
            <a:spLocks noChangeArrowheads="1"/>
          </p:cNvSpPr>
          <p:nvPr/>
        </p:nvSpPr>
        <p:spPr bwMode="auto">
          <a:xfrm>
            <a:off x="117475" y="30163"/>
            <a:ext cx="3754438" cy="522287"/>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a:t>
            </a:r>
          </a:p>
        </p:txBody>
      </p:sp>
      <p:sp>
        <p:nvSpPr>
          <p:cNvPr id="103437" name="Line 13"/>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289" name="Rectangle 17"/>
          <p:cNvSpPr>
            <a:spLocks noChangeArrowheads="1"/>
          </p:cNvSpPr>
          <p:nvPr/>
        </p:nvSpPr>
        <p:spPr bwMode="auto">
          <a:xfrm>
            <a:off x="2700338" y="5516563"/>
            <a:ext cx="6264275" cy="1008062"/>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94288" name="Rectangle 16"/>
          <p:cNvSpPr>
            <a:spLocks noChangeArrowheads="1"/>
          </p:cNvSpPr>
          <p:nvPr/>
        </p:nvSpPr>
        <p:spPr bwMode="auto">
          <a:xfrm>
            <a:off x="2700338" y="4221163"/>
            <a:ext cx="6264275" cy="1008062"/>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94287" name="Rectangle 15"/>
          <p:cNvSpPr>
            <a:spLocks noChangeArrowheads="1"/>
          </p:cNvSpPr>
          <p:nvPr/>
        </p:nvSpPr>
        <p:spPr bwMode="auto">
          <a:xfrm>
            <a:off x="2700338" y="2781300"/>
            <a:ext cx="6264275" cy="1008063"/>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694286" name="Rectangle 14"/>
          <p:cNvSpPr>
            <a:spLocks noChangeArrowheads="1"/>
          </p:cNvSpPr>
          <p:nvPr/>
        </p:nvSpPr>
        <p:spPr bwMode="auto">
          <a:xfrm>
            <a:off x="2700338" y="1341438"/>
            <a:ext cx="6264275" cy="935037"/>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4454" name="Text Box 6"/>
          <p:cNvSpPr txBox="1">
            <a:spLocks noChangeArrowheads="1"/>
          </p:cNvSpPr>
          <p:nvPr/>
        </p:nvSpPr>
        <p:spPr bwMode="auto">
          <a:xfrm>
            <a:off x="990600" y="609600"/>
            <a:ext cx="6629400" cy="5191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800" b="1">
                <a:solidFill>
                  <a:srgbClr val="CC0000"/>
                </a:solidFill>
              </a:rPr>
              <a:t>Scala dell’entità del danno</a:t>
            </a:r>
            <a:endParaRPr lang="it-IT" sz="2800">
              <a:solidFill>
                <a:srgbClr val="FF0066"/>
              </a:solidFill>
            </a:endParaRPr>
          </a:p>
        </p:txBody>
      </p:sp>
      <p:sp>
        <p:nvSpPr>
          <p:cNvPr id="104455" name="Text Box 7"/>
          <p:cNvSpPr txBox="1">
            <a:spLocks noChangeArrowheads="1"/>
          </p:cNvSpPr>
          <p:nvPr/>
        </p:nvSpPr>
        <p:spPr bwMode="auto">
          <a:xfrm>
            <a:off x="0" y="1295400"/>
            <a:ext cx="2667000" cy="518636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it-IT" sz="2400" b="1">
                <a:solidFill>
                  <a:srgbClr val="008000"/>
                </a:solidFill>
              </a:rPr>
              <a:t>INGENTE	</a:t>
            </a:r>
          </a:p>
          <a:p>
            <a:pPr eaLnBrk="0" hangingPunct="0">
              <a:spcBef>
                <a:spcPct val="50000"/>
              </a:spcBef>
            </a:pPr>
            <a:endParaRPr lang="it-IT" sz="2400" b="1">
              <a:solidFill>
                <a:srgbClr val="008000"/>
              </a:solidFill>
            </a:endParaRPr>
          </a:p>
          <a:p>
            <a:pPr eaLnBrk="0" hangingPunct="0">
              <a:spcBef>
                <a:spcPct val="50000"/>
              </a:spcBef>
            </a:pPr>
            <a:endParaRPr lang="it-IT" sz="2000" b="1">
              <a:solidFill>
                <a:srgbClr val="008000"/>
              </a:solidFill>
            </a:endParaRPr>
          </a:p>
          <a:p>
            <a:pPr eaLnBrk="0" hangingPunct="0">
              <a:spcBef>
                <a:spcPct val="50000"/>
              </a:spcBef>
            </a:pPr>
            <a:r>
              <a:rPr lang="it-IT" sz="2400" b="1">
                <a:solidFill>
                  <a:srgbClr val="008000"/>
                </a:solidFill>
              </a:rPr>
              <a:t>NOTEVOLE</a:t>
            </a:r>
          </a:p>
          <a:p>
            <a:pPr eaLnBrk="0" hangingPunct="0">
              <a:spcBef>
                <a:spcPct val="50000"/>
              </a:spcBef>
            </a:pPr>
            <a:endParaRPr lang="it-IT" sz="2400" b="1">
              <a:solidFill>
                <a:srgbClr val="008000"/>
              </a:solidFill>
            </a:endParaRPr>
          </a:p>
          <a:p>
            <a:pPr eaLnBrk="0" hangingPunct="0">
              <a:lnSpc>
                <a:spcPct val="200000"/>
              </a:lnSpc>
              <a:spcBef>
                <a:spcPct val="50000"/>
              </a:spcBef>
            </a:pPr>
            <a:r>
              <a:rPr lang="it-IT" sz="2400" b="1">
                <a:solidFill>
                  <a:srgbClr val="008000"/>
                </a:solidFill>
              </a:rPr>
              <a:t>MODESTA</a:t>
            </a:r>
          </a:p>
          <a:p>
            <a:pPr eaLnBrk="0" hangingPunct="0">
              <a:lnSpc>
                <a:spcPct val="120000"/>
              </a:lnSpc>
              <a:spcBef>
                <a:spcPct val="50000"/>
              </a:spcBef>
            </a:pPr>
            <a:endParaRPr lang="it-IT" sz="2400" b="1">
              <a:solidFill>
                <a:srgbClr val="008000"/>
              </a:solidFill>
            </a:endParaRPr>
          </a:p>
          <a:p>
            <a:pPr eaLnBrk="0" hangingPunct="0">
              <a:spcBef>
                <a:spcPct val="50000"/>
              </a:spcBef>
            </a:pPr>
            <a:r>
              <a:rPr lang="it-IT" sz="2400" b="1">
                <a:solidFill>
                  <a:srgbClr val="008000"/>
                </a:solidFill>
              </a:rPr>
              <a:t>TRASCURABILE</a:t>
            </a:r>
            <a:endParaRPr lang="it-IT" sz="2400" b="1"/>
          </a:p>
          <a:p>
            <a:pPr eaLnBrk="0" hangingPunct="0">
              <a:spcBef>
                <a:spcPct val="50000"/>
              </a:spcBef>
            </a:pPr>
            <a:endParaRPr lang="it-IT" sz="2400"/>
          </a:p>
        </p:txBody>
      </p:sp>
      <p:sp>
        <p:nvSpPr>
          <p:cNvPr id="104456" name="Text Box 8"/>
          <p:cNvSpPr txBox="1">
            <a:spLocks noChangeArrowheads="1"/>
          </p:cNvSpPr>
          <p:nvPr/>
        </p:nvSpPr>
        <p:spPr bwMode="auto">
          <a:xfrm>
            <a:off x="2819400" y="1371600"/>
            <a:ext cx="6172200" cy="1006475"/>
          </a:xfrm>
          <a:prstGeom prst="rect">
            <a:avLst/>
          </a:prstGeom>
          <a:noFill/>
          <a:ln w="9525">
            <a:noFill/>
            <a:miter lim="800000"/>
            <a:headEnd/>
            <a:tailEnd/>
          </a:ln>
        </p:spPr>
        <p:txBody>
          <a:bodyPr>
            <a:prstTxWarp prst="textNoShape">
              <a:avLst/>
            </a:prstTxWarp>
            <a:spAutoFit/>
          </a:bodyPr>
          <a:lstStyle/>
          <a:p>
            <a:pPr eaLnBrk="0" hangingPunct="0">
              <a:spcBef>
                <a:spcPct val="50000"/>
              </a:spcBef>
              <a:buFontTx/>
              <a:buChar char="•"/>
            </a:pPr>
            <a:r>
              <a:rPr lang="it-IT" sz="1200"/>
              <a:t>INFORTUNIO O EPISODIO DI ESPOSIZIONE  CON EFFETTI LETALI O INVALIDITA’ TOTALE</a:t>
            </a:r>
          </a:p>
          <a:p>
            <a:pPr eaLnBrk="0" hangingPunct="0">
              <a:spcBef>
                <a:spcPct val="50000"/>
              </a:spcBef>
              <a:buFontTx/>
              <a:buChar char="•"/>
            </a:pPr>
            <a:r>
              <a:rPr lang="it-IT" sz="1200"/>
              <a:t>ESPOSIZIONE CRONICA CON </a:t>
            </a:r>
            <a:r>
              <a:rPr lang="it-IT" sz="1200" b="1"/>
              <a:t>EFFETTI LETALI</a:t>
            </a:r>
            <a:r>
              <a:rPr lang="it-IT" sz="1200"/>
              <a:t> O TOTALMENTE INVALIDANTI</a:t>
            </a:r>
          </a:p>
          <a:p>
            <a:pPr eaLnBrk="0" hangingPunct="0">
              <a:spcBef>
                <a:spcPct val="50000"/>
              </a:spcBef>
              <a:buFontTx/>
              <a:buChar char="•"/>
            </a:pPr>
            <a:endParaRPr lang="it-IT" sz="1200"/>
          </a:p>
        </p:txBody>
      </p:sp>
      <p:sp>
        <p:nvSpPr>
          <p:cNvPr id="104457" name="Text Box 9"/>
          <p:cNvSpPr txBox="1">
            <a:spLocks noChangeArrowheads="1"/>
          </p:cNvSpPr>
          <p:nvPr/>
        </p:nvSpPr>
        <p:spPr bwMode="auto">
          <a:xfrm>
            <a:off x="2819400" y="2794000"/>
            <a:ext cx="6172200" cy="1189038"/>
          </a:xfrm>
          <a:prstGeom prst="rect">
            <a:avLst/>
          </a:prstGeom>
          <a:noFill/>
          <a:ln w="9525">
            <a:noFill/>
            <a:miter lim="800000"/>
            <a:headEnd/>
            <a:tailEnd/>
          </a:ln>
        </p:spPr>
        <p:txBody>
          <a:bodyPr>
            <a:prstTxWarp prst="textNoShape">
              <a:avLst/>
            </a:prstTxWarp>
            <a:spAutoFit/>
          </a:bodyPr>
          <a:lstStyle/>
          <a:p>
            <a:pPr eaLnBrk="0" hangingPunct="0">
              <a:spcBef>
                <a:spcPct val="50000"/>
              </a:spcBef>
              <a:buFontTx/>
              <a:buChar char="•"/>
            </a:pPr>
            <a:r>
              <a:rPr lang="it-IT" sz="1200"/>
              <a:t>INFORTUNIO O EPISODIO DI ESPOSIZIONE ACUTA CON EFFETTI DI INVALIDITA’ PARZIALE</a:t>
            </a:r>
          </a:p>
          <a:p>
            <a:pPr eaLnBrk="0" hangingPunct="0">
              <a:spcBef>
                <a:spcPct val="50000"/>
              </a:spcBef>
              <a:buFontTx/>
              <a:buChar char="•"/>
            </a:pPr>
            <a:r>
              <a:rPr lang="it-IT" sz="1200"/>
              <a:t>ESPOSIZIONE CRONICA CON </a:t>
            </a:r>
            <a:r>
              <a:rPr lang="it-IT" sz="1200" b="1"/>
              <a:t>EFFETTI IRREVERSIBILI</a:t>
            </a:r>
            <a:r>
              <a:rPr lang="it-IT" sz="1200"/>
              <a:t> O PARZIALMENTE INVALIDANTI</a:t>
            </a:r>
          </a:p>
          <a:p>
            <a:pPr eaLnBrk="0" hangingPunct="0">
              <a:spcBef>
                <a:spcPct val="50000"/>
              </a:spcBef>
              <a:buFontTx/>
              <a:buChar char="•"/>
            </a:pPr>
            <a:endParaRPr lang="it-IT" sz="1200"/>
          </a:p>
        </p:txBody>
      </p:sp>
      <p:sp>
        <p:nvSpPr>
          <p:cNvPr id="104458" name="Text Box 10"/>
          <p:cNvSpPr txBox="1">
            <a:spLocks noChangeArrowheads="1"/>
          </p:cNvSpPr>
          <p:nvPr/>
        </p:nvSpPr>
        <p:spPr bwMode="auto">
          <a:xfrm>
            <a:off x="2819400" y="4383088"/>
            <a:ext cx="6172200" cy="587375"/>
          </a:xfrm>
          <a:prstGeom prst="rect">
            <a:avLst/>
          </a:prstGeom>
          <a:noFill/>
          <a:ln w="9525">
            <a:noFill/>
            <a:miter lim="800000"/>
            <a:headEnd/>
            <a:tailEnd/>
          </a:ln>
        </p:spPr>
        <p:txBody>
          <a:bodyPr>
            <a:prstTxWarp prst="textNoShape">
              <a:avLst/>
            </a:prstTxWarp>
            <a:spAutoFit/>
          </a:bodyPr>
          <a:lstStyle/>
          <a:p>
            <a:pPr eaLnBrk="0" hangingPunct="0">
              <a:lnSpc>
                <a:spcPct val="110000"/>
              </a:lnSpc>
              <a:spcBef>
                <a:spcPct val="50000"/>
              </a:spcBef>
              <a:buFontTx/>
              <a:buChar char="•"/>
            </a:pPr>
            <a:r>
              <a:rPr lang="it-IT" sz="1200"/>
              <a:t>INFORTUNIO O EPISODIO DI ESPOSIZIONE ACUTA CON INABILITA’ REVERSIBILE</a:t>
            </a:r>
          </a:p>
          <a:p>
            <a:pPr eaLnBrk="0" hangingPunct="0">
              <a:lnSpc>
                <a:spcPct val="110000"/>
              </a:lnSpc>
              <a:spcBef>
                <a:spcPct val="50000"/>
              </a:spcBef>
              <a:buFontTx/>
              <a:buChar char="•"/>
            </a:pPr>
            <a:r>
              <a:rPr lang="it-IT" sz="1200"/>
              <a:t>ESPOSIZIONE CON </a:t>
            </a:r>
            <a:r>
              <a:rPr lang="it-IT" sz="1200" b="1"/>
              <a:t>EFFETTI REVERSIBILI</a:t>
            </a:r>
          </a:p>
        </p:txBody>
      </p:sp>
      <p:sp>
        <p:nvSpPr>
          <p:cNvPr id="104459" name="Text Box 11"/>
          <p:cNvSpPr txBox="1">
            <a:spLocks noChangeArrowheads="1"/>
          </p:cNvSpPr>
          <p:nvPr/>
        </p:nvSpPr>
        <p:spPr bwMode="auto">
          <a:xfrm>
            <a:off x="2743200" y="5516563"/>
            <a:ext cx="6172200" cy="950912"/>
          </a:xfrm>
          <a:prstGeom prst="rect">
            <a:avLst/>
          </a:prstGeom>
          <a:noFill/>
          <a:ln w="9525">
            <a:noFill/>
            <a:miter lim="800000"/>
            <a:headEnd/>
            <a:tailEnd/>
          </a:ln>
        </p:spPr>
        <p:txBody>
          <a:bodyPr>
            <a:prstTxWarp prst="textNoShape">
              <a:avLst/>
            </a:prstTxWarp>
            <a:spAutoFit/>
          </a:bodyPr>
          <a:lstStyle/>
          <a:p>
            <a:pPr eaLnBrk="0" hangingPunct="0">
              <a:lnSpc>
                <a:spcPct val="140000"/>
              </a:lnSpc>
              <a:spcBef>
                <a:spcPct val="50000"/>
              </a:spcBef>
              <a:buFontTx/>
              <a:buChar char="•"/>
            </a:pPr>
            <a:r>
              <a:rPr lang="it-IT" sz="1200"/>
              <a:t>INFORTUNIO O EPISODIO DI ESPOSIZIONE CRONICA ACUTA CON INABILITA’ RAPIDAMENTE REVERSIBILE</a:t>
            </a:r>
          </a:p>
          <a:p>
            <a:pPr eaLnBrk="0" hangingPunct="0">
              <a:lnSpc>
                <a:spcPct val="140000"/>
              </a:lnSpc>
              <a:spcBef>
                <a:spcPct val="50000"/>
              </a:spcBef>
              <a:buFontTx/>
              <a:buChar char="•"/>
            </a:pPr>
            <a:r>
              <a:rPr lang="it-IT" sz="1200"/>
              <a:t>ESPOSIZIONE CON EFFETTI </a:t>
            </a:r>
            <a:r>
              <a:rPr lang="it-IT" sz="1200" b="1"/>
              <a:t>RAPIDAMENTE REVERSIBILI</a:t>
            </a:r>
          </a:p>
        </p:txBody>
      </p:sp>
      <p:sp>
        <p:nvSpPr>
          <p:cNvPr id="104460" name="Rectangle 12"/>
          <p:cNvSpPr>
            <a:spLocks noChangeArrowheads="1"/>
          </p:cNvSpPr>
          <p:nvPr/>
        </p:nvSpPr>
        <p:spPr bwMode="auto">
          <a:xfrm>
            <a:off x="117475" y="30163"/>
            <a:ext cx="3754438" cy="522287"/>
          </a:xfrm>
          <a:prstGeom prst="rect">
            <a:avLst/>
          </a:prstGeom>
          <a:noFill/>
          <a:ln w="9525">
            <a:noFill/>
            <a:miter lim="800000"/>
            <a:headEnd/>
            <a:tailEnd/>
          </a:ln>
        </p:spPr>
        <p:txBody>
          <a:bodyPr wrap="none" lIns="95250" tIns="47625" rIns="95250" bIns="47625">
            <a:prstTxWarp prst="textNoShape">
              <a:avLst/>
            </a:prstTxWarp>
            <a:spAutoFit/>
          </a:bodyPr>
          <a:lstStyle/>
          <a:p>
            <a:pPr defTabSz="989013" eaLnBrk="0" hangingPunct="0"/>
            <a:r>
              <a:rPr lang="it-IT" sz="2800" b="1">
                <a:solidFill>
                  <a:srgbClr val="003399"/>
                </a:solidFill>
              </a:rPr>
              <a:t>Valutazione del rischio.</a:t>
            </a:r>
          </a:p>
        </p:txBody>
      </p:sp>
      <p:sp>
        <p:nvSpPr>
          <p:cNvPr id="104461" name="Line 13"/>
          <p:cNvSpPr>
            <a:spLocks noChangeShapeType="1"/>
          </p:cNvSpPr>
          <p:nvPr/>
        </p:nvSpPr>
        <p:spPr bwMode="auto">
          <a:xfrm>
            <a:off x="0" y="5334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olo 1"/>
          <p:cNvSpPr>
            <a:spLocks noGrp="1"/>
          </p:cNvSpPr>
          <p:nvPr>
            <p:ph type="title"/>
          </p:nvPr>
        </p:nvSpPr>
        <p:spPr>
          <a:xfrm>
            <a:off x="457200" y="0"/>
            <a:ext cx="8229600" cy="533400"/>
          </a:xfrm>
        </p:spPr>
        <p:txBody>
          <a:bodyPr/>
          <a:lstStyle/>
          <a:p>
            <a:pPr eaLnBrk="1" hangingPunct="1"/>
            <a:r>
              <a:rPr lang="it-IT" sz="2800" dirty="0">
                <a:ea typeface="ＭＳ Ｐゴシック" pitchFamily="-105" charset="-128"/>
                <a:cs typeface="ＭＳ Ｐゴシック" pitchFamily="-105" charset="-128"/>
                <a:hlinkClick r:id="rId3" action="ppaction://hlinkfile"/>
              </a:rPr>
              <a:t>Documento di Valutazione dei Rischi </a:t>
            </a:r>
            <a:r>
              <a:rPr lang="it-IT" sz="2800" dirty="0">
                <a:ea typeface="ＭＳ Ｐゴシック" pitchFamily="-105" charset="-128"/>
                <a:cs typeface="ＭＳ Ｐゴシック" pitchFamily="-105" charset="-128"/>
              </a:rPr>
              <a:t>e </a:t>
            </a:r>
            <a:r>
              <a:rPr lang="it-IT" sz="2800" dirty="0">
                <a:ea typeface="ＭＳ Ｐゴシック" pitchFamily="-105" charset="-128"/>
                <a:cs typeface="ＭＳ Ｐゴシック" pitchFamily="-105" charset="-128"/>
                <a:hlinkClick r:id="rId4" action="ppaction://hlinkfile"/>
              </a:rPr>
              <a:t>SGSL</a:t>
            </a:r>
            <a:endParaRPr lang="it-IT" sz="2800" dirty="0">
              <a:ea typeface="ＭＳ Ｐゴシック" pitchFamily="-105" charset="-128"/>
              <a:cs typeface="ＭＳ Ｐゴシック" pitchFamily="-105" charset="-128"/>
            </a:endParaRPr>
          </a:p>
        </p:txBody>
      </p:sp>
      <p:sp>
        <p:nvSpPr>
          <p:cNvPr id="39939" name="Segnaposto data 2"/>
          <p:cNvSpPr>
            <a:spLocks noGrp="1"/>
          </p:cNvSpPr>
          <p:nvPr>
            <p:ph type="dt" sz="half" idx="10"/>
          </p:nvPr>
        </p:nvSpPr>
        <p:spPr bwMode="auto">
          <a:noFill/>
          <a:ln>
            <a:miter lim="800000"/>
            <a:headEnd/>
            <a:tailEnd/>
          </a:ln>
        </p:spPr>
        <p:txBody>
          <a:bodyPr/>
          <a:lstStyle/>
          <a:p>
            <a:fld id="{F356D6C4-3F63-904E-A869-A9F717AADAF0}" type="datetime1">
              <a:rPr lang="it-IT">
                <a:latin typeface="Calibri" pitchFamily="-105" charset="0"/>
                <a:ea typeface="ＭＳ Ｐゴシック" pitchFamily="-105" charset="-128"/>
                <a:cs typeface="ＭＳ Ｐゴシック" pitchFamily="-105" charset="-128"/>
              </a:rPr>
              <a:pPr/>
              <a:t>14-11-2017</a:t>
            </a:fld>
            <a:endParaRPr lang="it-IT">
              <a:latin typeface="Calibri" pitchFamily="-105" charset="0"/>
              <a:ea typeface="ＭＳ Ｐゴシック" pitchFamily="-105" charset="-128"/>
              <a:cs typeface="ＭＳ Ｐゴシック" pitchFamily="-105" charset="-128"/>
            </a:endParaRPr>
          </a:p>
        </p:txBody>
      </p:sp>
      <p:sp>
        <p:nvSpPr>
          <p:cNvPr id="4" name="Segnaposto piè di pagina 3"/>
          <p:cNvSpPr>
            <a:spLocks noGrp="1"/>
          </p:cNvSpPr>
          <p:nvPr>
            <p:ph type="ftr" sz="quarter" idx="11"/>
          </p:nvPr>
        </p:nvSpPr>
        <p:spPr/>
        <p:txBody>
          <a:bodyPr/>
          <a:lstStyle/>
          <a:p>
            <a:pPr>
              <a:defRPr/>
            </a:pPr>
            <a:r>
              <a:rPr lang="it-IT" dirty="0"/>
              <a:t>Nardini Marco</a:t>
            </a:r>
          </a:p>
        </p:txBody>
      </p:sp>
      <p:sp>
        <p:nvSpPr>
          <p:cNvPr id="39941" name="Segnaposto numero diapositiva 4"/>
          <p:cNvSpPr>
            <a:spLocks noGrp="1"/>
          </p:cNvSpPr>
          <p:nvPr>
            <p:ph type="sldNum" sz="quarter" idx="12"/>
          </p:nvPr>
        </p:nvSpPr>
        <p:spPr bwMode="auto">
          <a:xfrm>
            <a:off x="6553200" y="6421438"/>
            <a:ext cx="2133600" cy="365125"/>
          </a:xfrm>
          <a:noFill/>
          <a:ln>
            <a:miter lim="800000"/>
            <a:headEnd/>
            <a:tailEnd/>
          </a:ln>
        </p:spPr>
        <p:txBody>
          <a:bodyPr/>
          <a:lstStyle/>
          <a:p>
            <a:fld id="{64E128E1-DC62-E745-B92A-F31E315F5403}" type="slidenum">
              <a:rPr lang="it-IT">
                <a:latin typeface="Calibri" pitchFamily="-105" charset="0"/>
                <a:ea typeface="ＭＳ Ｐゴシック" pitchFamily="-105" charset="-128"/>
                <a:cs typeface="ＭＳ Ｐゴシック" pitchFamily="-105" charset="-128"/>
              </a:rPr>
              <a:pPr/>
              <a:t>7</a:t>
            </a:fld>
            <a:endParaRPr lang="it-IT">
              <a:latin typeface="Calibri" pitchFamily="-105" charset="0"/>
              <a:ea typeface="ＭＳ Ｐゴシック" pitchFamily="-105" charset="-128"/>
              <a:cs typeface="ＭＳ Ｐゴシック" pitchFamily="-105" charset="-128"/>
            </a:endParaRPr>
          </a:p>
        </p:txBody>
      </p:sp>
      <p:sp>
        <p:nvSpPr>
          <p:cNvPr id="7" name="Rettangolo 6"/>
          <p:cNvSpPr/>
          <p:nvPr/>
        </p:nvSpPr>
        <p:spPr>
          <a:xfrm>
            <a:off x="3428992" y="609600"/>
            <a:ext cx="2286016" cy="500066"/>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RIFERIMENTI NORMATIVI</a:t>
            </a:r>
          </a:p>
        </p:txBody>
      </p:sp>
      <p:sp>
        <p:nvSpPr>
          <p:cNvPr id="9" name="Rettangolo 8"/>
          <p:cNvSpPr/>
          <p:nvPr/>
        </p:nvSpPr>
        <p:spPr>
          <a:xfrm>
            <a:off x="6473840" y="1524000"/>
            <a:ext cx="2214577" cy="690554"/>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ORGANIZZAZONE DEL LAVORO</a:t>
            </a:r>
          </a:p>
          <a:p>
            <a:pPr algn="ctr">
              <a:defRPr/>
            </a:pPr>
            <a:r>
              <a:rPr lang="it-IT" sz="1200" b="1">
                <a:solidFill>
                  <a:srgbClr val="000000"/>
                </a:solidFill>
                <a:ea typeface="ＭＳ Ｐゴシック" charset="-128"/>
                <a:cs typeface="ＭＳ Ｐゴシック" charset="-128"/>
              </a:rPr>
              <a:t>(Attività svolte: Documenti Accreditamento)</a:t>
            </a:r>
          </a:p>
        </p:txBody>
      </p:sp>
      <p:sp>
        <p:nvSpPr>
          <p:cNvPr id="10" name="Rettangolo 9"/>
          <p:cNvSpPr/>
          <p:nvPr/>
        </p:nvSpPr>
        <p:spPr>
          <a:xfrm>
            <a:off x="214282" y="1643050"/>
            <a:ext cx="2214578" cy="500066"/>
          </a:xfrm>
          <a:prstGeom prst="rect">
            <a:avLst/>
          </a:prstGeom>
          <a:solidFill>
            <a:srgbClr val="FFFF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REQUISITI STRUTTURALI</a:t>
            </a:r>
          </a:p>
          <a:p>
            <a:pPr algn="ctr">
              <a:defRPr/>
            </a:pPr>
            <a:r>
              <a:rPr lang="it-IT" sz="1200" b="1">
                <a:solidFill>
                  <a:srgbClr val="000000"/>
                </a:solidFill>
                <a:ea typeface="ＭＳ Ｐゴシック" charset="-128"/>
                <a:cs typeface="ＭＳ Ｐゴシック" charset="-128"/>
              </a:rPr>
              <a:t>(Autorizzazioni e certificazioni)</a:t>
            </a:r>
          </a:p>
        </p:txBody>
      </p:sp>
      <p:sp>
        <p:nvSpPr>
          <p:cNvPr id="11" name="Documento multiplo 10"/>
          <p:cNvSpPr/>
          <p:nvPr/>
        </p:nvSpPr>
        <p:spPr>
          <a:xfrm>
            <a:off x="3428992" y="2057400"/>
            <a:ext cx="2286016" cy="1214446"/>
          </a:xfrm>
          <a:prstGeom prst="flowChartMultidocument">
            <a:avLst/>
          </a:prstGeom>
          <a:solidFill>
            <a:schemeClr val="accent2"/>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600" b="1" dirty="0"/>
              <a:t>VALUTAZIONE</a:t>
            </a:r>
          </a:p>
          <a:p>
            <a:pPr algn="ctr" fontAlgn="auto">
              <a:spcBef>
                <a:spcPts val="0"/>
              </a:spcBef>
              <a:spcAft>
                <a:spcPts val="0"/>
              </a:spcAft>
              <a:defRPr/>
            </a:pPr>
            <a:r>
              <a:rPr lang="it-IT" sz="1600" b="1" dirty="0"/>
              <a:t>DEI  RISCHI PER U.O.</a:t>
            </a:r>
          </a:p>
        </p:txBody>
      </p:sp>
      <p:sp>
        <p:nvSpPr>
          <p:cNvPr id="13" name="Elaborazione 12"/>
          <p:cNvSpPr/>
          <p:nvPr/>
        </p:nvSpPr>
        <p:spPr>
          <a:xfrm>
            <a:off x="285720" y="4152896"/>
            <a:ext cx="2143140" cy="64770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ADEGUAMENTI STRUTTURALI E TECNOLOGICI</a:t>
            </a:r>
          </a:p>
        </p:txBody>
      </p:sp>
      <p:sp>
        <p:nvSpPr>
          <p:cNvPr id="14" name="Elaborazione 13"/>
          <p:cNvSpPr/>
          <p:nvPr/>
        </p:nvSpPr>
        <p:spPr>
          <a:xfrm>
            <a:off x="304800" y="5181600"/>
            <a:ext cx="2143140" cy="57150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FORMAZIONE E INFORMAZIONE</a:t>
            </a:r>
          </a:p>
        </p:txBody>
      </p:sp>
      <p:sp>
        <p:nvSpPr>
          <p:cNvPr id="15" name="Elaborazione 14"/>
          <p:cNvSpPr/>
          <p:nvPr/>
        </p:nvSpPr>
        <p:spPr>
          <a:xfrm>
            <a:off x="6546835" y="5638800"/>
            <a:ext cx="2143140" cy="785818"/>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DISPOSITIVI </a:t>
            </a:r>
            <a:r>
              <a:rPr lang="it-IT" sz="1200" b="1" dirty="0" err="1"/>
              <a:t>DI</a:t>
            </a:r>
            <a:r>
              <a:rPr lang="it-IT" sz="1200" b="1" dirty="0"/>
              <a:t> PROTEZIONE INDIVIDUALI (specifici per rischio)</a:t>
            </a:r>
          </a:p>
        </p:txBody>
      </p:sp>
      <p:sp>
        <p:nvSpPr>
          <p:cNvPr id="16" name="Elaborazione 15"/>
          <p:cNvSpPr/>
          <p:nvPr/>
        </p:nvSpPr>
        <p:spPr>
          <a:xfrm>
            <a:off x="3505200" y="5714060"/>
            <a:ext cx="2143140" cy="710557"/>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200" b="1" dirty="0">
                <a:solidFill>
                  <a:srgbClr val="000000"/>
                </a:solidFill>
                <a:ea typeface="ＭＳ Ｐゴシック" charset="-128"/>
                <a:cs typeface="ＭＳ Ｐゴシック" charset="-128"/>
              </a:rPr>
              <a:t>ELABORAZIONE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SPECIFICHE PROCEDURE E ISTRUZIONI OPERATIVE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SICUREZZA</a:t>
            </a:r>
          </a:p>
        </p:txBody>
      </p:sp>
      <p:sp>
        <p:nvSpPr>
          <p:cNvPr id="17" name="Elaborazione 16"/>
          <p:cNvSpPr/>
          <p:nvPr/>
        </p:nvSpPr>
        <p:spPr>
          <a:xfrm>
            <a:off x="6546835" y="3886200"/>
            <a:ext cx="2143140" cy="795334"/>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it-IT" sz="1200" b="1" dirty="0"/>
              <a:t>SORVEGLIANZA SANITARIA (Con definizione di specifici protocolli)</a:t>
            </a:r>
          </a:p>
        </p:txBody>
      </p:sp>
      <p:sp>
        <p:nvSpPr>
          <p:cNvPr id="28" name="Freccia in giù 27"/>
          <p:cNvSpPr/>
          <p:nvPr/>
        </p:nvSpPr>
        <p:spPr>
          <a:xfrm flipH="1">
            <a:off x="4491038" y="1295400"/>
            <a:ext cx="157162"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9" name="Freccia curva 28"/>
          <p:cNvSpPr>
            <a:spLocks noChangeArrowheads="1"/>
          </p:cNvSpPr>
          <p:nvPr/>
        </p:nvSpPr>
        <p:spPr bwMode="auto">
          <a:xfrm rot="10800000">
            <a:off x="5940425" y="2357438"/>
            <a:ext cx="1643063" cy="357187"/>
          </a:xfrm>
          <a:custGeom>
            <a:avLst/>
            <a:gdLst>
              <a:gd name="T0" fmla="*/ 1553765 w 1643062"/>
              <a:gd name="T1" fmla="*/ 0 h 357187"/>
              <a:gd name="T2" fmla="*/ 1553765 w 1643062"/>
              <a:gd name="T3" fmla="*/ 178594 h 357187"/>
              <a:gd name="T4" fmla="*/ 44648 w 1643062"/>
              <a:gd name="T5" fmla="*/ 357187 h 357187"/>
              <a:gd name="T6" fmla="*/ 1643062 w 1643062"/>
              <a:gd name="T7" fmla="*/ 89297 h 357187"/>
              <a:gd name="T8" fmla="*/ 3 60000 65536"/>
              <a:gd name="T9" fmla="*/ 1 60000 65536"/>
              <a:gd name="T10" fmla="*/ 1 60000 65536"/>
              <a:gd name="T11" fmla="*/ 0 60000 65536"/>
              <a:gd name="T12" fmla="*/ 0 w 1643062"/>
              <a:gd name="T13" fmla="*/ 0 h 357187"/>
              <a:gd name="T14" fmla="*/ 1643062 w 1643062"/>
              <a:gd name="T15" fmla="*/ 357187 h 357187"/>
            </a:gdLst>
            <a:ahLst/>
            <a:cxnLst>
              <a:cxn ang="T8">
                <a:pos x="T0" y="T1"/>
              </a:cxn>
              <a:cxn ang="T9">
                <a:pos x="T2" y="T3"/>
              </a:cxn>
              <a:cxn ang="T10">
                <a:pos x="T4" y="T5"/>
              </a:cxn>
              <a:cxn ang="T11">
                <a:pos x="T6" y="T7"/>
              </a:cxn>
            </a:cxnLst>
            <a:rect l="T12" t="T13" r="T14" b="T15"/>
            <a:pathLst>
              <a:path w="1643062" h="357187">
                <a:moveTo>
                  <a:pt x="0" y="357187"/>
                </a:moveTo>
                <a:lnTo>
                  <a:pt x="0" y="200918"/>
                </a:lnTo>
                <a:lnTo>
                  <a:pt x="-1" y="200917"/>
                </a:lnTo>
                <a:cubicBezTo>
                  <a:pt x="-1" y="114613"/>
                  <a:pt x="69964" y="44648"/>
                  <a:pt x="156269" y="44648"/>
                </a:cubicBezTo>
                <a:lnTo>
                  <a:pt x="1553765" y="44648"/>
                </a:lnTo>
                <a:lnTo>
                  <a:pt x="1553765" y="0"/>
                </a:lnTo>
                <a:lnTo>
                  <a:pt x="1643062" y="89297"/>
                </a:lnTo>
                <a:lnTo>
                  <a:pt x="1553765" y="178594"/>
                </a:lnTo>
                <a:lnTo>
                  <a:pt x="1553765" y="133945"/>
                </a:lnTo>
                <a:lnTo>
                  <a:pt x="156269" y="133945"/>
                </a:lnTo>
                <a:lnTo>
                  <a:pt x="156269" y="133944"/>
                </a:lnTo>
                <a:cubicBezTo>
                  <a:pt x="119280" y="133944"/>
                  <a:pt x="89295" y="163929"/>
                  <a:pt x="89295" y="200917"/>
                </a:cubicBezTo>
                <a:lnTo>
                  <a:pt x="89297" y="357187"/>
                </a:lnTo>
                <a:close/>
              </a:path>
            </a:pathLst>
          </a:custGeom>
          <a:solidFill>
            <a:schemeClr val="accent1"/>
          </a:solidFill>
          <a:ln w="25400">
            <a:solidFill>
              <a:srgbClr val="385D8A"/>
            </a:solidFill>
            <a:miter lim="800000"/>
            <a:headEnd/>
            <a:tailEnd/>
          </a:ln>
        </p:spPr>
        <p:txBody>
          <a:bodyPr rot="10800000" anchor="ctr">
            <a:prstTxWarp prst="textNoShape">
              <a:avLst/>
            </a:prstTxWarp>
          </a:bodyPr>
          <a:lstStyle/>
          <a:p>
            <a:pPr algn="ctr" fontAlgn="auto">
              <a:spcBef>
                <a:spcPts val="0"/>
              </a:spcBef>
              <a:spcAft>
                <a:spcPts val="0"/>
              </a:spcAft>
              <a:defRPr/>
            </a:pPr>
            <a:endParaRPr lang="it-IT">
              <a:latin typeface="+mn-lt"/>
              <a:ea typeface="+mn-ea"/>
              <a:cs typeface="+mn-cs"/>
            </a:endParaRPr>
          </a:p>
        </p:txBody>
      </p:sp>
      <p:sp>
        <p:nvSpPr>
          <p:cNvPr id="30" name="Freccia curva 29"/>
          <p:cNvSpPr/>
          <p:nvPr/>
        </p:nvSpPr>
        <p:spPr>
          <a:xfrm flipV="1">
            <a:off x="1285875" y="2357438"/>
            <a:ext cx="1643063" cy="3571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
        <p:nvSpPr>
          <p:cNvPr id="32" name="Freccia in giù 31"/>
          <p:cNvSpPr/>
          <p:nvPr/>
        </p:nvSpPr>
        <p:spPr>
          <a:xfrm>
            <a:off x="4500563" y="3276600"/>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4" name="Freccia in giù 33"/>
          <p:cNvSpPr/>
          <p:nvPr/>
        </p:nvSpPr>
        <p:spPr>
          <a:xfrm>
            <a:off x="4500563" y="5181600"/>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5" name="Freccia a sinistra 34"/>
          <p:cNvSpPr/>
          <p:nvPr/>
        </p:nvSpPr>
        <p:spPr>
          <a:xfrm>
            <a:off x="2643188" y="4357688"/>
            <a:ext cx="642937"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6" name="Freccia a destra 35"/>
          <p:cNvSpPr/>
          <p:nvPr/>
        </p:nvSpPr>
        <p:spPr>
          <a:xfrm>
            <a:off x="5786438" y="4286250"/>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7" name="Freccia a destra 36"/>
          <p:cNvSpPr/>
          <p:nvPr/>
        </p:nvSpPr>
        <p:spPr>
          <a:xfrm rot="2087004">
            <a:off x="5737225" y="4848225"/>
            <a:ext cx="820738"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38" name="Freccia a destra 37"/>
          <p:cNvSpPr/>
          <p:nvPr/>
        </p:nvSpPr>
        <p:spPr>
          <a:xfrm rot="2806581">
            <a:off x="5492750" y="5422900"/>
            <a:ext cx="1187450"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26" name="Freccia su 25"/>
          <p:cNvSpPr>
            <a:spLocks noChangeArrowheads="1"/>
          </p:cNvSpPr>
          <p:nvPr/>
        </p:nvSpPr>
        <p:spPr bwMode="auto">
          <a:xfrm>
            <a:off x="1143000" y="2743200"/>
            <a:ext cx="381000" cy="990600"/>
          </a:xfrm>
          <a:prstGeom prst="upArrow">
            <a:avLst>
              <a:gd name="adj1" fmla="val 50000"/>
              <a:gd name="adj2" fmla="val 50002"/>
            </a:avLst>
          </a:prstGeom>
          <a:solidFill>
            <a:srgbClr val="FF0000"/>
          </a:solidFill>
          <a:ln w="9525">
            <a:solidFill>
              <a:srgbClr val="4A7EBB"/>
            </a:solidFill>
            <a:miter lim="800000"/>
            <a:headEnd/>
            <a:tailEnd/>
          </a:ln>
          <a:effectLst>
            <a:outerShdw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r>
              <a:rPr lang="it-IT" sz="800" dirty="0">
                <a:solidFill>
                  <a:schemeClr val="lt1"/>
                </a:solidFill>
                <a:latin typeface="+mn-lt"/>
                <a:ea typeface="+mn-ea"/>
                <a:cs typeface="+mn-cs"/>
              </a:rPr>
              <a:t>riesame</a:t>
            </a:r>
          </a:p>
        </p:txBody>
      </p:sp>
      <p:sp>
        <p:nvSpPr>
          <p:cNvPr id="27" name="Freccia su 26">
            <a:hlinkClick r:id="" action="ppaction://noaction"/>
          </p:cNvPr>
          <p:cNvSpPr>
            <a:spLocks noChangeArrowheads="1"/>
          </p:cNvSpPr>
          <p:nvPr/>
        </p:nvSpPr>
        <p:spPr bwMode="auto">
          <a:xfrm>
            <a:off x="7380288" y="2743200"/>
            <a:ext cx="381000" cy="990600"/>
          </a:xfrm>
          <a:prstGeom prst="upArrow">
            <a:avLst>
              <a:gd name="adj1" fmla="val 50000"/>
              <a:gd name="adj2" fmla="val 50002"/>
            </a:avLst>
          </a:prstGeom>
          <a:solidFill>
            <a:srgbClr val="FF0000"/>
          </a:solidFill>
          <a:ln w="9525">
            <a:solidFill>
              <a:srgbClr val="4A7EBB"/>
            </a:solidFill>
            <a:miter lim="800000"/>
            <a:headEnd/>
            <a:tailEnd/>
          </a:ln>
          <a:effectLst>
            <a:outerShdw dist="23000" dir="5400000" rotWithShape="0">
              <a:srgbClr val="000000">
                <a:alpha val="34998"/>
              </a:srgbClr>
            </a:outerShdw>
          </a:effectLst>
        </p:spPr>
        <p:txBody>
          <a:bodyPr anchor="ctr">
            <a:prstTxWarp prst="textNoShape">
              <a:avLst/>
            </a:prstTxWarp>
          </a:bodyPr>
          <a:lstStyle/>
          <a:p>
            <a:pPr algn="ctr" fontAlgn="auto">
              <a:spcBef>
                <a:spcPts val="0"/>
              </a:spcBef>
              <a:spcAft>
                <a:spcPts val="0"/>
              </a:spcAft>
              <a:defRPr/>
            </a:pPr>
            <a:r>
              <a:rPr lang="it-IT" sz="800" dirty="0">
                <a:solidFill>
                  <a:schemeClr val="lt1"/>
                </a:solidFill>
                <a:latin typeface="+mn-lt"/>
                <a:ea typeface="+mn-ea"/>
                <a:cs typeface="+mn-cs"/>
              </a:rPr>
              <a:t>riesame</a:t>
            </a:r>
          </a:p>
        </p:txBody>
      </p:sp>
      <p:sp>
        <p:nvSpPr>
          <p:cNvPr id="31" name="Elaborazione 15"/>
          <p:cNvSpPr/>
          <p:nvPr/>
        </p:nvSpPr>
        <p:spPr>
          <a:xfrm>
            <a:off x="6550025" y="4800600"/>
            <a:ext cx="2143140" cy="642942"/>
          </a:xfrm>
          <a:prstGeom prst="flowChartProcess">
            <a:avLst/>
          </a:prstGeom>
          <a:solidFill>
            <a:srgbClr val="92D05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prstTxWarp prst="textNoShape">
              <a:avLst/>
            </a:prstTxWarp>
          </a:bodyPr>
          <a:lstStyle/>
          <a:p>
            <a:pPr algn="ctr">
              <a:defRPr/>
            </a:pPr>
            <a:r>
              <a:rPr lang="it-IT" sz="1200" b="1">
                <a:solidFill>
                  <a:srgbClr val="000000"/>
                </a:solidFill>
                <a:ea typeface="ＭＳ Ｐゴシック" charset="-128"/>
                <a:cs typeface="ＭＳ Ｐゴシック" charset="-128"/>
              </a:rPr>
              <a:t>ANALISI E VERIFICA MODALITÀ ACCADIMENTO INFORTUNI</a:t>
            </a:r>
          </a:p>
        </p:txBody>
      </p:sp>
      <p:sp>
        <p:nvSpPr>
          <p:cNvPr id="39" name="Freccia a sinistra 34"/>
          <p:cNvSpPr/>
          <p:nvPr/>
        </p:nvSpPr>
        <p:spPr>
          <a:xfrm rot="20662378">
            <a:off x="2819400" y="5111750"/>
            <a:ext cx="633413" cy="166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Documento 11"/>
          <p:cNvSpPr/>
          <p:nvPr/>
        </p:nvSpPr>
        <p:spPr>
          <a:xfrm>
            <a:off x="3571868" y="3886200"/>
            <a:ext cx="1928826" cy="1219200"/>
          </a:xfrm>
          <a:prstGeom prst="flowChartDocument">
            <a:avLst/>
          </a:prstGeom>
          <a:solidFill>
            <a:srgbClr val="FFC000"/>
          </a:solidFill>
          <a:effectLst>
            <a:innerShdw blurRad="63500" dist="50800" dir="18900000">
              <a:prstClr val="black">
                <a:alpha val="50000"/>
              </a:prstClr>
            </a:innerShdw>
          </a:effectLst>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it-IT" sz="1200" b="1" dirty="0">
                <a:solidFill>
                  <a:srgbClr val="000000"/>
                </a:solidFill>
                <a:ea typeface="ＭＳ Ｐゴシック" charset="-128"/>
                <a:cs typeface="ＭＳ Ｐゴシック" charset="-128"/>
              </a:rPr>
              <a:t>PROGRAMMA </a:t>
            </a:r>
            <a:r>
              <a:rPr lang="it-IT" sz="1200" b="1" dirty="0" err="1">
                <a:solidFill>
                  <a:srgbClr val="000000"/>
                </a:solidFill>
                <a:ea typeface="ＭＳ Ｐゴシック" charset="-128"/>
                <a:cs typeface="ＭＳ Ｐゴシック" charset="-128"/>
              </a:rPr>
              <a:t>DI</a:t>
            </a:r>
            <a:r>
              <a:rPr lang="it-IT" sz="1200" b="1" dirty="0">
                <a:solidFill>
                  <a:srgbClr val="000000"/>
                </a:solidFill>
                <a:ea typeface="ＭＳ Ｐゴシック" charset="-128"/>
                <a:cs typeface="ＭＳ Ｐゴシック" charset="-128"/>
              </a:rPr>
              <a:t> MIGLIORAMENTO E GESTIONE DEL RISCHIO RESIDUO (vigilanza e controllo)</a:t>
            </a:r>
          </a:p>
        </p:txBody>
      </p:sp>
      <p:sp>
        <p:nvSpPr>
          <p:cNvPr id="39987" name="AutoShape 52">
            <a:hlinkClick r:id="rId5" action="ppaction://program" highlightClick="1"/>
          </p:cNvPr>
          <p:cNvSpPr>
            <a:spLocks noChangeArrowheads="1"/>
          </p:cNvSpPr>
          <p:nvPr/>
        </p:nvSpPr>
        <p:spPr bwMode="auto">
          <a:xfrm>
            <a:off x="6877050" y="6165850"/>
            <a:ext cx="215900" cy="142875"/>
          </a:xfrm>
          <a:prstGeom prst="actionButtonInformation">
            <a:avLst/>
          </a:prstGeom>
          <a:solidFill>
            <a:schemeClr val="accent1"/>
          </a:solidFill>
          <a:ln w="9525">
            <a:noFill/>
            <a:miter lim="800000"/>
            <a:headEnd/>
            <a:tailEnd/>
          </a:ln>
        </p:spPr>
        <p:txBody>
          <a:bodyPr wrap="none" anchor="ctr">
            <a:prstTxWarp prst="textNoShape">
              <a:avLst/>
            </a:prstTxWarp>
          </a:bodyPr>
          <a:lstStyle/>
          <a:p>
            <a:endParaRPr lang="it-IT"/>
          </a:p>
        </p:txBody>
      </p:sp>
      <p:sp>
        <p:nvSpPr>
          <p:cNvPr id="39988" name="Oval 53">
            <a:hlinkClick r:id="" action="ppaction://noaction"/>
          </p:cNvPr>
          <p:cNvSpPr>
            <a:spLocks noChangeArrowheads="1"/>
          </p:cNvSpPr>
          <p:nvPr/>
        </p:nvSpPr>
        <p:spPr bwMode="auto">
          <a:xfrm>
            <a:off x="7956550" y="3068638"/>
            <a:ext cx="865188" cy="360362"/>
          </a:xfrm>
          <a:prstGeom prst="ellipse">
            <a:avLst/>
          </a:prstGeom>
          <a:solidFill>
            <a:srgbClr val="FF0000"/>
          </a:solidFill>
          <a:ln w="9525">
            <a:solidFill>
              <a:schemeClr val="tx1"/>
            </a:solidFill>
            <a:round/>
            <a:headEnd/>
            <a:tailEnd/>
          </a:ln>
        </p:spPr>
        <p:txBody>
          <a:bodyPr wrap="none" anchor="ctr">
            <a:prstTxWarp prst="textNoShape">
              <a:avLst/>
            </a:prstTxWarp>
          </a:bodyPr>
          <a:lstStyle/>
          <a:p>
            <a:pPr algn="ctr"/>
            <a:r>
              <a:rPr lang="it-IT" sz="1400"/>
              <a:t>esiti</a:t>
            </a:r>
          </a:p>
        </p:txBody>
      </p:sp>
      <p:cxnSp>
        <p:nvCxnSpPr>
          <p:cNvPr id="39989" name="AutoShape 54"/>
          <p:cNvCxnSpPr>
            <a:cxnSpLocks noChangeShapeType="1"/>
            <a:endCxn id="39988" idx="6"/>
          </p:cNvCxnSpPr>
          <p:nvPr/>
        </p:nvCxnSpPr>
        <p:spPr bwMode="auto">
          <a:xfrm flipV="1">
            <a:off x="8689975" y="3249613"/>
            <a:ext cx="131763" cy="1035050"/>
          </a:xfrm>
          <a:prstGeom prst="bentConnector3">
            <a:avLst>
              <a:gd name="adj1" fmla="val 272287"/>
            </a:avLst>
          </a:prstGeom>
          <a:noFill/>
          <a:ln w="9525">
            <a:solidFill>
              <a:schemeClr val="tx1"/>
            </a:solidFill>
            <a:miter lim="800000"/>
            <a:headEnd/>
            <a:tailEnd type="triangle" w="med" len="med"/>
          </a:ln>
        </p:spPr>
      </p:cxnSp>
      <p:cxnSp>
        <p:nvCxnSpPr>
          <p:cNvPr id="39990" name="AutoShape 56"/>
          <p:cNvCxnSpPr>
            <a:cxnSpLocks noChangeShapeType="1"/>
            <a:endCxn id="39988" idx="6"/>
          </p:cNvCxnSpPr>
          <p:nvPr/>
        </p:nvCxnSpPr>
        <p:spPr bwMode="auto">
          <a:xfrm flipV="1">
            <a:off x="8693150" y="3249613"/>
            <a:ext cx="128588" cy="1873250"/>
          </a:xfrm>
          <a:prstGeom prst="bentConnector3">
            <a:avLst>
              <a:gd name="adj1" fmla="val 276542"/>
            </a:avLst>
          </a:prstGeom>
          <a:noFill/>
          <a:ln w="9525">
            <a:solidFill>
              <a:schemeClr val="tx1"/>
            </a:solidFill>
            <a:miter lim="800000"/>
            <a:headEnd/>
            <a:tailEnd type="triangle" w="med" len="med"/>
          </a:ln>
        </p:spPr>
      </p:cxnSp>
      <p:sp>
        <p:nvSpPr>
          <p:cNvPr id="39991" name="Line 60"/>
          <p:cNvSpPr>
            <a:spLocks noChangeShapeType="1"/>
          </p:cNvSpPr>
          <p:nvPr/>
        </p:nvSpPr>
        <p:spPr bwMode="auto">
          <a:xfrm flipH="1">
            <a:off x="7740650" y="3284538"/>
            <a:ext cx="215900" cy="0"/>
          </a:xfrm>
          <a:prstGeom prst="line">
            <a:avLst/>
          </a:prstGeom>
          <a:noFill/>
          <a:ln w="9525">
            <a:solidFill>
              <a:schemeClr val="tx1"/>
            </a:solidFill>
            <a:round/>
            <a:headEnd/>
            <a:tailEnd type="triangle" w="med" len="med"/>
          </a:ln>
        </p:spPr>
        <p:txBody>
          <a:bodyP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76200"/>
            <a:ext cx="7588250" cy="522288"/>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r>
              <a:rPr lang="it-IT" sz="2800" b="1">
                <a:solidFill>
                  <a:srgbClr val="003399"/>
                </a:solidFill>
              </a:rPr>
              <a:t>Documento Della Sicurezza </a:t>
            </a:r>
          </a:p>
        </p:txBody>
      </p:sp>
      <p:sp>
        <p:nvSpPr>
          <p:cNvPr id="105475" name="Line 3"/>
          <p:cNvSpPr>
            <a:spLocks noChangeShapeType="1"/>
          </p:cNvSpPr>
          <p:nvPr/>
        </p:nvSpPr>
        <p:spPr bwMode="auto">
          <a:xfrm>
            <a:off x="0" y="6096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05476" name="Text Box 4"/>
          <p:cNvSpPr txBox="1">
            <a:spLocks noChangeArrowheads="1"/>
          </p:cNvSpPr>
          <p:nvPr/>
        </p:nvSpPr>
        <p:spPr bwMode="auto">
          <a:xfrm>
            <a:off x="228600" y="1268413"/>
            <a:ext cx="8686800" cy="5386387"/>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r>
              <a:rPr lang="it-IT" sz="2400"/>
              <a:t>UN ULTERIORE OBBLIGO DERIVANTE DALLA VALUTAZIONE CONSISTE NEL </a:t>
            </a:r>
            <a:r>
              <a:rPr lang="it-IT" sz="2400" b="1" u="sng">
                <a:solidFill>
                  <a:srgbClr val="FF6600"/>
                </a:solidFill>
              </a:rPr>
              <a:t>DOCUMENTARE I RISULTATI DELLA VALUTAZIONE</a:t>
            </a:r>
            <a:r>
              <a:rPr lang="it-IT" sz="2400"/>
              <a:t> MEDIANTE LA STESURA DI UN  DOCUMENTO.</a:t>
            </a:r>
          </a:p>
          <a:p>
            <a:pPr algn="just" eaLnBrk="0" hangingPunct="0">
              <a:spcBef>
                <a:spcPct val="50000"/>
              </a:spcBef>
            </a:pPr>
            <a:endParaRPr lang="it-IT" sz="2400"/>
          </a:p>
          <a:p>
            <a:pPr algn="just"/>
            <a:r>
              <a:rPr lang="it-IT" sz="2400"/>
              <a:t>Il documento può essere tenuto su supporto informatico e deve essere munito anche tramite le procedure applicabili ai supporti informatici di cui all’articolo 53, di </a:t>
            </a:r>
            <a:r>
              <a:rPr lang="it-IT" sz="2400" b="1"/>
              <a:t>data certa o attestata</a:t>
            </a:r>
            <a:r>
              <a:rPr lang="it-IT" sz="2400"/>
              <a:t> dalla sottoscrizione del documento medesimo da parte del </a:t>
            </a:r>
            <a:r>
              <a:rPr lang="it-IT" sz="2400" b="1"/>
              <a:t>datore di lavoro</a:t>
            </a:r>
            <a:r>
              <a:rPr lang="it-IT" sz="2400"/>
              <a:t> </a:t>
            </a:r>
            <a:r>
              <a:rPr lang="it-IT" sz="2400" b="1"/>
              <a:t>nonché, ai soli fini della prova della data</a:t>
            </a:r>
            <a:r>
              <a:rPr lang="it-IT" sz="2400"/>
              <a:t>, dalla sottoscrizione di: </a:t>
            </a:r>
          </a:p>
          <a:p>
            <a:pPr algn="just"/>
            <a:endParaRPr lang="it-IT" sz="2400"/>
          </a:p>
          <a:p>
            <a:pPr algn="just"/>
            <a:r>
              <a:rPr lang="it-IT" sz="2400" b="1"/>
              <a:t>RSPP, </a:t>
            </a:r>
          </a:p>
          <a:p>
            <a:pPr algn="just"/>
            <a:r>
              <a:rPr lang="it-IT" sz="2400" b="1"/>
              <a:t>RLS o RLST  </a:t>
            </a:r>
          </a:p>
          <a:p>
            <a:pPr algn="just"/>
            <a:r>
              <a:rPr lang="it-IT" sz="2400" b="1"/>
              <a:t>Medico competente</a:t>
            </a:r>
            <a:r>
              <a:rPr lang="it-IT" sz="2400"/>
              <a:t>, ove nominato </a:t>
            </a:r>
          </a:p>
        </p:txBody>
      </p:sp>
      <p:sp>
        <p:nvSpPr>
          <p:cNvPr id="105477" name="Text Box 5"/>
          <p:cNvSpPr txBox="1">
            <a:spLocks noChangeArrowheads="1"/>
          </p:cNvSpPr>
          <p:nvPr/>
        </p:nvSpPr>
        <p:spPr bwMode="auto">
          <a:xfrm>
            <a:off x="228600" y="3625850"/>
            <a:ext cx="8686800" cy="457200"/>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endParaRPr lang="it-IT" sz="2400"/>
          </a:p>
        </p:txBody>
      </p:sp>
      <p:sp>
        <p:nvSpPr>
          <p:cNvPr id="105478" name="Text Box 7"/>
          <p:cNvSpPr txBox="1">
            <a:spLocks noChangeArrowheads="1"/>
          </p:cNvSpPr>
          <p:nvPr/>
        </p:nvSpPr>
        <p:spPr bwMode="auto">
          <a:xfrm>
            <a:off x="1619250" y="765175"/>
            <a:ext cx="5689600" cy="427038"/>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it-IT" sz="2800" b="1" u="sng">
                <a:solidFill>
                  <a:srgbClr val="FF6600"/>
                </a:solidFill>
              </a:rPr>
              <a:t>Art 28 comma 2</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4306" name="Rectangle 2"/>
          <p:cNvSpPr>
            <a:spLocks noChangeArrowheads="1"/>
          </p:cNvSpPr>
          <p:nvPr/>
        </p:nvSpPr>
        <p:spPr bwMode="auto">
          <a:xfrm>
            <a:off x="755650" y="4724400"/>
            <a:ext cx="7632700" cy="100965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994307" name="Rectangle 3"/>
          <p:cNvSpPr>
            <a:spLocks noChangeArrowheads="1"/>
          </p:cNvSpPr>
          <p:nvPr/>
        </p:nvSpPr>
        <p:spPr bwMode="auto">
          <a:xfrm>
            <a:off x="755650" y="3282950"/>
            <a:ext cx="7632700" cy="1082675"/>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6500" name="Line 4"/>
          <p:cNvSpPr>
            <a:spLocks noChangeShapeType="1"/>
          </p:cNvSpPr>
          <p:nvPr/>
        </p:nvSpPr>
        <p:spPr bwMode="auto">
          <a:xfrm>
            <a:off x="0" y="6096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06501" name="Text Box 5"/>
          <p:cNvSpPr txBox="1">
            <a:spLocks noChangeArrowheads="1"/>
          </p:cNvSpPr>
          <p:nvPr/>
        </p:nvSpPr>
        <p:spPr bwMode="auto">
          <a:xfrm>
            <a:off x="762000" y="3449638"/>
            <a:ext cx="7620000" cy="641350"/>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r>
              <a:rPr lang="it-IT"/>
              <a:t>-INDICAZIONE DELLE MISURE DI PREVENZIONE  E DI PROTEZIONE ATTUATE  E DEI DPI ADOTTATI A SEGUITO DELLA VALUTAZIONE</a:t>
            </a:r>
          </a:p>
        </p:txBody>
      </p:sp>
      <p:sp>
        <p:nvSpPr>
          <p:cNvPr id="106502" name="Text Box 6"/>
          <p:cNvSpPr txBox="1">
            <a:spLocks noChangeArrowheads="1"/>
          </p:cNvSpPr>
          <p:nvPr/>
        </p:nvSpPr>
        <p:spPr bwMode="auto">
          <a:xfrm>
            <a:off x="762000" y="4805363"/>
            <a:ext cx="7620000" cy="915987"/>
          </a:xfrm>
          <a:prstGeom prst="rect">
            <a:avLst/>
          </a:prstGeom>
          <a:noFill/>
          <a:ln w="9525">
            <a:noFill/>
            <a:miter lim="800000"/>
            <a:headEnd/>
            <a:tailEnd/>
          </a:ln>
        </p:spPr>
        <p:txBody>
          <a:bodyPr>
            <a:prstTxWarp prst="textNoShape">
              <a:avLst/>
            </a:prstTxWarp>
            <a:spAutoFit/>
          </a:bodyPr>
          <a:lstStyle/>
          <a:p>
            <a:pPr algn="just"/>
            <a:r>
              <a:rPr lang="it-IT"/>
              <a:t>- IL  PROGRAMMA DELLE MISURE RITENUTE OPPORTUNE PER GARANTIRE IL MIGLIORAMENTO NEL TEMPO DEI LIVELLI DI SICUREZZA</a:t>
            </a:r>
          </a:p>
        </p:txBody>
      </p:sp>
      <p:sp>
        <p:nvSpPr>
          <p:cNvPr id="106503" name="Rectangle 7"/>
          <p:cNvSpPr>
            <a:spLocks noChangeArrowheads="1"/>
          </p:cNvSpPr>
          <p:nvPr/>
        </p:nvSpPr>
        <p:spPr bwMode="auto">
          <a:xfrm>
            <a:off x="0" y="76200"/>
            <a:ext cx="8604250" cy="522288"/>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r>
              <a:rPr lang="it-IT" sz="2800" b="1">
                <a:solidFill>
                  <a:srgbClr val="003399"/>
                </a:solidFill>
              </a:rPr>
              <a:t>Documento Della Sicurezza - Contenuti</a:t>
            </a:r>
          </a:p>
        </p:txBody>
      </p:sp>
      <p:sp>
        <p:nvSpPr>
          <p:cNvPr id="106504" name="AutoShape 8"/>
          <p:cNvSpPr>
            <a:spLocks noChangeArrowheads="1"/>
          </p:cNvSpPr>
          <p:nvPr/>
        </p:nvSpPr>
        <p:spPr bwMode="auto">
          <a:xfrm>
            <a:off x="6227763" y="6454775"/>
            <a:ext cx="2232025" cy="287338"/>
          </a:xfrm>
          <a:prstGeom prst="rightArrow">
            <a:avLst>
              <a:gd name="adj1" fmla="val 50000"/>
              <a:gd name="adj2" fmla="val 194199"/>
            </a:avLst>
          </a:prstGeom>
          <a:solidFill>
            <a:schemeClr val="accent1"/>
          </a:solidFill>
          <a:ln w="9525">
            <a:solidFill>
              <a:schemeClr val="tx1"/>
            </a:solidFill>
            <a:miter lim="800000"/>
            <a:headEnd/>
            <a:tailEnd/>
          </a:ln>
        </p:spPr>
        <p:txBody>
          <a:bodyPr wrap="none" anchor="ctr">
            <a:prstTxWarp prst="textNoShape">
              <a:avLst/>
            </a:prstTxWarp>
          </a:bodyPr>
          <a:lstStyle/>
          <a:p>
            <a:endParaRPr lang="it-IT"/>
          </a:p>
        </p:txBody>
      </p:sp>
      <p:sp>
        <p:nvSpPr>
          <p:cNvPr id="994313" name="Rectangle 9"/>
          <p:cNvSpPr>
            <a:spLocks noChangeArrowheads="1"/>
          </p:cNvSpPr>
          <p:nvPr/>
        </p:nvSpPr>
        <p:spPr bwMode="auto">
          <a:xfrm>
            <a:off x="755650" y="1698625"/>
            <a:ext cx="7632700" cy="122555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6506" name="Text Box 10"/>
          <p:cNvSpPr txBox="1">
            <a:spLocks noChangeArrowheads="1"/>
          </p:cNvSpPr>
          <p:nvPr/>
        </p:nvSpPr>
        <p:spPr bwMode="auto">
          <a:xfrm>
            <a:off x="755650" y="1627188"/>
            <a:ext cx="7632700" cy="1190625"/>
          </a:xfrm>
          <a:prstGeom prst="rect">
            <a:avLst/>
          </a:prstGeom>
          <a:noFill/>
          <a:ln w="9525">
            <a:noFill/>
            <a:miter lim="800000"/>
            <a:headEnd/>
            <a:tailEnd/>
          </a:ln>
        </p:spPr>
        <p:txBody>
          <a:bodyPr>
            <a:prstTxWarp prst="textNoShape">
              <a:avLst/>
            </a:prstTxWarp>
            <a:spAutoFit/>
          </a:bodyPr>
          <a:lstStyle/>
          <a:p>
            <a:pPr algn="just"/>
            <a:r>
              <a:rPr lang="it-IT"/>
              <a:t>-UNA RELAZIONE SULLA VALUTAZIONE DI TUTTI I RISCHI PER LA SICUREZZA E LA SALUTE DURANTE L’ATTIVITÀ LAVORATIVA, NELLA QUALE SIANO SPECIFICATI I CRITERI ADOTTATI PER LA VALUTAZIONE STESSA. </a:t>
            </a:r>
          </a:p>
        </p:txBody>
      </p:sp>
      <p:sp>
        <p:nvSpPr>
          <p:cNvPr id="106507" name="Text Box 11"/>
          <p:cNvSpPr txBox="1">
            <a:spLocks noChangeArrowheads="1"/>
          </p:cNvSpPr>
          <p:nvPr/>
        </p:nvSpPr>
        <p:spPr bwMode="auto">
          <a:xfrm>
            <a:off x="1619250" y="692150"/>
            <a:ext cx="5689600" cy="427038"/>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it-IT" sz="2800" b="1" u="sng">
                <a:solidFill>
                  <a:srgbClr val="FF6600"/>
                </a:solidFill>
              </a:rPr>
              <a:t>Art 28 comma 2</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6354" name="Rectangle 2"/>
          <p:cNvSpPr>
            <a:spLocks noChangeArrowheads="1"/>
          </p:cNvSpPr>
          <p:nvPr/>
        </p:nvSpPr>
        <p:spPr bwMode="auto">
          <a:xfrm>
            <a:off x="755650" y="1339850"/>
            <a:ext cx="7632700" cy="165735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996355" name="Rectangle 3"/>
          <p:cNvSpPr>
            <a:spLocks noChangeArrowheads="1"/>
          </p:cNvSpPr>
          <p:nvPr/>
        </p:nvSpPr>
        <p:spPr bwMode="auto">
          <a:xfrm>
            <a:off x="755650" y="3211513"/>
            <a:ext cx="7632700" cy="165735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996356" name="Rectangle 4"/>
          <p:cNvSpPr>
            <a:spLocks noChangeArrowheads="1"/>
          </p:cNvSpPr>
          <p:nvPr/>
        </p:nvSpPr>
        <p:spPr bwMode="auto">
          <a:xfrm>
            <a:off x="755650" y="5084763"/>
            <a:ext cx="7632700" cy="1512887"/>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8549" name="Line 5"/>
          <p:cNvSpPr>
            <a:spLocks noChangeShapeType="1"/>
          </p:cNvSpPr>
          <p:nvPr/>
        </p:nvSpPr>
        <p:spPr bwMode="auto">
          <a:xfrm>
            <a:off x="0" y="6096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08550" name="Text Box 6"/>
          <p:cNvSpPr txBox="1">
            <a:spLocks noChangeArrowheads="1"/>
          </p:cNvSpPr>
          <p:nvPr/>
        </p:nvSpPr>
        <p:spPr bwMode="auto">
          <a:xfrm>
            <a:off x="762000" y="1416050"/>
            <a:ext cx="7620000" cy="1465263"/>
          </a:xfrm>
          <a:prstGeom prst="rect">
            <a:avLst/>
          </a:prstGeom>
          <a:noFill/>
          <a:ln w="9525">
            <a:noFill/>
            <a:miter lim="800000"/>
            <a:headEnd/>
            <a:tailEnd/>
          </a:ln>
        </p:spPr>
        <p:txBody>
          <a:bodyPr>
            <a:prstTxWarp prst="textNoShape">
              <a:avLst/>
            </a:prstTxWarp>
            <a:spAutoFit/>
          </a:bodyPr>
          <a:lstStyle/>
          <a:p>
            <a:pPr algn="just"/>
            <a:r>
              <a:rPr lang="it-IT"/>
              <a:t>- L'INDIVIDUAZIONE DELLE PROCEDURE PER L'ATTUAZIONE DELLE MISURE DA REALIZZARE, NONCHE' DEI RUOLI DELL'ORGANIZZAZIONE AZIENDALE CHE VI DEBBONO PROVVEDERE, A CUI DEVONO ESSERE ASSEGNATI UNICAMENTE SOGGETTI IN POSSESSO DI ADEGUATE COMPETENZE E POTERI;</a:t>
            </a:r>
          </a:p>
        </p:txBody>
      </p:sp>
      <p:sp>
        <p:nvSpPr>
          <p:cNvPr id="108551" name="Text Box 7"/>
          <p:cNvSpPr txBox="1">
            <a:spLocks noChangeArrowheads="1"/>
          </p:cNvSpPr>
          <p:nvPr/>
        </p:nvSpPr>
        <p:spPr bwMode="auto">
          <a:xfrm>
            <a:off x="762000" y="3284538"/>
            <a:ext cx="7620000" cy="1465262"/>
          </a:xfrm>
          <a:prstGeom prst="rect">
            <a:avLst/>
          </a:prstGeom>
          <a:noFill/>
          <a:ln w="9525">
            <a:noFill/>
            <a:miter lim="800000"/>
            <a:headEnd/>
            <a:tailEnd/>
          </a:ln>
        </p:spPr>
        <p:txBody>
          <a:bodyPr>
            <a:prstTxWarp prst="textNoShape">
              <a:avLst/>
            </a:prstTxWarp>
            <a:spAutoFit/>
          </a:bodyPr>
          <a:lstStyle/>
          <a:p>
            <a:pPr algn="just"/>
            <a:r>
              <a:rPr lang="it-IT"/>
              <a:t>- L'INDICAZIONE  DEL NOMINATIVO DEL RESPONSABILE DEL SERVIZIO DI PREVENZIONE  E  PROTEZIONE,  DEL RAPPRESENTANTE DEI LAVORATORI PER LA SICUREZZA  O  DI  QUELLO  TERRITORIALE E DEL MEDICO COMPETENTE CHE HA PARTECIPATO ALLA VALUTAZIONE DEL RISCHIO;</a:t>
            </a:r>
          </a:p>
        </p:txBody>
      </p:sp>
      <p:sp>
        <p:nvSpPr>
          <p:cNvPr id="108552" name="Text Box 8"/>
          <p:cNvSpPr txBox="1">
            <a:spLocks noChangeArrowheads="1"/>
          </p:cNvSpPr>
          <p:nvPr/>
        </p:nvSpPr>
        <p:spPr bwMode="auto">
          <a:xfrm>
            <a:off x="900113" y="5060950"/>
            <a:ext cx="7200900" cy="1465263"/>
          </a:xfrm>
          <a:prstGeom prst="rect">
            <a:avLst/>
          </a:prstGeom>
          <a:noFill/>
          <a:ln w="9525">
            <a:noFill/>
            <a:miter lim="800000"/>
            <a:headEnd/>
            <a:tailEnd/>
          </a:ln>
        </p:spPr>
        <p:txBody>
          <a:bodyPr>
            <a:prstTxWarp prst="textNoShape">
              <a:avLst/>
            </a:prstTxWarp>
            <a:spAutoFit/>
          </a:bodyPr>
          <a:lstStyle/>
          <a:p>
            <a:pPr algn="just"/>
            <a:r>
              <a:rPr lang="it-IT"/>
              <a:t>- L'INDIVIDUAZIONE  DELLE MANSIONI CHE EVENTUALMENTE ESPONGONO I LAVORATORI   A  RISCHI  SPECIFICI  CHE RICHIEDONO  UNA  RICONOSCIUTA CAPACITÀ  PROFESSIONALE, SPECIFICA ESPERIENZA, ADEGUATA FORMAZIONE E ADDESTRAMENTO</a:t>
            </a:r>
          </a:p>
        </p:txBody>
      </p:sp>
      <p:sp>
        <p:nvSpPr>
          <p:cNvPr id="108553" name="Text Box 9"/>
          <p:cNvSpPr txBox="1">
            <a:spLocks noChangeArrowheads="1"/>
          </p:cNvSpPr>
          <p:nvPr/>
        </p:nvSpPr>
        <p:spPr bwMode="auto">
          <a:xfrm>
            <a:off x="1619250" y="692150"/>
            <a:ext cx="5689600" cy="427038"/>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it-IT" sz="2800" b="1" u="sng">
                <a:solidFill>
                  <a:srgbClr val="FF6600"/>
                </a:solidFill>
              </a:rPr>
              <a:t>Art 28 comma 2</a:t>
            </a:r>
          </a:p>
        </p:txBody>
      </p:sp>
      <p:sp>
        <p:nvSpPr>
          <p:cNvPr id="108554" name="Rectangle 11"/>
          <p:cNvSpPr>
            <a:spLocks noChangeArrowheads="1"/>
          </p:cNvSpPr>
          <p:nvPr/>
        </p:nvSpPr>
        <p:spPr bwMode="auto">
          <a:xfrm>
            <a:off x="0" y="76200"/>
            <a:ext cx="8604250" cy="522288"/>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r>
              <a:rPr lang="it-IT" sz="2800" b="1">
                <a:solidFill>
                  <a:srgbClr val="003399"/>
                </a:solidFill>
              </a:rPr>
              <a:t>Documento Della Sicurezza - Contenuti</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76200"/>
            <a:ext cx="7588250" cy="522288"/>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r>
              <a:rPr lang="it-IT" sz="2800" b="1">
                <a:solidFill>
                  <a:srgbClr val="003399"/>
                </a:solidFill>
              </a:rPr>
              <a:t>Documento Della Sicurezza</a:t>
            </a:r>
          </a:p>
        </p:txBody>
      </p:sp>
      <p:sp>
        <p:nvSpPr>
          <p:cNvPr id="110595" name="Line 3"/>
          <p:cNvSpPr>
            <a:spLocks noChangeShapeType="1"/>
          </p:cNvSpPr>
          <p:nvPr/>
        </p:nvSpPr>
        <p:spPr bwMode="auto">
          <a:xfrm>
            <a:off x="0" y="6096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10596" name="Text Box 4"/>
          <p:cNvSpPr txBox="1">
            <a:spLocks noChangeArrowheads="1"/>
          </p:cNvSpPr>
          <p:nvPr/>
        </p:nvSpPr>
        <p:spPr bwMode="auto">
          <a:xfrm>
            <a:off x="228600" y="1268413"/>
            <a:ext cx="8686800" cy="1917700"/>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r>
              <a:rPr lang="it-IT" sz="2400"/>
              <a:t>La scelta dei </a:t>
            </a:r>
            <a:r>
              <a:rPr lang="it-IT" sz="2400" b="1"/>
              <a:t>criteri di redazione</a:t>
            </a:r>
            <a:r>
              <a:rPr lang="it-IT" sz="2400"/>
              <a:t> </a:t>
            </a:r>
            <a:r>
              <a:rPr lang="it-IT" sz="2400" b="1"/>
              <a:t>del documento</a:t>
            </a:r>
            <a:r>
              <a:rPr lang="it-IT" sz="2400"/>
              <a:t> è rimessa al datore di lavoro, che vi provvede con criteri di</a:t>
            </a:r>
            <a:r>
              <a:rPr lang="it-IT" sz="2400" b="1"/>
              <a:t> semplicità, brevità e comprensibilità, </a:t>
            </a:r>
            <a:r>
              <a:rPr lang="it-IT" sz="2400"/>
              <a:t>in modo da garantirne la completezza e l’idoneità quale strumento operativo di pianificazione degli interventi aziendali e di prevenzione</a:t>
            </a:r>
          </a:p>
        </p:txBody>
      </p:sp>
      <p:sp>
        <p:nvSpPr>
          <p:cNvPr id="110597" name="Text Box 5"/>
          <p:cNvSpPr txBox="1">
            <a:spLocks noChangeArrowheads="1"/>
          </p:cNvSpPr>
          <p:nvPr/>
        </p:nvSpPr>
        <p:spPr bwMode="auto">
          <a:xfrm>
            <a:off x="1619250" y="765175"/>
            <a:ext cx="5689600" cy="427038"/>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it-IT" sz="2800" b="1" u="sng">
                <a:solidFill>
                  <a:srgbClr val="FF6600"/>
                </a:solidFill>
              </a:rPr>
              <a:t>Art 28 comma 2</a:t>
            </a:r>
          </a:p>
        </p:txBody>
      </p:sp>
      <p:sp>
        <p:nvSpPr>
          <p:cNvPr id="110598" name="Text Box 6"/>
          <p:cNvSpPr txBox="1">
            <a:spLocks noChangeArrowheads="1"/>
          </p:cNvSpPr>
          <p:nvPr/>
        </p:nvSpPr>
        <p:spPr bwMode="auto">
          <a:xfrm>
            <a:off x="1619250" y="4005263"/>
            <a:ext cx="5689600" cy="427037"/>
          </a:xfrm>
          <a:prstGeom prst="rect">
            <a:avLst/>
          </a:prstGeom>
          <a:noFill/>
          <a:ln w="9525">
            <a:noFill/>
            <a:miter lim="800000"/>
            <a:headEnd/>
            <a:tailEnd/>
          </a:ln>
        </p:spPr>
        <p:txBody>
          <a:bodyPr lIns="0" tIns="0" rIns="0" bIns="0">
            <a:prstTxWarp prst="textNoShape">
              <a:avLst/>
            </a:prstTxWarp>
            <a:spAutoFit/>
          </a:bodyPr>
          <a:lstStyle/>
          <a:p>
            <a:pPr algn="ctr">
              <a:spcBef>
                <a:spcPct val="50000"/>
              </a:spcBef>
            </a:pPr>
            <a:r>
              <a:rPr lang="it-IT" sz="2800" b="1" u="sng">
                <a:solidFill>
                  <a:srgbClr val="FF6600"/>
                </a:solidFill>
              </a:rPr>
              <a:t>Art 28 comma 3bis</a:t>
            </a:r>
          </a:p>
        </p:txBody>
      </p:sp>
      <p:sp>
        <p:nvSpPr>
          <p:cNvPr id="110599" name="Text Box 7"/>
          <p:cNvSpPr txBox="1">
            <a:spLocks noChangeArrowheads="1"/>
          </p:cNvSpPr>
          <p:nvPr/>
        </p:nvSpPr>
        <p:spPr bwMode="auto">
          <a:xfrm>
            <a:off x="323850" y="4652963"/>
            <a:ext cx="8496300" cy="1460500"/>
          </a:xfrm>
          <a:prstGeom prst="rect">
            <a:avLst/>
          </a:prstGeom>
          <a:noFill/>
          <a:ln w="9525">
            <a:noFill/>
            <a:miter lim="800000"/>
            <a:headEnd/>
            <a:tailEnd/>
          </a:ln>
        </p:spPr>
        <p:txBody>
          <a:bodyPr lIns="0" tIns="0" rIns="0" bIns="0">
            <a:prstTxWarp prst="textNoShape">
              <a:avLst/>
            </a:prstTxWarp>
            <a:spAutoFit/>
          </a:bodyPr>
          <a:lstStyle/>
          <a:p>
            <a:pPr algn="just" eaLnBrk="0" hangingPunct="0">
              <a:spcBef>
                <a:spcPct val="50000"/>
              </a:spcBef>
            </a:pPr>
            <a:r>
              <a:rPr lang="it-IT" sz="2400"/>
              <a:t>In caso di costituzione di nuova impresa, il datore di lavoro è tenuto ad effettuare immediatamente la valutazione dei rischi elaborando il relativo documento </a:t>
            </a:r>
            <a:r>
              <a:rPr lang="it-IT" sz="2400" b="1"/>
              <a:t>entro novanta giorni</a:t>
            </a:r>
            <a:r>
              <a:rPr lang="it-IT" sz="2400"/>
              <a:t> dalla data di inizio della propria attività</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755650" y="2492375"/>
            <a:ext cx="7632700" cy="2305050"/>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13763" name="Rectangle 3"/>
          <p:cNvSpPr>
            <a:spLocks noChangeArrowheads="1"/>
          </p:cNvSpPr>
          <p:nvPr/>
        </p:nvSpPr>
        <p:spPr bwMode="auto">
          <a:xfrm>
            <a:off x="755650" y="5157788"/>
            <a:ext cx="7632700" cy="1223962"/>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013764" name="Rectangle 4"/>
          <p:cNvSpPr>
            <a:spLocks noChangeArrowheads="1"/>
          </p:cNvSpPr>
          <p:nvPr/>
        </p:nvSpPr>
        <p:spPr bwMode="auto">
          <a:xfrm>
            <a:off x="755650" y="1052513"/>
            <a:ext cx="7632700" cy="1223962"/>
          </a:xfrm>
          <a:prstGeom prst="rect">
            <a:avLst/>
          </a:prstGeom>
          <a:gradFill rotWithShape="0">
            <a:gsLst>
              <a:gs pos="0">
                <a:srgbClr val="99CCFF"/>
              </a:gs>
              <a:gs pos="100000">
                <a:srgbClr val="66FFFF"/>
              </a:gs>
            </a:gsLst>
            <a:lin ang="2700000" scaled="1"/>
          </a:gradFill>
          <a:ln w="9525">
            <a:solidFill>
              <a:schemeClr val="tx1"/>
            </a:solidFill>
            <a:miter lim="800000"/>
            <a:headEnd/>
            <a:tailEnd/>
          </a:ln>
          <a:effectLst>
            <a:outerShdw dist="161645" dir="2700000" algn="ctr" rotWithShape="0">
              <a:srgbClr val="33CCCC"/>
            </a:outerShdw>
          </a:effectLst>
        </p:spPr>
        <p:txBody>
          <a:bodyPr wrap="none" anchor="ctr"/>
          <a:lstStyle/>
          <a:p>
            <a:pPr>
              <a:defRPr/>
            </a:pPr>
            <a:endParaRPr lang="it-IT">
              <a:latin typeface="Times New Roman" pitchFamily="18" charset="0"/>
            </a:endParaRPr>
          </a:p>
        </p:txBody>
      </p:sp>
      <p:sp>
        <p:nvSpPr>
          <p:cNvPr id="111621" name="Rectangle 5"/>
          <p:cNvSpPr>
            <a:spLocks noChangeArrowheads="1"/>
          </p:cNvSpPr>
          <p:nvPr/>
        </p:nvSpPr>
        <p:spPr bwMode="auto">
          <a:xfrm>
            <a:off x="0" y="76200"/>
            <a:ext cx="7588250" cy="522288"/>
          </a:xfrm>
          <a:prstGeom prst="rect">
            <a:avLst/>
          </a:prstGeom>
          <a:noFill/>
          <a:ln w="9525">
            <a:noFill/>
            <a:miter lim="800000"/>
            <a:headEnd/>
            <a:tailEnd/>
          </a:ln>
        </p:spPr>
        <p:txBody>
          <a:bodyPr lIns="95250" tIns="47625" rIns="95250" bIns="47625">
            <a:prstTxWarp prst="textNoShape">
              <a:avLst/>
            </a:prstTxWarp>
            <a:spAutoFit/>
          </a:bodyPr>
          <a:lstStyle/>
          <a:p>
            <a:pPr defTabSz="989013" eaLnBrk="0" hangingPunct="0"/>
            <a:r>
              <a:rPr lang="it-IT" sz="2800" b="1">
                <a:solidFill>
                  <a:srgbClr val="003399"/>
                </a:solidFill>
              </a:rPr>
              <a:t>Documento Della Sicurezza</a:t>
            </a:r>
          </a:p>
        </p:txBody>
      </p:sp>
      <p:sp>
        <p:nvSpPr>
          <p:cNvPr id="111622" name="Line 6"/>
          <p:cNvSpPr>
            <a:spLocks noChangeShapeType="1"/>
          </p:cNvSpPr>
          <p:nvPr/>
        </p:nvSpPr>
        <p:spPr bwMode="auto">
          <a:xfrm>
            <a:off x="0" y="609600"/>
            <a:ext cx="9142413" cy="0"/>
          </a:xfrm>
          <a:prstGeom prst="line">
            <a:avLst/>
          </a:prstGeom>
          <a:noFill/>
          <a:ln w="12700">
            <a:solidFill>
              <a:srgbClr val="003399"/>
            </a:solidFill>
            <a:round/>
            <a:headEnd type="none" w="sm" len="sm"/>
            <a:tailEnd type="none" w="sm" len="sm"/>
          </a:ln>
        </p:spPr>
        <p:txBody>
          <a:bodyPr wrap="none" anchor="ctr">
            <a:prstTxWarp prst="textNoShape">
              <a:avLst/>
            </a:prstTxWarp>
          </a:bodyPr>
          <a:lstStyle/>
          <a:p>
            <a:endParaRPr lang="it-IT"/>
          </a:p>
        </p:txBody>
      </p:sp>
      <p:sp>
        <p:nvSpPr>
          <p:cNvPr id="111623" name="Text Box 7"/>
          <p:cNvSpPr txBox="1">
            <a:spLocks noChangeArrowheads="1"/>
          </p:cNvSpPr>
          <p:nvPr/>
        </p:nvSpPr>
        <p:spPr bwMode="auto">
          <a:xfrm>
            <a:off x="762000" y="1143000"/>
            <a:ext cx="7620000" cy="822325"/>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r>
              <a:rPr lang="it-IT" sz="2400"/>
              <a:t>-Il documento è custodito presso l’azienda o l’unità produttiva alla quale si riferisce la valutazione</a:t>
            </a:r>
          </a:p>
        </p:txBody>
      </p:sp>
      <p:sp>
        <p:nvSpPr>
          <p:cNvPr id="111624" name="Text Box 8"/>
          <p:cNvSpPr txBox="1">
            <a:spLocks noChangeArrowheads="1"/>
          </p:cNvSpPr>
          <p:nvPr/>
        </p:nvSpPr>
        <p:spPr bwMode="auto">
          <a:xfrm>
            <a:off x="762000" y="2735263"/>
            <a:ext cx="7620000" cy="1917700"/>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r>
              <a:rPr lang="it-IT" sz="2400"/>
              <a:t>-Il documento non deve essere considerato come un lavoro definitivo ma esso deve essere rielaborato, aggiornato e rivisitato  in occasione di modifiche di processo produttivo o dell’organizzazione significative ai fini della sicurezza e della salute dei lavoratori </a:t>
            </a:r>
          </a:p>
        </p:txBody>
      </p:sp>
      <p:sp>
        <p:nvSpPr>
          <p:cNvPr id="111625" name="Text Box 9"/>
          <p:cNvSpPr txBox="1">
            <a:spLocks noChangeArrowheads="1"/>
          </p:cNvSpPr>
          <p:nvPr/>
        </p:nvSpPr>
        <p:spPr bwMode="auto">
          <a:xfrm>
            <a:off x="762000" y="5157788"/>
            <a:ext cx="7620000" cy="1187450"/>
          </a:xfrm>
          <a:prstGeom prst="rect">
            <a:avLst/>
          </a:prstGeom>
          <a:noFill/>
          <a:ln w="9525">
            <a:noFill/>
            <a:miter lim="800000"/>
            <a:headEnd/>
            <a:tailEnd/>
          </a:ln>
        </p:spPr>
        <p:txBody>
          <a:bodyPr>
            <a:prstTxWarp prst="textNoShape">
              <a:avLst/>
            </a:prstTxWarp>
            <a:spAutoFit/>
          </a:bodyPr>
          <a:lstStyle/>
          <a:p>
            <a:pPr algn="just" eaLnBrk="0" hangingPunct="0">
              <a:spcBef>
                <a:spcPct val="50000"/>
              </a:spcBef>
            </a:pPr>
            <a:r>
              <a:rPr lang="it-IT" sz="2400"/>
              <a:t>-Il documento rappresenta quindi una cerniera tra lo stato di fatto rilevato all’interno all’azienda e la situazione migliorata da conseguire nel breve e medio periodo</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a:srcRect/>
          <a:stretch>
            <a:fillRect/>
          </a:stretch>
        </p:blipFill>
        <p:spPr bwMode="auto">
          <a:xfrm>
            <a:off x="1338926" y="952878"/>
            <a:ext cx="6365875" cy="414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a:srcRect/>
          <a:stretch>
            <a:fillRect/>
          </a:stretch>
        </p:blipFill>
        <p:spPr bwMode="auto">
          <a:xfrm>
            <a:off x="1190625" y="352425"/>
            <a:ext cx="5967413" cy="3732213"/>
          </a:xfrm>
          <a:prstGeom prst="rect">
            <a:avLst/>
          </a:prstGeom>
          <a:noFill/>
          <a:ln w="9525">
            <a:noFill/>
            <a:miter lim="800000"/>
            <a:headEnd/>
            <a:tailEnd/>
          </a:ln>
        </p:spPr>
      </p:pic>
      <p:pic>
        <p:nvPicPr>
          <p:cNvPr id="224259" name="Picture 3"/>
          <p:cNvPicPr>
            <a:picLocks noChangeAspect="1" noChangeArrowheads="1"/>
          </p:cNvPicPr>
          <p:nvPr/>
        </p:nvPicPr>
        <p:blipFill>
          <a:blip r:embed="rId3"/>
          <a:srcRect/>
          <a:stretch>
            <a:fillRect/>
          </a:stretch>
        </p:blipFill>
        <p:spPr bwMode="auto">
          <a:xfrm>
            <a:off x="673100" y="4298950"/>
            <a:ext cx="3465513" cy="2562225"/>
          </a:xfrm>
          <a:prstGeom prst="rect">
            <a:avLst/>
          </a:prstGeom>
          <a:noFill/>
          <a:ln w="9525">
            <a:noFill/>
            <a:miter lim="800000"/>
            <a:headEnd/>
            <a:tailEnd/>
          </a:ln>
        </p:spPr>
      </p:pic>
      <p:pic>
        <p:nvPicPr>
          <p:cNvPr id="224260" name="Picture 4"/>
          <p:cNvPicPr>
            <a:picLocks noChangeAspect="1" noChangeArrowheads="1"/>
          </p:cNvPicPr>
          <p:nvPr/>
        </p:nvPicPr>
        <p:blipFill>
          <a:blip r:embed="rId4"/>
          <a:srcRect/>
          <a:stretch>
            <a:fillRect/>
          </a:stretch>
        </p:blipFill>
        <p:spPr bwMode="auto">
          <a:xfrm>
            <a:off x="4818356" y="4298950"/>
            <a:ext cx="3470275" cy="255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25282" name="Object 2"/>
          <p:cNvGraphicFramePr>
            <a:graphicFrameLocks noChangeAspect="1"/>
          </p:cNvGraphicFramePr>
          <p:nvPr/>
        </p:nvGraphicFramePr>
        <p:xfrm>
          <a:off x="1511300" y="50800"/>
          <a:ext cx="6121400" cy="3378200"/>
        </p:xfrm>
        <a:graphic>
          <a:graphicData uri="http://schemas.openxmlformats.org/presentationml/2006/ole">
            <p:oleObj spid="_x0000_s225282" name="Documento" r:id="rId3" imgW="6121400" imgH="3378200" progId="Word.Document.12">
              <p:link updateAutomatic="1"/>
            </p:oleObj>
          </a:graphicData>
        </a:graphic>
      </p:graphicFrame>
      <p:graphicFrame>
        <p:nvGraphicFramePr>
          <p:cNvPr id="225283" name="Object 3"/>
          <p:cNvGraphicFramePr>
            <a:graphicFrameLocks noChangeAspect="1"/>
          </p:cNvGraphicFramePr>
          <p:nvPr/>
        </p:nvGraphicFramePr>
        <p:xfrm>
          <a:off x="1524000" y="3670300"/>
          <a:ext cx="6108700" cy="3187700"/>
        </p:xfrm>
        <a:graphic>
          <a:graphicData uri="http://schemas.openxmlformats.org/presentationml/2006/ole">
            <p:oleObj spid="_x0000_s225283" name="Documento" r:id="rId4" imgW="6108700" imgH="3187700" progId="Word.Document.12">
              <p:link updateAutomatic="1"/>
            </p:oleObj>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6306" name="Picture 2"/>
          <p:cNvPicPr>
            <a:picLocks noChangeAspect="1" noChangeArrowheads="1"/>
          </p:cNvPicPr>
          <p:nvPr/>
        </p:nvPicPr>
        <p:blipFill>
          <a:blip r:embed="rId2"/>
          <a:srcRect/>
          <a:stretch>
            <a:fillRect/>
          </a:stretch>
        </p:blipFill>
        <p:spPr bwMode="auto">
          <a:xfrm>
            <a:off x="1498871" y="1032318"/>
            <a:ext cx="6330950" cy="405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23586" name="Object 2"/>
          <p:cNvGraphicFramePr>
            <a:graphicFrameLocks noChangeAspect="1"/>
          </p:cNvGraphicFramePr>
          <p:nvPr/>
        </p:nvGraphicFramePr>
        <p:xfrm>
          <a:off x="1724377" y="605498"/>
          <a:ext cx="6108700" cy="2514600"/>
        </p:xfrm>
        <a:graphic>
          <a:graphicData uri="http://schemas.openxmlformats.org/presentationml/2006/ole">
            <p:oleObj spid="_x0000_s323586" name="Documento" r:id="rId3" imgW="6108700" imgH="2514600" progId="Word.Document.12">
              <p:link updateAutomatic="1"/>
            </p:oleObj>
          </a:graphicData>
        </a:graphic>
      </p:graphicFrame>
      <p:graphicFrame>
        <p:nvGraphicFramePr>
          <p:cNvPr id="323587" name="Object 3"/>
          <p:cNvGraphicFramePr>
            <a:graphicFrameLocks noChangeAspect="1"/>
          </p:cNvGraphicFramePr>
          <p:nvPr/>
        </p:nvGraphicFramePr>
        <p:xfrm>
          <a:off x="1724377" y="3429000"/>
          <a:ext cx="6108700" cy="2501900"/>
        </p:xfrm>
        <a:graphic>
          <a:graphicData uri="http://schemas.openxmlformats.org/presentationml/2006/ole">
            <p:oleObj spid="_x0000_s323587" name="Documento" r:id="rId4" imgW="6108700" imgH="2501900" progId="Word.Document.12">
              <p:link updateAutomatic="1"/>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Freccia circolare in su 22"/>
          <p:cNvSpPr/>
          <p:nvPr/>
        </p:nvSpPr>
        <p:spPr>
          <a:xfrm>
            <a:off x="3521941" y="3966529"/>
            <a:ext cx="600792" cy="903878"/>
          </a:xfrm>
          <a:prstGeom prst="curvedUpArrow">
            <a:avLst>
              <a:gd name="adj1" fmla="val 25000"/>
              <a:gd name="adj2" fmla="val 33056"/>
              <a:gd name="adj3" fmla="val 2500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rgbClr val="C0504D"/>
              </a:solidFill>
            </a:endParaRPr>
          </a:p>
        </p:txBody>
      </p:sp>
      <p:sp>
        <p:nvSpPr>
          <p:cNvPr id="21" name="Cilindro 20"/>
          <p:cNvSpPr/>
          <p:nvPr/>
        </p:nvSpPr>
        <p:spPr>
          <a:xfrm rot="5400000">
            <a:off x="3874357" y="4145874"/>
            <a:ext cx="351971" cy="631186"/>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rtlCol="0" anchor="ctr" anchorCtr="1"/>
          <a:lstStyle/>
          <a:p>
            <a:pPr algn="ctr"/>
            <a:endParaRPr lang="it-IT" dirty="0"/>
          </a:p>
        </p:txBody>
      </p:sp>
      <p:sp>
        <p:nvSpPr>
          <p:cNvPr id="9" name="Cilindro 8"/>
          <p:cNvSpPr/>
          <p:nvPr/>
        </p:nvSpPr>
        <p:spPr>
          <a:xfrm rot="5400000">
            <a:off x="1313758" y="1372313"/>
            <a:ext cx="1148485" cy="2462456"/>
          </a:xfrm>
          <a:prstGeom prst="can">
            <a:avLst/>
          </a:prstGeom>
          <a:gradFill flip="none" rotWithShape="1">
            <a:gsLst>
              <a:gs pos="0">
                <a:srgbClr val="FF0000"/>
              </a:gs>
              <a:gs pos="100000">
                <a:srgbClr val="FFFFFF"/>
              </a:gs>
            </a:gsLst>
            <a:lin ang="0" scaled="1"/>
            <a:tileRect/>
          </a:gradFill>
          <a:effectLst>
            <a:glow>
              <a:srgbClr val="0000FF"/>
            </a:glow>
            <a:innerShdw dist="50800" dir="15060000">
              <a:srgbClr val="FFFF00">
                <a:alpha val="50000"/>
              </a:srgbClr>
            </a:innerShdw>
          </a:effectLst>
          <a:scene3d>
            <a:camera prst="orthographicFront">
              <a:rot lat="0" lon="21299991" rev="0"/>
            </a:camera>
            <a:lightRig rig="threePt" dir="t">
              <a:rot lat="0" lon="0" rev="7260000"/>
            </a:lightRig>
          </a:scene3d>
          <a:sp3d prstMaterial="dkEdge"/>
        </p:spPr>
        <p:style>
          <a:lnRef idx="1">
            <a:schemeClr val="accent1"/>
          </a:lnRef>
          <a:fillRef idx="3">
            <a:schemeClr val="accent1"/>
          </a:fillRef>
          <a:effectRef idx="2">
            <a:schemeClr val="accent1"/>
          </a:effectRef>
          <a:fontRef idx="minor">
            <a:schemeClr val="lt1"/>
          </a:fontRef>
        </p:style>
        <p:txBody>
          <a:bodyPr vert="vert270" rtlCol="0" anchor="ctr">
            <a:normAutofit/>
          </a:bodyPr>
          <a:lstStyle/>
          <a:p>
            <a:pPr algn="ct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DIREZIONE</a:t>
            </a:r>
          </a:p>
          <a:p>
            <a:pPr algn="ct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DATORE </a:t>
            </a:r>
            <a:r>
              <a:rPr lang="it-IT"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t>
            </a:r>
            <a:r>
              <a:rPr lang="it-IT"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LAVORO</a:t>
            </a:r>
            <a:endParaRPr lang="it-IT"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Titolo 1"/>
          <p:cNvSpPr>
            <a:spLocks noGrp="1"/>
          </p:cNvSpPr>
          <p:nvPr>
            <p:ph type="title"/>
          </p:nvPr>
        </p:nvSpPr>
        <p:spPr/>
        <p:txBody>
          <a:bodyPr>
            <a:scene3d>
              <a:camera prst="obliqueBottomLeft"/>
              <a:lightRig rig="threePt" dir="t"/>
            </a:scene3d>
            <a:sp3d/>
          </a:bodyPr>
          <a:lstStyle/>
          <a:p>
            <a:r>
              <a:rPr lang="it-IT" dirty="0" smtClean="0">
                <a:blipFill rotWithShape="0">
                  <a:blip r:embed="rId2"/>
                  <a:tile tx="0" ty="0" sx="100000" sy="100000" flip="none" algn="tl"/>
                </a:blipFill>
                <a:effectLst>
                  <a:outerShdw blurRad="50800" dist="38100" dir="2700000" algn="tl" rotWithShape="0">
                    <a:srgbClr val="000000">
                      <a:alpha val="43000"/>
                    </a:srgbClr>
                  </a:outerShdw>
                </a:effectLst>
              </a:rPr>
              <a:t>La Macchina della Prevenzione</a:t>
            </a:r>
            <a:endParaRPr lang="it-IT" dirty="0">
              <a:blipFill rotWithShape="0">
                <a:blip r:embed="rId2"/>
                <a:tile tx="0" ty="0" sx="100000" sy="100000" flip="none" algn="tl"/>
              </a:blipFill>
              <a:effectLst>
                <a:outerShdw blurRad="50800" dist="38100" dir="2700000" algn="tl" rotWithShape="0">
                  <a:srgbClr val="000000">
                    <a:alpha val="43000"/>
                  </a:srgbClr>
                </a:outerShdw>
              </a:effectLst>
            </a:endParaRPr>
          </a:p>
        </p:txBody>
      </p:sp>
      <p:sp>
        <p:nvSpPr>
          <p:cNvPr id="14" name="Cilindro 13"/>
          <p:cNvSpPr/>
          <p:nvPr/>
        </p:nvSpPr>
        <p:spPr>
          <a:xfrm rot="5400000">
            <a:off x="3416635" y="4068188"/>
            <a:ext cx="2015386" cy="720562"/>
          </a:xfrm>
          <a:prstGeom prst="can">
            <a:avLst/>
          </a:prstGeom>
          <a:gradFill flip="none" rotWithShape="1">
            <a:gsLst>
              <a:gs pos="0">
                <a:srgbClr val="008000"/>
              </a:gs>
              <a:gs pos="100000">
                <a:srgbClr val="FFFFFF"/>
              </a:gs>
              <a:gs pos="50000">
                <a:srgbClr val="008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dirty="0" err="1" smtClean="0"/>
              <a:t>S.G.S.L</a:t>
            </a:r>
            <a:endParaRPr lang="it-IT" sz="2400" dirty="0"/>
          </a:p>
        </p:txBody>
      </p:sp>
      <p:sp>
        <p:nvSpPr>
          <p:cNvPr id="15" name="Cilindro 14"/>
          <p:cNvSpPr/>
          <p:nvPr/>
        </p:nvSpPr>
        <p:spPr>
          <a:xfrm rot="5400000">
            <a:off x="5877139" y="3348126"/>
            <a:ext cx="351973" cy="2169882"/>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smtClean="0">
                <a:solidFill>
                  <a:schemeClr val="tx1"/>
                </a:solidFill>
              </a:rPr>
              <a:t>ORGANIZZAZIONE </a:t>
            </a:r>
          </a:p>
          <a:p>
            <a:pPr algn="ctr"/>
            <a:r>
              <a:rPr lang="it-IT" sz="1100" dirty="0" smtClean="0">
                <a:solidFill>
                  <a:schemeClr val="tx1"/>
                </a:solidFill>
              </a:rPr>
              <a:t>(DIRIGENTI PREPOSTI LAVORATORI</a:t>
            </a:r>
            <a:r>
              <a:rPr lang="it-IT" sz="1400" dirty="0" smtClean="0">
                <a:solidFill>
                  <a:schemeClr val="tx1"/>
                </a:solidFill>
              </a:rPr>
              <a:t>)</a:t>
            </a:r>
            <a:endParaRPr lang="it-IT" sz="1400" dirty="0">
              <a:solidFill>
                <a:schemeClr val="tx1"/>
              </a:solidFill>
            </a:endParaRPr>
          </a:p>
        </p:txBody>
      </p:sp>
      <p:sp>
        <p:nvSpPr>
          <p:cNvPr id="17" name="Cilindro 16"/>
          <p:cNvSpPr/>
          <p:nvPr/>
        </p:nvSpPr>
        <p:spPr>
          <a:xfrm rot="5400000">
            <a:off x="6008757" y="3512037"/>
            <a:ext cx="3380885" cy="1975199"/>
          </a:xfrm>
          <a:prstGeom prst="can">
            <a:avLst/>
          </a:prstGeom>
          <a:gradFill flip="none" rotWithShape="1">
            <a:gsLst>
              <a:gs pos="0">
                <a:srgbClr val="660066"/>
              </a:gs>
              <a:gs pos="100000">
                <a:srgbClr val="FFFFFF"/>
              </a:gs>
              <a:gs pos="34000">
                <a:srgbClr val="660066"/>
              </a:gs>
            </a:gsLst>
            <a:lin ang="0" scaled="1"/>
            <a:tileRec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600" dirty="0" smtClean="0"/>
              <a:t>SALUTE E SICUREZZA PER LAVORATORI PAZIENTI E VISITATORI</a:t>
            </a:r>
            <a:endParaRPr lang="it-IT" sz="1600" dirty="0"/>
          </a:p>
        </p:txBody>
      </p:sp>
      <p:sp>
        <p:nvSpPr>
          <p:cNvPr id="20" name="Cilindro 19"/>
          <p:cNvSpPr/>
          <p:nvPr/>
        </p:nvSpPr>
        <p:spPr>
          <a:xfrm rot="5400000">
            <a:off x="8510815" y="4169460"/>
            <a:ext cx="351971" cy="631186"/>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r>
              <a:rPr lang="it-IT" sz="1400" dirty="0" smtClean="0">
                <a:solidFill>
                  <a:schemeClr val="tx1"/>
                </a:solidFill>
              </a:rPr>
              <a:t>RLS</a:t>
            </a:r>
            <a:endParaRPr lang="it-IT" sz="1400" dirty="0">
              <a:solidFill>
                <a:schemeClr val="tx1"/>
              </a:solidFill>
            </a:endParaRPr>
          </a:p>
        </p:txBody>
      </p:sp>
      <p:sp>
        <p:nvSpPr>
          <p:cNvPr id="25" name="CasellaDiTesto 24"/>
          <p:cNvSpPr txBox="1"/>
          <p:nvPr/>
        </p:nvSpPr>
        <p:spPr>
          <a:xfrm>
            <a:off x="277368" y="3504864"/>
            <a:ext cx="3196614" cy="461665"/>
          </a:xfrm>
          <a:prstGeom prst="rect">
            <a:avLst/>
          </a:prstGeom>
          <a:noFill/>
        </p:spPr>
        <p:txBody>
          <a:bodyPr wrap="square" rtlCol="0">
            <a:spAutoFit/>
          </a:bodyPr>
          <a:lstStyle/>
          <a:p>
            <a:r>
              <a:rPr lang="it-IT" sz="1200" dirty="0" err="1" smtClean="0"/>
              <a:t>1</a:t>
            </a:r>
            <a:r>
              <a:rPr lang="it-IT" sz="1200" dirty="0" smtClean="0"/>
              <a:t>. Individuare e valutare tutti i fattori di rischio associati alle attività lavorative </a:t>
            </a:r>
            <a:r>
              <a:rPr lang="it-IT" sz="1200" dirty="0" err="1" smtClean="0"/>
              <a:t>D.V.R.</a:t>
            </a:r>
            <a:endParaRPr lang="it-IT" sz="1200" dirty="0"/>
          </a:p>
        </p:txBody>
      </p:sp>
      <p:sp>
        <p:nvSpPr>
          <p:cNvPr id="28" name="CasellaDiTesto 27"/>
          <p:cNvSpPr txBox="1"/>
          <p:nvPr/>
        </p:nvSpPr>
        <p:spPr>
          <a:xfrm>
            <a:off x="277368" y="3886947"/>
            <a:ext cx="3196613" cy="430887"/>
          </a:xfrm>
          <a:prstGeom prst="rect">
            <a:avLst/>
          </a:prstGeom>
          <a:noFill/>
        </p:spPr>
        <p:txBody>
          <a:bodyPr wrap="square" rtlCol="0">
            <a:spAutoFit/>
          </a:bodyPr>
          <a:lstStyle/>
          <a:p>
            <a:r>
              <a:rPr lang="it-IT" sz="1100" dirty="0" err="1" smtClean="0"/>
              <a:t>2</a:t>
            </a:r>
            <a:r>
              <a:rPr lang="it-IT" sz="1100" dirty="0" smtClean="0"/>
              <a:t>. Adottare una politica della salute e sicurezza sul lavoro</a:t>
            </a:r>
            <a:endParaRPr lang="it-IT" sz="1100" dirty="0"/>
          </a:p>
        </p:txBody>
      </p:sp>
      <p:sp>
        <p:nvSpPr>
          <p:cNvPr id="29" name="CasellaDiTesto 28"/>
          <p:cNvSpPr txBox="1"/>
          <p:nvPr/>
        </p:nvSpPr>
        <p:spPr>
          <a:xfrm>
            <a:off x="278689" y="4229853"/>
            <a:ext cx="3273475" cy="261610"/>
          </a:xfrm>
          <a:prstGeom prst="rect">
            <a:avLst/>
          </a:prstGeom>
          <a:noFill/>
        </p:spPr>
        <p:txBody>
          <a:bodyPr wrap="square" rtlCol="0">
            <a:spAutoFit/>
          </a:bodyPr>
          <a:lstStyle/>
          <a:p>
            <a:r>
              <a:rPr lang="it-IT" sz="1100" dirty="0" err="1" smtClean="0"/>
              <a:t>3</a:t>
            </a:r>
            <a:r>
              <a:rPr lang="it-IT" sz="1100" dirty="0" smtClean="0"/>
              <a:t>. Verificare la conformità alla legislazione vigente</a:t>
            </a:r>
            <a:endParaRPr lang="it-IT" sz="1100" dirty="0"/>
          </a:p>
        </p:txBody>
      </p:sp>
      <p:sp>
        <p:nvSpPr>
          <p:cNvPr id="30" name="CasellaDiTesto 29"/>
          <p:cNvSpPr txBox="1"/>
          <p:nvPr/>
        </p:nvSpPr>
        <p:spPr>
          <a:xfrm rot="10800000" flipV="1">
            <a:off x="278689" y="4433067"/>
            <a:ext cx="3302671" cy="261610"/>
          </a:xfrm>
          <a:prstGeom prst="rect">
            <a:avLst/>
          </a:prstGeom>
          <a:noFill/>
        </p:spPr>
        <p:txBody>
          <a:bodyPr wrap="square" rtlCol="0">
            <a:spAutoFit/>
          </a:bodyPr>
          <a:lstStyle/>
          <a:p>
            <a:r>
              <a:rPr lang="it-IT" sz="1100" dirty="0" smtClean="0"/>
              <a:t>4.Elaborare istruzioni operative di controllo</a:t>
            </a:r>
            <a:endParaRPr lang="it-IT" sz="1100" dirty="0"/>
          </a:p>
        </p:txBody>
      </p:sp>
      <p:sp>
        <p:nvSpPr>
          <p:cNvPr id="31" name="CasellaDiTesto 30"/>
          <p:cNvSpPr txBox="1"/>
          <p:nvPr/>
        </p:nvSpPr>
        <p:spPr>
          <a:xfrm>
            <a:off x="277368" y="4613368"/>
            <a:ext cx="3303992" cy="261610"/>
          </a:xfrm>
          <a:prstGeom prst="rect">
            <a:avLst/>
          </a:prstGeom>
          <a:noFill/>
        </p:spPr>
        <p:txBody>
          <a:bodyPr wrap="square" rtlCol="0">
            <a:spAutoFit/>
          </a:bodyPr>
          <a:lstStyle/>
          <a:p>
            <a:r>
              <a:rPr lang="it-IT" sz="1100" dirty="0" err="1" smtClean="0"/>
              <a:t>5</a:t>
            </a:r>
            <a:r>
              <a:rPr lang="it-IT" sz="1100" dirty="0" smtClean="0"/>
              <a:t>. Predisporre specifiche procedure  di gestione </a:t>
            </a:r>
            <a:endParaRPr lang="it-IT" sz="1100" dirty="0"/>
          </a:p>
        </p:txBody>
      </p:sp>
      <p:sp>
        <p:nvSpPr>
          <p:cNvPr id="37" name="CasellaDiTesto 36"/>
          <p:cNvSpPr txBox="1"/>
          <p:nvPr/>
        </p:nvSpPr>
        <p:spPr>
          <a:xfrm>
            <a:off x="277367" y="4803165"/>
            <a:ext cx="3530372" cy="261610"/>
          </a:xfrm>
          <a:prstGeom prst="rect">
            <a:avLst/>
          </a:prstGeom>
          <a:noFill/>
        </p:spPr>
        <p:txBody>
          <a:bodyPr wrap="square" rtlCol="0">
            <a:spAutoFit/>
          </a:bodyPr>
          <a:lstStyle/>
          <a:p>
            <a:r>
              <a:rPr lang="it-IT" sz="1100" dirty="0" err="1" smtClean="0"/>
              <a:t>6</a:t>
            </a:r>
            <a:r>
              <a:rPr lang="it-IT" sz="1100" dirty="0" smtClean="0"/>
              <a:t>. Effettuare specifici corsi di formazione e informazione</a:t>
            </a:r>
            <a:endParaRPr lang="it-IT" sz="1100" dirty="0"/>
          </a:p>
        </p:txBody>
      </p:sp>
      <p:sp>
        <p:nvSpPr>
          <p:cNvPr id="38" name="CasellaDiTesto 37"/>
          <p:cNvSpPr txBox="1"/>
          <p:nvPr/>
        </p:nvSpPr>
        <p:spPr>
          <a:xfrm>
            <a:off x="277367" y="4992960"/>
            <a:ext cx="3530372" cy="261610"/>
          </a:xfrm>
          <a:prstGeom prst="rect">
            <a:avLst/>
          </a:prstGeom>
          <a:noFill/>
        </p:spPr>
        <p:txBody>
          <a:bodyPr wrap="square" rtlCol="0">
            <a:spAutoFit/>
          </a:bodyPr>
          <a:lstStyle/>
          <a:p>
            <a:r>
              <a:rPr lang="it-IT" sz="1100" dirty="0" err="1" smtClean="0"/>
              <a:t>7</a:t>
            </a:r>
            <a:r>
              <a:rPr lang="it-IT" sz="1100" dirty="0" smtClean="0"/>
              <a:t>. Pianificare e realizzare verifiche ispettive interne</a:t>
            </a:r>
            <a:endParaRPr lang="it-IT" sz="1100" dirty="0"/>
          </a:p>
        </p:txBody>
      </p:sp>
      <p:sp>
        <p:nvSpPr>
          <p:cNvPr id="39" name="CasellaDiTesto 38"/>
          <p:cNvSpPr txBox="1"/>
          <p:nvPr/>
        </p:nvSpPr>
        <p:spPr>
          <a:xfrm>
            <a:off x="278690" y="5211940"/>
            <a:ext cx="3195292" cy="430887"/>
          </a:xfrm>
          <a:prstGeom prst="rect">
            <a:avLst/>
          </a:prstGeom>
          <a:noFill/>
        </p:spPr>
        <p:txBody>
          <a:bodyPr wrap="square" rtlCol="0">
            <a:spAutoFit/>
          </a:bodyPr>
          <a:lstStyle/>
          <a:p>
            <a:r>
              <a:rPr lang="it-IT" sz="1100" dirty="0" err="1" smtClean="0"/>
              <a:t>8</a:t>
            </a:r>
            <a:r>
              <a:rPr lang="it-IT" sz="1100" dirty="0" smtClean="0"/>
              <a:t>. Riesaminare periodicamente l’adeguatezza del </a:t>
            </a:r>
            <a:r>
              <a:rPr lang="it-IT" sz="1100" dirty="0" err="1" smtClean="0"/>
              <a:t>S.G.S.L.</a:t>
            </a:r>
            <a:r>
              <a:rPr lang="it-IT" sz="1100" dirty="0" smtClean="0"/>
              <a:t> </a:t>
            </a:r>
            <a:endParaRPr lang="it-IT" sz="1100" dirty="0"/>
          </a:p>
        </p:txBody>
      </p:sp>
      <p:cxnSp>
        <p:nvCxnSpPr>
          <p:cNvPr id="46" name="Forma 45"/>
          <p:cNvCxnSpPr>
            <a:stCxn id="25" idx="0"/>
            <a:endCxn id="9" idx="3"/>
          </p:cNvCxnSpPr>
          <p:nvPr/>
        </p:nvCxnSpPr>
        <p:spPr>
          <a:xfrm rot="16200000" flipV="1">
            <a:off x="815563" y="2444752"/>
            <a:ext cx="901322" cy="1218902"/>
          </a:xfrm>
          <a:prstGeom prst="bentConnector4">
            <a:avLst>
              <a:gd name="adj1" fmla="val 20621"/>
              <a:gd name="adj2" fmla="val 14988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Cilindro 9"/>
          <p:cNvSpPr/>
          <p:nvPr/>
        </p:nvSpPr>
        <p:spPr>
          <a:xfrm rot="5400000">
            <a:off x="3011599" y="2287948"/>
            <a:ext cx="351971" cy="631186"/>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horz" rtlCol="0" anchor="ctr" anchorCtr="1"/>
          <a:lstStyle/>
          <a:p>
            <a:pPr algn="ctr"/>
            <a:endParaRPr lang="it-IT" dirty="0"/>
          </a:p>
        </p:txBody>
      </p:sp>
      <p:sp>
        <p:nvSpPr>
          <p:cNvPr id="16" name="Freccia circolare in giù 15"/>
          <p:cNvSpPr/>
          <p:nvPr/>
        </p:nvSpPr>
        <p:spPr>
          <a:xfrm rot="20997153" flipH="1">
            <a:off x="3012655" y="1787224"/>
            <a:ext cx="426297" cy="1335291"/>
          </a:xfrm>
          <a:prstGeom prst="curvedDownArrow">
            <a:avLst>
              <a:gd name="adj1" fmla="val 28717"/>
              <a:gd name="adj2" fmla="val 50000"/>
              <a:gd name="adj3" fmla="val 15363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3" name="Cilindro 12"/>
          <p:cNvSpPr/>
          <p:nvPr/>
        </p:nvSpPr>
        <p:spPr>
          <a:xfrm rot="5400000">
            <a:off x="2753580" y="2253335"/>
            <a:ext cx="2015386" cy="720562"/>
          </a:xfrm>
          <a:prstGeom prst="can">
            <a:avLst/>
          </a:prstGeom>
          <a:gradFill flip="none" rotWithShape="1">
            <a:gsLst>
              <a:gs pos="0">
                <a:srgbClr val="FF0000"/>
              </a:gs>
              <a:gs pos="100000">
                <a:srgbClr val="FFFFFF"/>
              </a:gs>
              <a:gs pos="50000">
                <a:srgbClr val="FF0000">
                  <a:alpha val="63000"/>
                </a:srgbClr>
              </a:gs>
            </a:gsLst>
            <a:lin ang="0" scaled="1"/>
            <a:tileRect/>
          </a:gradFill>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400" dirty="0" err="1" smtClean="0"/>
              <a:t>D.V.R</a:t>
            </a:r>
            <a:endParaRPr lang="it-IT" sz="2400" dirty="0"/>
          </a:p>
        </p:txBody>
      </p:sp>
      <p:sp>
        <p:nvSpPr>
          <p:cNvPr id="18" name="Cilindro 17"/>
          <p:cNvSpPr/>
          <p:nvPr/>
        </p:nvSpPr>
        <p:spPr>
          <a:xfrm rot="5400000">
            <a:off x="3690371" y="2404514"/>
            <a:ext cx="914400" cy="426750"/>
          </a:xfrm>
          <a:prstGeom prst="can">
            <a:avLst>
              <a:gd name="adj" fmla="val 50000"/>
            </a:avLst>
          </a:prstGeom>
          <a:gradFill flip="none" rotWithShape="1">
            <a:gsLst>
              <a:gs pos="0">
                <a:srgbClr val="FF6600">
                  <a:alpha val="73000"/>
                </a:srgbClr>
              </a:gs>
              <a:gs pos="100000">
                <a:srgbClr val="FFFFFF"/>
              </a:gs>
              <a:gs pos="50000">
                <a:srgbClr val="FF6600">
                  <a:alpha val="73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DUVRI</a:t>
            </a:r>
            <a:endParaRPr lang="it-IT" dirty="0"/>
          </a:p>
        </p:txBody>
      </p:sp>
      <p:sp>
        <p:nvSpPr>
          <p:cNvPr id="19" name="Cilindro 18"/>
          <p:cNvSpPr/>
          <p:nvPr/>
        </p:nvSpPr>
        <p:spPr>
          <a:xfrm rot="5400000">
            <a:off x="4706736" y="1960517"/>
            <a:ext cx="324367" cy="1317785"/>
          </a:xfrm>
          <a:prstGeom prst="ca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nchorCtr="1"/>
          <a:lstStyle/>
          <a:p>
            <a:pPr algn="ctr"/>
            <a:r>
              <a:rPr lang="it-IT" dirty="0" err="1" smtClean="0"/>
              <a:t>S.P.P.A.</a:t>
            </a: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4610" name="Picture 2"/>
          <p:cNvPicPr>
            <a:picLocks noChangeAspect="1" noChangeArrowheads="1"/>
          </p:cNvPicPr>
          <p:nvPr/>
        </p:nvPicPr>
        <p:blipFill>
          <a:blip r:embed="rId2"/>
          <a:srcRect/>
          <a:stretch>
            <a:fillRect/>
          </a:stretch>
        </p:blipFill>
        <p:spPr bwMode="auto">
          <a:xfrm>
            <a:off x="1462692" y="1535897"/>
            <a:ext cx="6010275" cy="385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5634" name="Picture 2"/>
          <p:cNvPicPr>
            <a:picLocks noChangeAspect="1" noChangeArrowheads="1"/>
          </p:cNvPicPr>
          <p:nvPr/>
        </p:nvPicPr>
        <p:blipFill>
          <a:blip r:embed="rId2"/>
          <a:srcRect/>
          <a:stretch>
            <a:fillRect/>
          </a:stretch>
        </p:blipFill>
        <p:spPr bwMode="auto">
          <a:xfrm>
            <a:off x="1520799" y="1728788"/>
            <a:ext cx="6048375" cy="341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6658" name="Picture 2"/>
          <p:cNvPicPr>
            <a:picLocks noChangeAspect="1" noChangeArrowheads="1"/>
          </p:cNvPicPr>
          <p:nvPr/>
        </p:nvPicPr>
        <p:blipFill>
          <a:blip r:embed="rId2"/>
          <a:srcRect/>
          <a:stretch>
            <a:fillRect/>
          </a:stretch>
        </p:blipFill>
        <p:spPr bwMode="auto">
          <a:xfrm>
            <a:off x="1456971" y="1681163"/>
            <a:ext cx="6115050"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682" name="Picture 2"/>
          <p:cNvPicPr>
            <a:picLocks noChangeAspect="1" noChangeArrowheads="1"/>
          </p:cNvPicPr>
          <p:nvPr/>
        </p:nvPicPr>
        <p:blipFill>
          <a:blip r:embed="rId2"/>
          <a:srcRect/>
          <a:stretch>
            <a:fillRect/>
          </a:stretch>
        </p:blipFill>
        <p:spPr bwMode="auto">
          <a:xfrm>
            <a:off x="1473804" y="1742652"/>
            <a:ext cx="6326188"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2"/>
          <a:srcRect/>
          <a:stretch>
            <a:fillRect/>
          </a:stretch>
        </p:blipFill>
        <p:spPr bwMode="auto">
          <a:xfrm>
            <a:off x="1720546" y="1316788"/>
            <a:ext cx="6119813" cy="4279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5058" name="Group 2"/>
          <p:cNvGraphicFramePr>
            <a:graphicFrameLocks noGrp="1"/>
          </p:cNvGraphicFramePr>
          <p:nvPr/>
        </p:nvGraphicFramePr>
        <p:xfrm>
          <a:off x="2700338" y="404813"/>
          <a:ext cx="3671887" cy="701040"/>
        </p:xfrm>
        <a:graphic>
          <a:graphicData uri="http://schemas.openxmlformats.org/drawingml/2006/table">
            <a:tbl>
              <a:tblPr/>
              <a:tblGrid>
                <a:gridCol w="3671887"/>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rgbClr val="DDDDDD"/>
                    </a:solidFill>
                  </a:tcPr>
                </a:tc>
              </a:tr>
            </a:tbl>
          </a:graphicData>
        </a:graphic>
      </p:graphicFrame>
      <p:graphicFrame>
        <p:nvGraphicFramePr>
          <p:cNvPr id="15112" name="Object 776"/>
          <p:cNvGraphicFramePr>
            <a:graphicFrameLocks noChangeAspect="1"/>
          </p:cNvGraphicFramePr>
          <p:nvPr/>
        </p:nvGraphicFramePr>
        <p:xfrm>
          <a:off x="611188" y="1484313"/>
          <a:ext cx="7993062" cy="4778375"/>
        </p:xfrm>
        <a:graphic>
          <a:graphicData uri="http://schemas.openxmlformats.org/presentationml/2006/ole">
            <p:oleObj spid="_x0000_s335874" name="Foglio di lavoro" r:id="rId3" imgW="6718300" imgH="3937000" progId="Excel.Sheet.8">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4039" name="Object 7"/>
          <p:cNvGraphicFramePr>
            <a:graphicFrameLocks noChangeAspect="1"/>
          </p:cNvGraphicFramePr>
          <p:nvPr>
            <p:ph/>
          </p:nvPr>
        </p:nvGraphicFramePr>
        <p:xfrm>
          <a:off x="395288" y="765175"/>
          <a:ext cx="8262937" cy="5327650"/>
        </p:xfrm>
        <a:graphic>
          <a:graphicData uri="http://schemas.openxmlformats.org/presentationml/2006/ole">
            <p:oleObj spid="_x0000_s337922" name="Grafico" r:id="rId3" imgW="9855200" imgH="5054600" progId="Excel.Sheet.8">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6084" name="Object 4"/>
          <p:cNvGraphicFramePr>
            <a:graphicFrameLocks noChangeAspect="1"/>
          </p:cNvGraphicFramePr>
          <p:nvPr>
            <p:ph/>
          </p:nvPr>
        </p:nvGraphicFramePr>
        <p:xfrm>
          <a:off x="611188" y="692150"/>
          <a:ext cx="7921625" cy="5545138"/>
        </p:xfrm>
        <a:graphic>
          <a:graphicData uri="http://schemas.openxmlformats.org/presentationml/2006/ole">
            <p:oleObj spid="_x0000_s338946" name="Grafico" r:id="rId3" imgW="9855200" imgH="5054600" progId="Excel.Sheet.8">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7108" name="Object 4"/>
          <p:cNvGraphicFramePr>
            <a:graphicFrameLocks noChangeAspect="1"/>
          </p:cNvGraphicFramePr>
          <p:nvPr>
            <p:ph/>
          </p:nvPr>
        </p:nvGraphicFramePr>
        <p:xfrm>
          <a:off x="539750" y="620713"/>
          <a:ext cx="8135938" cy="5616575"/>
        </p:xfrm>
        <a:graphic>
          <a:graphicData uri="http://schemas.openxmlformats.org/presentationml/2006/ole">
            <p:oleObj spid="_x0000_s339970" name="Grafico" r:id="rId3" imgW="9855200" imgH="5054600" progId="Excel.Sheet.8">
              <p:embed/>
            </p:oleObj>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0180" name="Object 4"/>
          <p:cNvGraphicFramePr>
            <a:graphicFrameLocks noChangeAspect="1"/>
          </p:cNvGraphicFramePr>
          <p:nvPr>
            <p:ph/>
          </p:nvPr>
        </p:nvGraphicFramePr>
        <p:xfrm>
          <a:off x="539750" y="692150"/>
          <a:ext cx="8064500" cy="5545138"/>
        </p:xfrm>
        <a:graphic>
          <a:graphicData uri="http://schemas.openxmlformats.org/presentationml/2006/ole">
            <p:oleObj spid="_x0000_s340994" name="Grafico" r:id="rId3" imgW="9855200" imgH="5054600" progId="Excel.Shee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Organizzazione precedente all’adozione del SGSL</a:t>
            </a:r>
            <a:endParaRPr lang="it-IT" dirty="0"/>
          </a:p>
        </p:txBody>
      </p:sp>
      <p:sp>
        <p:nvSpPr>
          <p:cNvPr id="3" name="Segnaposto contenuto 2"/>
          <p:cNvSpPr>
            <a:spLocks noGrp="1"/>
          </p:cNvSpPr>
          <p:nvPr>
            <p:ph idx="1"/>
          </p:nvPr>
        </p:nvSpPr>
        <p:spPr/>
        <p:txBody>
          <a:bodyPr>
            <a:normAutofit/>
          </a:bodyPr>
          <a:lstStyle/>
          <a:p>
            <a:pPr algn="ctr">
              <a:buNone/>
            </a:pPr>
            <a:r>
              <a:rPr lang="it-IT" dirty="0" smtClean="0"/>
              <a:t>LA FIGURA DEL DATORE </a:t>
            </a:r>
            <a:r>
              <a:rPr lang="it-IT" dirty="0" err="1" smtClean="0"/>
              <a:t>DI</a:t>
            </a:r>
            <a:r>
              <a:rPr lang="it-IT" dirty="0" smtClean="0"/>
              <a:t> LAVORO E</a:t>
            </a:r>
          </a:p>
          <a:p>
            <a:pPr algn="ctr">
              <a:buNone/>
            </a:pPr>
            <a:r>
              <a:rPr lang="it-IT" dirty="0" smtClean="0"/>
              <a:t>ERA INDIVIDUATA NELLA DIREZIONE DELLE MACROSTRUTTURE AZIENDALI (</a:t>
            </a:r>
            <a:r>
              <a:rPr lang="it-IT" b="1" u="sng" dirty="0" smtClean="0"/>
              <a:t>non vengono delegate delle funzioni ma un ruolo)</a:t>
            </a:r>
          </a:p>
          <a:p>
            <a:pPr marL="514350" indent="-514350">
              <a:buFont typeface="+mj-lt"/>
              <a:buAutoNum type="arabicPeriod"/>
            </a:pPr>
            <a:r>
              <a:rPr lang="it-IT" dirty="0" smtClean="0"/>
              <a:t>DIR DISTRETTI</a:t>
            </a:r>
          </a:p>
          <a:p>
            <a:pPr marL="514350" indent="-514350">
              <a:buFont typeface="+mj-lt"/>
              <a:buAutoNum type="arabicPeriod"/>
            </a:pPr>
            <a:r>
              <a:rPr lang="it-IT" dirty="0" smtClean="0"/>
              <a:t>DIR PRESIDUO</a:t>
            </a:r>
          </a:p>
          <a:p>
            <a:pPr marL="514350" indent="-514350">
              <a:buFont typeface="+mj-lt"/>
              <a:buAutoNum type="arabicPeriod"/>
            </a:pPr>
            <a:r>
              <a:rPr lang="it-IT" dirty="0" smtClean="0"/>
              <a:t>DIR SANITÀ PUBBLICA</a:t>
            </a:r>
          </a:p>
          <a:p>
            <a:pPr marL="514350" indent="-514350">
              <a:buFont typeface="+mj-lt"/>
              <a:buAutoNum type="arabicPeriod"/>
            </a:pPr>
            <a:r>
              <a:rPr lang="it-IT" dirty="0" smtClean="0"/>
              <a:t>DIR SALUTE MENTALE</a:t>
            </a:r>
            <a:endParaRPr lang="it-IT"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nvGraphicFramePr>
        <p:xfrm>
          <a:off x="2700338" y="404813"/>
          <a:ext cx="3671887" cy="701040"/>
        </p:xfrm>
        <a:graphic>
          <a:graphicData uri="http://schemas.openxmlformats.org/drawingml/2006/table">
            <a:tbl>
              <a:tblPr/>
              <a:tblGrid>
                <a:gridCol w="3671887"/>
              </a:tblGrid>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cap="flat">
                      <a:noFill/>
                    </a:lnB>
                    <a:lnTlToBr>
                      <a:noFill/>
                    </a:lnTlToBr>
                    <a:lnBlToTr>
                      <a:noFill/>
                    </a:lnBlToTr>
                    <a:solidFill>
                      <a:srgbClr val="DDDDDD"/>
                    </a:solidFill>
                  </a:tcPr>
                </a:tc>
              </a:tr>
            </a:tbl>
          </a:graphicData>
        </a:graphic>
      </p:graphicFrame>
      <p:sp>
        <p:nvSpPr>
          <p:cNvPr id="15398" name="Text Box 154"/>
          <p:cNvSpPr txBox="1">
            <a:spLocks noChangeArrowheads="1"/>
          </p:cNvSpPr>
          <p:nvPr/>
        </p:nvSpPr>
        <p:spPr bwMode="auto">
          <a:xfrm>
            <a:off x="755650" y="5805488"/>
            <a:ext cx="2406650" cy="366712"/>
          </a:xfrm>
          <a:prstGeom prst="rect">
            <a:avLst/>
          </a:prstGeom>
          <a:noFill/>
          <a:ln w="9525">
            <a:noFill/>
            <a:miter lim="800000"/>
            <a:headEnd/>
            <a:tailEnd/>
          </a:ln>
        </p:spPr>
        <p:txBody>
          <a:bodyPr wrap="none">
            <a:prstTxWarp prst="textNoShape">
              <a:avLst/>
            </a:prstTxWarp>
            <a:spAutoFit/>
          </a:bodyPr>
          <a:lstStyle/>
          <a:p>
            <a:r>
              <a:rPr lang="it-IT" b="1"/>
              <a:t>*Intervallo di 10 anni</a:t>
            </a:r>
          </a:p>
        </p:txBody>
      </p:sp>
      <p:graphicFrame>
        <p:nvGraphicFramePr>
          <p:cNvPr id="15534" name="Object 174"/>
          <p:cNvGraphicFramePr>
            <a:graphicFrameLocks noChangeAspect="1"/>
          </p:cNvGraphicFramePr>
          <p:nvPr/>
        </p:nvGraphicFramePr>
        <p:xfrm>
          <a:off x="1979613" y="1341438"/>
          <a:ext cx="4859337" cy="4268787"/>
        </p:xfrm>
        <a:graphic>
          <a:graphicData uri="http://schemas.openxmlformats.org/presentationml/2006/ole">
            <p:oleObj spid="_x0000_s342018" name="Foglio di lavoro" r:id="rId3" imgW="3771900" imgH="3314700" progId="Excel.Sheet.8">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2231" name="Object 7"/>
          <p:cNvGraphicFramePr>
            <a:graphicFrameLocks noChangeAspect="1"/>
          </p:cNvGraphicFramePr>
          <p:nvPr/>
        </p:nvGraphicFramePr>
        <p:xfrm>
          <a:off x="539750" y="620713"/>
          <a:ext cx="8208963" cy="5688012"/>
        </p:xfrm>
        <a:graphic>
          <a:graphicData uri="http://schemas.openxmlformats.org/presentationml/2006/ole">
            <p:oleObj spid="_x0000_s343042" name="Grafico" r:id="rId3" imgW="9867900" imgH="5067300" progId="Excel.Sheet.8">
              <p:embed/>
            </p:oleObj>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63575" y="568325"/>
            <a:ext cx="184150" cy="366713"/>
          </a:xfrm>
          <a:prstGeom prst="rect">
            <a:avLst/>
          </a:prstGeom>
          <a:noFill/>
          <a:ln w="9525">
            <a:noFill/>
            <a:miter lim="800000"/>
            <a:headEnd/>
            <a:tailEnd/>
          </a:ln>
        </p:spPr>
        <p:txBody>
          <a:bodyPr wrap="none">
            <a:prstTxWarp prst="textNoShape">
              <a:avLst/>
            </a:prstTxWarp>
            <a:spAutoFit/>
          </a:bodyPr>
          <a:lstStyle/>
          <a:p>
            <a:endParaRPr lang="it-IT"/>
          </a:p>
        </p:txBody>
      </p:sp>
      <p:graphicFrame>
        <p:nvGraphicFramePr>
          <p:cNvPr id="5182" name="Group 62"/>
          <p:cNvGraphicFramePr>
            <a:graphicFrameLocks noGrp="1"/>
          </p:cNvGraphicFramePr>
          <p:nvPr/>
        </p:nvGraphicFramePr>
        <p:xfrm>
          <a:off x="1366838" y="404813"/>
          <a:ext cx="6408737" cy="792480"/>
        </p:xfrm>
        <a:graphic>
          <a:graphicData uri="http://schemas.openxmlformats.org/drawingml/2006/table">
            <a:tbl>
              <a:tblPr/>
              <a:tblGrid>
                <a:gridCol w="6408737"/>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QUALIFICA</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6497" name="Object 113"/>
          <p:cNvGraphicFramePr>
            <a:graphicFrameLocks noChangeAspect="1"/>
          </p:cNvGraphicFramePr>
          <p:nvPr/>
        </p:nvGraphicFramePr>
        <p:xfrm>
          <a:off x="684213" y="1327150"/>
          <a:ext cx="7775575" cy="4910138"/>
        </p:xfrm>
        <a:graphic>
          <a:graphicData uri="http://schemas.openxmlformats.org/presentationml/2006/ole">
            <p:oleObj spid="_x0000_s344066" name="Foglio di lavoro" r:id="rId3" imgW="5473700" imgH="3327400" progId="Excel.Sheet.8">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4279" name="Object 7"/>
          <p:cNvGraphicFramePr>
            <a:graphicFrameLocks noChangeAspect="1"/>
          </p:cNvGraphicFramePr>
          <p:nvPr/>
        </p:nvGraphicFramePr>
        <p:xfrm>
          <a:off x="539750" y="692150"/>
          <a:ext cx="8064500" cy="5545138"/>
        </p:xfrm>
        <a:graphic>
          <a:graphicData uri="http://schemas.openxmlformats.org/presentationml/2006/ole">
            <p:oleObj spid="_x0000_s345090" name="Grafico" r:id="rId3" imgW="9867900" imgH="5067300" progId="Excel.Sheet.8">
              <p:embed/>
            </p:oleObj>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6325" name="Object 5"/>
          <p:cNvGraphicFramePr>
            <a:graphicFrameLocks noChangeAspect="1"/>
          </p:cNvGraphicFramePr>
          <p:nvPr/>
        </p:nvGraphicFramePr>
        <p:xfrm>
          <a:off x="395288" y="476250"/>
          <a:ext cx="8353425" cy="5905500"/>
        </p:xfrm>
        <a:graphic>
          <a:graphicData uri="http://schemas.openxmlformats.org/presentationml/2006/ole">
            <p:oleObj spid="_x0000_s346114" name="Grafico" r:id="rId3" imgW="9880600" imgH="5080000" progId="Excel.Sheet.8">
              <p:embed/>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5301" name="Object 5"/>
          <p:cNvGraphicFramePr>
            <a:graphicFrameLocks noChangeAspect="1"/>
          </p:cNvGraphicFramePr>
          <p:nvPr/>
        </p:nvGraphicFramePr>
        <p:xfrm>
          <a:off x="395288" y="404813"/>
          <a:ext cx="8353425" cy="6119812"/>
        </p:xfrm>
        <a:graphic>
          <a:graphicData uri="http://schemas.openxmlformats.org/presentationml/2006/ole">
            <p:oleObj spid="_x0000_s347138" name="Grafico" r:id="rId3" imgW="9893300" imgH="5092700" progId="Excel.Sheet.8">
              <p:embed/>
            </p:oleObj>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489" name="Group 1345"/>
          <p:cNvGraphicFramePr>
            <a:graphicFrameLocks noGrp="1"/>
          </p:cNvGraphicFramePr>
          <p:nvPr/>
        </p:nvGraphicFramePr>
        <p:xfrm>
          <a:off x="1366838" y="404813"/>
          <a:ext cx="6408737" cy="792480"/>
        </p:xfrm>
        <a:graphic>
          <a:graphicData uri="http://schemas.openxmlformats.org/drawingml/2006/table">
            <a:tbl>
              <a:tblPr/>
              <a:tblGrid>
                <a:gridCol w="6408737"/>
              </a:tblGrid>
              <a:tr h="3143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QUALIFICA</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solidFill>
                      <a:srgbClr val="C0C0C0"/>
                    </a:solidFill>
                  </a:tcPr>
                </a:tc>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2000" b="1" i="0" u="none" strike="noStrike" cap="none" normalizeH="0" baseline="0">
                          <a:ln>
                            <a:noFill/>
                          </a:ln>
                          <a:solidFill>
                            <a:schemeClr val="tx1"/>
                          </a:solidFill>
                          <a:effectLst/>
                          <a:latin typeface="Arial" charset="0"/>
                          <a:ea typeface="Arial" charset="0"/>
                          <a:cs typeface="Arial" charset="0"/>
                        </a:rPr>
                        <a:t>Distribuzione Anagrafica al 31/12/2014</a:t>
                      </a:r>
                      <a:endParaRPr kumimoji="0" lang="it-IT" sz="2000" b="0" i="0" u="none" strike="noStrike" cap="none" normalizeH="0" baseline="0">
                        <a:ln>
                          <a:noFill/>
                        </a:ln>
                        <a:solidFill>
                          <a:schemeClr val="tx1"/>
                        </a:solidFill>
                        <a:effectLst/>
                        <a:latin typeface="Arial"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8545" name="Object 113"/>
          <p:cNvGraphicFramePr>
            <a:graphicFrameLocks noChangeAspect="1"/>
          </p:cNvGraphicFramePr>
          <p:nvPr/>
        </p:nvGraphicFramePr>
        <p:xfrm>
          <a:off x="684213" y="1412875"/>
          <a:ext cx="7848600" cy="4752975"/>
        </p:xfrm>
        <a:graphic>
          <a:graphicData uri="http://schemas.openxmlformats.org/presentationml/2006/ole">
            <p:oleObj spid="_x0000_s348162" name="Foglio di lavoro" r:id="rId3" imgW="5829300" imgH="3327400" progId="Excel.Sheet.8">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0423" name="Object 7"/>
          <p:cNvGraphicFramePr>
            <a:graphicFrameLocks noChangeAspect="1"/>
          </p:cNvGraphicFramePr>
          <p:nvPr/>
        </p:nvGraphicFramePr>
        <p:xfrm>
          <a:off x="539750" y="404813"/>
          <a:ext cx="8208963" cy="5976937"/>
        </p:xfrm>
        <a:graphic>
          <a:graphicData uri="http://schemas.openxmlformats.org/presentationml/2006/ole">
            <p:oleObj spid="_x0000_s349186" name="Grafico" r:id="rId3" imgW="9893300" imgH="5092700" progId="Excel.Sheet.8">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47" name="Object 7"/>
          <p:cNvGraphicFramePr>
            <a:graphicFrameLocks noChangeAspect="1"/>
          </p:cNvGraphicFramePr>
          <p:nvPr/>
        </p:nvGraphicFramePr>
        <p:xfrm>
          <a:off x="468313" y="404813"/>
          <a:ext cx="8280400" cy="6048375"/>
        </p:xfrm>
        <a:graphic>
          <a:graphicData uri="http://schemas.openxmlformats.org/presentationml/2006/ole">
            <p:oleObj spid="_x0000_s350210" name="Grafico" r:id="rId3" imgW="9906000" imgH="5105400" progId="Excel.Sheet.8">
              <p:embed/>
            </p:oleObj>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2471" name="Object 7"/>
          <p:cNvGraphicFramePr>
            <a:graphicFrameLocks noChangeAspect="1"/>
          </p:cNvGraphicFramePr>
          <p:nvPr/>
        </p:nvGraphicFramePr>
        <p:xfrm>
          <a:off x="468313" y="476250"/>
          <a:ext cx="8280400" cy="5976938"/>
        </p:xfrm>
        <a:graphic>
          <a:graphicData uri="http://schemas.openxmlformats.org/presentationml/2006/ole">
            <p:oleObj spid="_x0000_s351234" name="Grafico" r:id="rId3" imgW="9918700" imgH="5118100" progId="Excel.Shee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TotalTime>
  <Words>6959</Words>
  <Application>Microsoft Macintosh PowerPoint</Application>
  <PresentationFormat>Presentazione su schermo (4:3)</PresentationFormat>
  <Paragraphs>737</Paragraphs>
  <Slides>121</Slides>
  <Notes>25</Notes>
  <HiddenSlides>0</HiddenSlides>
  <MMClips>0</MMClips>
  <ScaleCrop>false</ScaleCrop>
  <HeadingPairs>
    <vt:vector size="8" baseType="variant">
      <vt:variant>
        <vt:lpstr>Modello struttura</vt:lpstr>
      </vt:variant>
      <vt:variant>
        <vt:i4>1</vt:i4>
      </vt:variant>
      <vt:variant>
        <vt:lpstr>Collegamenti</vt:lpstr>
      </vt:variant>
      <vt:variant>
        <vt:i4>7</vt:i4>
      </vt:variant>
      <vt:variant>
        <vt:lpstr>Server OLE incorporati</vt:lpstr>
      </vt:variant>
      <vt:variant>
        <vt:i4>3</vt:i4>
      </vt:variant>
      <vt:variant>
        <vt:lpstr>Titoli diapositive</vt:lpstr>
      </vt:variant>
      <vt:variant>
        <vt:i4>121</vt:i4>
      </vt:variant>
    </vt:vector>
  </HeadingPairs>
  <TitlesOfParts>
    <vt:vector size="132" baseType="lpstr">
      <vt:lpstr>Tema di Office</vt:lpstr>
      <vt:lpstr>???</vt:lpstr>
      <vt:lpstr>Macintosh HD:Users:marconardini:Desktop:SGSL USL .doc!OLE_LINK1</vt:lpstr>
      <vt:lpstr>???</vt:lpstr>
      <vt:lpstr>Macintosh HD:Users:marconardini:Desktop:RELAZIONE SULLO STATO DEI DIPENDENTI AZ USL FE - stesura del 22 01 2016 - con tabella.doc!OLE_LINK1</vt:lpstr>
      <vt:lpstr>Macintosh HD:Users:marconardini:Desktop:RELAZIONE SULLO STATO DEI DIPENDENTI AZ USL FE - stesura del 22 01 2016 - con tabella.doc!OLE_LINK2</vt:lpstr>
      <vt:lpstr>Macintosh HD:Users:marconardini:Desktop:RELAZIONE SULLO STATO DEI DIPENDENTI AZ USL FE - stesura del 22 01 2016 - con tabella.doc!OLE_LINK4</vt:lpstr>
      <vt:lpstr>Macintosh HD:Users:marconardini:Desktop:RELAZIONE SULLO STATO DEI DIPENDENTI AZ USL FE - stesura del 22 01 2016 - con tabella.doc!OLE_LINK5</vt:lpstr>
      <vt:lpstr>Chart</vt:lpstr>
      <vt:lpstr>Grafico</vt:lpstr>
      <vt:lpstr>Foglio di lavoro</vt:lpstr>
      <vt:lpstr> SISTEMA DI GESTIONE PER LA SICUREZZA SUL LAVORO DELL’AZ. OSPEDALIERA UNIVERSITARIA  DI FERRARA</vt:lpstr>
      <vt:lpstr>Diapositiva 2</vt:lpstr>
      <vt:lpstr>SCOPO </vt:lpstr>
      <vt:lpstr>Diapositiva 4</vt:lpstr>
      <vt:lpstr>PIANIFICAZIONE DEL SISTEMA INDICATORI - PROCESSI</vt:lpstr>
      <vt:lpstr>Diapositiva 6</vt:lpstr>
      <vt:lpstr>Documento di Valutazione dei Rischi e SGSL</vt:lpstr>
      <vt:lpstr>La Macchina della Prevenzione</vt:lpstr>
      <vt:lpstr>Organizzazione precedente all’adozione del SGSL</vt:lpstr>
      <vt:lpstr>ORGANIGRAMMA E FUNZIONIGRAMMA DEL SGSL LIVELLI DI RESPONSABILITÀ  </vt:lpstr>
      <vt:lpstr>ATTRIBUZIONI</vt:lpstr>
      <vt:lpstr>DATORE DI LAVORO</vt:lpstr>
      <vt:lpstr>IDENTIFICAZIONE DEI DIRIGENTI</vt:lpstr>
      <vt:lpstr>RESPONSABILI DI STRUTTURE AZIENDALI DIRETTORI MEDICI DI PRESIDIO OSPEDALIERO E DIRETTORI DI DISTRETTO</vt:lpstr>
      <vt:lpstr>DIRETTORE DI DIPARTIMENTO</vt:lpstr>
      <vt:lpstr>DIRIGENTI CHE HANNO RESPONSABILITÀ DIRETTA DI PERSONALE</vt:lpstr>
      <vt:lpstr>DIRIGENTI CHE HANNO RESPONSABILITÀ DIRETTA DI PERSONALE</vt:lpstr>
      <vt:lpstr>DIRIGENTI INCARICATI DI FORNIRE SERVIZI PER LA SALUTE E SICUREZZA</vt:lpstr>
      <vt:lpstr>DIREZIONE ATTIVITÀ TECNICHE E PATRIMONIALI   </vt:lpstr>
      <vt:lpstr>DIREZIONE ACQUISTI E LOGISTICA ECONOMALE</vt:lpstr>
      <vt:lpstr>Direzione  Farmacia</vt:lpstr>
      <vt:lpstr>Direzione  “Amministrazione del Personale”</vt:lpstr>
      <vt:lpstr>Direzione Servizio Formazione</vt:lpstr>
      <vt:lpstr>Direzione Ingegneria Clinica</vt:lpstr>
      <vt:lpstr>DIREZIONE DELLE PROFESSIONI</vt:lpstr>
      <vt:lpstr>Diapositiva 26</vt:lpstr>
      <vt:lpstr>Diapositiva 27</vt:lpstr>
      <vt:lpstr>PIANIFICAZIONE DEL SISTEMA</vt:lpstr>
      <vt:lpstr>Pianificazione</vt:lpstr>
      <vt:lpstr>DATORE DI LAVORO </vt:lpstr>
      <vt:lpstr>Documento di Valutazione dei Rischi e SGSL</vt:lpstr>
      <vt:lpstr>PIANIFICAZIONE</vt:lpstr>
      <vt:lpstr>Piano degli obiettivi</vt:lpstr>
      <vt:lpstr>PIANIFICAZIONE DEL SISTEMA INDICATORI - PROCESSI</vt:lpstr>
      <vt:lpstr>Documento di Valutazione dei Rischi e SGSL</vt:lpstr>
      <vt:lpstr>INDICATORI DI QUALITA’ PER RIESAME</vt:lpstr>
      <vt:lpstr>PROCEDURE/ISTRUZIONE  EMESSE DAL DIPARTIMENTO (1)</vt:lpstr>
      <vt:lpstr>PROCEDURE/ISTRUZIONE  EMESSE DAL DIPARTIMENTO (2)</vt:lpstr>
      <vt:lpstr>PROCEDURE/ISTRUZIONE EMESSE  DAL DIPARTIMENTO (3)</vt:lpstr>
      <vt:lpstr>PROCEDURE/ISTRUZIONE EMESSE DAL DIPARTIMENTO (4)</vt:lpstr>
      <vt:lpstr>La Macchina della Prevenzione</vt:lpstr>
      <vt:lpstr>MODALITA’ DI EFFETTUAZIONE DEL DVR (Procedura valutazione rischi)</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vector>
  </TitlesOfParts>
  <Company>U.S.L. di Ferrara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MANUALE  DEL SISTEMA DI GESTIONE PER LA SICUREZZA SUL LAVORO DELL’AZ. USL DI FERRARA </dc:title>
  <dc:creator>Marco Nardini</dc:creator>
  <cp:lastModifiedBy>Marco Nardini</cp:lastModifiedBy>
  <cp:revision>15</cp:revision>
  <dcterms:created xsi:type="dcterms:W3CDTF">2017-11-14T09:10:58Z</dcterms:created>
  <dcterms:modified xsi:type="dcterms:W3CDTF">2017-11-14T10:27:18Z</dcterms:modified>
</cp:coreProperties>
</file>