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handoutMasterIdLst>
    <p:handoutMasterId r:id="rId11"/>
  </p:handoutMasterIdLst>
  <p:sldIdLst>
    <p:sldId id="259" r:id="rId2"/>
    <p:sldId id="261" r:id="rId3"/>
    <p:sldId id="318" r:id="rId4"/>
    <p:sldId id="313" r:id="rId5"/>
    <p:sldId id="305" r:id="rId6"/>
    <p:sldId id="315" r:id="rId7"/>
    <p:sldId id="314" r:id="rId8"/>
    <p:sldId id="316" r:id="rId9"/>
    <p:sldId id="317" r:id="rId10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B913"/>
    <a:srgbClr val="E5E1FE"/>
    <a:srgbClr val="7EA542"/>
    <a:srgbClr val="D8FFDB"/>
    <a:srgbClr val="FFFF00"/>
    <a:srgbClr val="003399"/>
    <a:srgbClr val="0066FF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2" autoAdjust="0"/>
  </p:normalViewPr>
  <p:slideViewPr>
    <p:cSldViewPr>
      <p:cViewPr varScale="1">
        <p:scale>
          <a:sx n="107" d="100"/>
          <a:sy n="107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428778A-2B3A-403D-909C-3E9833695514}" type="datetimeFigureOut">
              <a:rPr lang="it-IT"/>
              <a:pPr>
                <a:defRPr/>
              </a:pPr>
              <a:t>18/12/2017</a:t>
            </a:fld>
            <a:endParaRPr lang="it-IT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148DFA3-68E6-428D-8AAF-F003C388555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7F093-A0A8-4D88-BAB0-47AEF0927C0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C17B5-753D-4178-8DB1-082152C6909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A96E2-C1CD-462B-96F2-677D9475314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0148D-9941-4D7F-B612-1835EB4723C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53B10-4677-4231-A817-ED8A777BAE7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2C9B5-735E-4E7A-98FD-E4C8BD2455E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19470-12C2-4209-B6C4-B32E4898152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27F21-A1EB-40C0-99CA-A16C88B76E2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B1D96-3684-46E3-84F6-F31D0963155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3632C-8EBB-4737-AD54-82E934133AF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2520E-B259-47E7-91A2-46D37B59C18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Trascinare l'immagine su un segnaposto o fare clic sull'icona per aggiungerla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BBB07-63A1-46E1-9588-B5D4ACAA4B2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2AC546A6-B8D9-471E-A4BA-C81896A072A4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132013"/>
            <a:ext cx="6400800" cy="15843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it-IT" sz="2800" b="1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Piano di iperafflusso</a:t>
            </a:r>
          </a:p>
          <a:p>
            <a:pPr eaLnBrk="1" hangingPunct="1"/>
            <a:r>
              <a:rPr lang="it-IT" altLang="ja-JP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AZIENDA OSPEDALIERO UNIVERSITARIA</a:t>
            </a:r>
          </a:p>
          <a:p>
            <a:pPr eaLnBrk="1" hangingPunct="1"/>
            <a:r>
              <a:rPr lang="it-IT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 DI FERRARA</a:t>
            </a:r>
          </a:p>
        </p:txBody>
      </p:sp>
      <p:pic>
        <p:nvPicPr>
          <p:cNvPr id="15362" name="Picture 4" descr="ferrara_aos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0" y="0"/>
            <a:ext cx="2730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468313" y="1412875"/>
            <a:ext cx="7777162" cy="39528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SITUAZIONI NON CRITICHE – AZIONI DI BASE</a:t>
            </a:r>
          </a:p>
        </p:txBody>
      </p:sp>
      <p:sp>
        <p:nvSpPr>
          <p:cNvPr id="16386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2924944"/>
            <a:ext cx="3035300" cy="2679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323850" y="1490663"/>
            <a:ext cx="8504238" cy="22987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/>
              <a:t>CONSULENZE PAZIENTI RICOVERATI IN ALTRO PRESIDIO</a:t>
            </a:r>
          </a:p>
          <a:p>
            <a:r>
              <a:rPr lang="it-IT"/>
              <a:t>Periodo gennaio - ottobre 2017 (10 mesi): </a:t>
            </a:r>
          </a:p>
          <a:p>
            <a:r>
              <a:rPr lang="it-IT"/>
              <a:t>105 consulenze di pazienti provenienti da altri presidi passati da P.S. (e poi ritornati al presidio di invio)</a:t>
            </a:r>
          </a:p>
          <a:p>
            <a:r>
              <a:rPr lang="it-IT"/>
              <a:t>Da Delta: 36 </a:t>
            </a:r>
          </a:p>
          <a:p>
            <a:r>
              <a:rPr lang="it-IT"/>
              <a:t>Da Cento: 7 </a:t>
            </a:r>
          </a:p>
          <a:p>
            <a:r>
              <a:rPr lang="it-IT"/>
              <a:t>Da Argenta: 26 </a:t>
            </a:r>
          </a:p>
          <a:p>
            <a:r>
              <a:rPr lang="it-IT"/>
              <a:t>Salus + Quisi: 36 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323850" y="404813"/>
            <a:ext cx="8504238" cy="466725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400" b="1"/>
              <a:t>PREMESSA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323850" y="4159250"/>
            <a:ext cx="8504238" cy="92551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/>
              <a:t>TRASFERIMENTI</a:t>
            </a:r>
          </a:p>
          <a:p>
            <a:r>
              <a:rPr lang="it-IT"/>
              <a:t>Periodo gennaio - ottobre 2017 (10 mesi): </a:t>
            </a:r>
          </a:p>
          <a:p>
            <a:r>
              <a:rPr lang="it-IT"/>
              <a:t>27% dei trasferimenti da altri presidi è passato da Pronto Soccorso (42 casi)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30250" y="536575"/>
            <a:ext cx="7777163" cy="39528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SITUAZIONI NON CRITICHE – AZIONI DI BASE</a:t>
            </a:r>
          </a:p>
        </p:txBody>
      </p:sp>
      <p:sp>
        <p:nvSpPr>
          <p:cNvPr id="18434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179388" y="1700213"/>
            <a:ext cx="8504237" cy="25463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 u="sng"/>
              <a:t>Azioni di input</a:t>
            </a:r>
            <a:r>
              <a:rPr lang="it-IT" sz="1600"/>
              <a:t>:</a:t>
            </a:r>
          </a:p>
          <a:p>
            <a:endParaRPr lang="it-IT" sz="1600"/>
          </a:p>
          <a:p>
            <a:pPr>
              <a:buFontTx/>
              <a:buChar char="•"/>
            </a:pPr>
            <a:r>
              <a:rPr lang="it-IT" sz="1600"/>
              <a:t>Ricoveri urgenti da ambulatori e DH specialistici senza passaggio da Pronto Soccorso </a:t>
            </a:r>
          </a:p>
          <a:p>
            <a:pPr>
              <a:buFontTx/>
              <a:buChar char="•"/>
            </a:pPr>
            <a:r>
              <a:rPr lang="it-IT" sz="1600"/>
              <a:t>Accordi tra specialisti dei presidi ospedalieri della provincia e specialisti Hub di Cona</a:t>
            </a:r>
          </a:p>
          <a:p>
            <a:pPr marL="742950" lvl="1" indent="-285750">
              <a:buFontTx/>
              <a:buChar char="•"/>
            </a:pPr>
            <a:r>
              <a:rPr lang="it-IT" sz="1600"/>
              <a:t>ricovero urgente direttamente presso la degenza, senza passaggio del paziente da Pronto Soccorso</a:t>
            </a:r>
          </a:p>
          <a:p>
            <a:pPr marL="742950" lvl="1" indent="-285750">
              <a:buFontTx/>
              <a:buChar char="•"/>
            </a:pPr>
            <a:r>
              <a:rPr lang="it-IT" sz="1600"/>
              <a:t>Consulenze senza passaggio da P.S. (presso area ambulatoriale)</a:t>
            </a:r>
          </a:p>
          <a:p>
            <a:pPr>
              <a:buFontTx/>
              <a:buChar char="•"/>
            </a:pPr>
            <a:endParaRPr lang="it-IT" sz="1600"/>
          </a:p>
          <a:p>
            <a:pPr>
              <a:buFontTx/>
              <a:buChar char="•"/>
            </a:pPr>
            <a:r>
              <a:rPr lang="it-IT" sz="1600"/>
              <a:t>Predisposizione di una offerta ambulatoriale per visite U (entro 24 ore) </a:t>
            </a:r>
          </a:p>
          <a:p>
            <a:endParaRPr lang="it-IT" sz="1600"/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179388" y="4508500"/>
            <a:ext cx="3816350" cy="15906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u="sng"/>
              <a:t>Azioni di Troughput</a:t>
            </a:r>
          </a:p>
          <a:p>
            <a:endParaRPr lang="it-IT" sz="1400"/>
          </a:p>
          <a:p>
            <a:pPr>
              <a:buFontTx/>
              <a:buChar char="•"/>
            </a:pPr>
            <a:r>
              <a:rPr lang="it-IT" sz="1400"/>
              <a:t>Attività TC maggiormente dedicata alla funzione di PS</a:t>
            </a:r>
          </a:p>
          <a:p>
            <a:pPr>
              <a:buFontTx/>
              <a:buChar char="•"/>
            </a:pPr>
            <a:r>
              <a:rPr lang="it-IT" sz="1400"/>
              <a:t>Riorganizzazione dell’attività di Pronto Soccorso </a:t>
            </a:r>
          </a:p>
          <a:p>
            <a:pPr>
              <a:buFontTx/>
              <a:buChar char="•"/>
            </a:pPr>
            <a:r>
              <a:rPr lang="it-IT" sz="1400"/>
              <a:t> Infermiere flussista (da gennaio 2018)</a:t>
            </a:r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4284663" y="4508500"/>
            <a:ext cx="4391025" cy="1590675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u="sng"/>
              <a:t>Azioni di Output</a:t>
            </a:r>
          </a:p>
          <a:p>
            <a:endParaRPr lang="it-IT" sz="1400"/>
          </a:p>
          <a:p>
            <a:pPr>
              <a:buFontTx/>
              <a:buChar char="•"/>
            </a:pPr>
            <a:r>
              <a:rPr lang="it-IT" sz="1400"/>
              <a:t>Bed management</a:t>
            </a:r>
          </a:p>
          <a:p>
            <a:pPr>
              <a:buFontTx/>
              <a:buChar char="•"/>
            </a:pPr>
            <a:r>
              <a:rPr lang="it-IT" sz="1400"/>
              <a:t> Cruscotto internistico</a:t>
            </a:r>
          </a:p>
          <a:p>
            <a:pPr>
              <a:buFontTx/>
              <a:buChar char="•"/>
            </a:pPr>
            <a:r>
              <a:rPr lang="it-IT" sz="1400"/>
              <a:t>Case management</a:t>
            </a:r>
          </a:p>
          <a:p>
            <a:pPr>
              <a:buFontTx/>
              <a:buChar char="•"/>
            </a:pPr>
            <a:r>
              <a:rPr lang="it-IT" sz="1400"/>
              <a:t>Centrale unica dimissioni</a:t>
            </a:r>
          </a:p>
          <a:p>
            <a:pPr>
              <a:buFontTx/>
              <a:buChar char="•"/>
            </a:pPr>
            <a:endParaRPr lang="it-IT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39750" y="188913"/>
            <a:ext cx="7993063" cy="8080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NON CRITICHE – AZIONI DI BASE</a:t>
            </a:r>
          </a:p>
          <a:p>
            <a:pPr algn="ctr">
              <a:spcBef>
                <a:spcPct val="50000"/>
              </a:spcBef>
              <a:defRPr/>
            </a:pPr>
            <a:r>
              <a:rPr lang="it-IT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IL </a:t>
            </a:r>
            <a:r>
              <a:rPr lang="ja-JP" altLang="it-IT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“</a:t>
            </a:r>
            <a:r>
              <a:rPr lang="it-IT" altLang="ja-JP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CINGOLO</a:t>
            </a:r>
            <a:r>
              <a:rPr lang="ja-JP" altLang="it-IT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”</a:t>
            </a:r>
            <a:r>
              <a:rPr lang="it-IT" altLang="ja-JP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 DELLE DIMISSIONI</a:t>
            </a:r>
            <a:endParaRPr lang="it-IT">
              <a:solidFill>
                <a:schemeClr val="tx1"/>
              </a:solidFill>
              <a:latin typeface="Arial" charset="0"/>
              <a:ea typeface="ＭＳ Ｐゴシック" pitchFamily="34" charset="-128"/>
            </a:endParaRPr>
          </a:p>
        </p:txBody>
      </p:sp>
      <p:graphicFrame>
        <p:nvGraphicFramePr>
          <p:cNvPr id="23599" name="Group 47"/>
          <p:cNvGraphicFramePr>
            <a:graphicFrameLocks noGrp="1"/>
          </p:cNvGraphicFramePr>
          <p:nvPr/>
        </p:nvGraphicFramePr>
        <p:xfrm>
          <a:off x="611188" y="2420938"/>
          <a:ext cx="7921625" cy="2363787"/>
        </p:xfrm>
        <a:graphic>
          <a:graphicData uri="http://schemas.openxmlformats.org/drawingml/2006/table">
            <a:tbl>
              <a:tblPr/>
              <a:tblGrid>
                <a:gridCol w="2495550"/>
                <a:gridCol w="1806575"/>
                <a:gridCol w="1812925"/>
                <a:gridCol w="1806575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UNITA</a:t>
                      </a:r>
                      <a:r>
                        <a:rPr kumimoji="0" lang="ja-JP" alt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’</a:t>
                      </a:r>
                      <a:r>
                        <a:rPr kumimoji="0" lang="it-IT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OPERATIVA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DIMISSIONI DIE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Di cui LIBERI ALLE  </a:t>
                      </a: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ORE 10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TOTALE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Medicina Interna Ospedaliera (42)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4/5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4/5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Medicina Interna Ospedaliera II (32)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Clinica Medica (21)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Medicina Interna Universitaria (21)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Geriatria (30)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TOTALE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14/15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14/15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</a:tr>
            </a:tbl>
          </a:graphicData>
        </a:graphic>
      </p:graphicFrame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04665"/>
            <a:ext cx="1368152" cy="1207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476672"/>
            <a:ext cx="1368152" cy="1207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55650" y="296863"/>
            <a:ext cx="7777163" cy="39528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CRITICHE </a:t>
            </a:r>
          </a:p>
        </p:txBody>
      </p:sp>
      <p:sp>
        <p:nvSpPr>
          <p:cNvPr id="20482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755650" y="2368550"/>
            <a:ext cx="8064500" cy="257333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/>
              <a:t>Azioni di Output</a:t>
            </a:r>
          </a:p>
          <a:p>
            <a:endParaRPr lang="it-IT"/>
          </a:p>
          <a:p>
            <a:pPr>
              <a:buFontTx/>
              <a:buChar char="•"/>
            </a:pPr>
            <a:r>
              <a:rPr lang="it-IT"/>
              <a:t>Attivazione primo step letti aggiuntivi</a:t>
            </a:r>
          </a:p>
          <a:p>
            <a:pPr lvl="1">
              <a:buFontTx/>
              <a:buChar char="•"/>
            </a:pPr>
            <a:r>
              <a:rPr lang="it-IT"/>
              <a:t>Nefrologia 1C1: 2 posti letto </a:t>
            </a:r>
          </a:p>
          <a:p>
            <a:pPr lvl="1">
              <a:buFontTx/>
              <a:buChar char="•"/>
            </a:pPr>
            <a:r>
              <a:rPr lang="it-IT"/>
              <a:t>MIO2/Gastro 1B2: 4 posti letto</a:t>
            </a:r>
          </a:p>
          <a:p>
            <a:pPr lvl="1">
              <a:buFontTx/>
              <a:buChar char="•"/>
            </a:pPr>
            <a:r>
              <a:rPr lang="it-IT"/>
              <a:t>MIO 1C2: 6 posti letto</a:t>
            </a:r>
          </a:p>
          <a:p>
            <a:pPr lvl="1">
              <a:buFontTx/>
              <a:buChar char="•"/>
            </a:pPr>
            <a:r>
              <a:rPr lang="it-IT"/>
              <a:t>MIU/Clinica Medica: 6 posti letto</a:t>
            </a:r>
          </a:p>
          <a:p>
            <a:pPr lvl="1">
              <a:buFontTx/>
              <a:buChar char="•"/>
            </a:pPr>
            <a:r>
              <a:rPr lang="it-IT"/>
              <a:t>Neurologia/Clinica Neurologica: 2 posti letto</a:t>
            </a:r>
          </a:p>
          <a:p>
            <a:pPr lvl="1">
              <a:buFontTx/>
              <a:buChar char="•"/>
            </a:pPr>
            <a:r>
              <a:rPr lang="it-IT"/>
              <a:t>Oncologia/Ematologia 1B3: 2 posti letto </a:t>
            </a:r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323850" y="971550"/>
            <a:ext cx="8712200" cy="944563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Valore NEDOCS &gt;140 per 6 rilevazioni consecutive e  numero complessivo di pazienti in carico al PS &gt; al 90°percentile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Disponibilità di posti letto internistici inferiore 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55650" y="115888"/>
            <a:ext cx="7777163" cy="149383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GRAVEMENTE CRITICHE 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Valore NEDOCS &gt;180 per più di 3 rilevazioni consecutive e/o  numero complessivo di pazienti in carico al PS &gt; al 95° percentile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o  Pazienti in boarding &gt;6 con previsione di esaurimento posti letto aggiuntivi internistici entro 6 ore</a:t>
            </a:r>
          </a:p>
        </p:txBody>
      </p:sp>
      <p:sp>
        <p:nvSpPr>
          <p:cNvPr id="21506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900113" y="2781300"/>
            <a:ext cx="7272337" cy="20240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/>
              <a:t>Azioni di Troughput</a:t>
            </a:r>
          </a:p>
          <a:p>
            <a:endParaRPr lang="it-IT"/>
          </a:p>
          <a:p>
            <a:pPr>
              <a:buFontTx/>
              <a:buChar char="•"/>
            </a:pPr>
            <a:r>
              <a:rPr lang="it-IT"/>
              <a:t>Attivazione di un team aggiuntivo in P.S. in orario diurno feriale (medico e infermiere)</a:t>
            </a:r>
          </a:p>
          <a:p>
            <a:pPr>
              <a:buFontTx/>
              <a:buChar char="•"/>
            </a:pPr>
            <a:r>
              <a:rPr lang="it-IT"/>
              <a:t>Riorganizzazione servizi</a:t>
            </a:r>
          </a:p>
          <a:p>
            <a:pPr lvl="1">
              <a:buFontTx/>
              <a:buChar char="•"/>
            </a:pPr>
            <a:r>
              <a:rPr lang="it-IT"/>
              <a:t>Diagnostica</a:t>
            </a:r>
          </a:p>
          <a:p>
            <a:pPr lvl="1">
              <a:buFontTx/>
              <a:buChar char="•"/>
            </a:pPr>
            <a:r>
              <a:rPr lang="it-IT"/>
              <a:t>Trasporti</a:t>
            </a: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755650" y="1870075"/>
            <a:ext cx="7704138" cy="406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b="1" u="sng"/>
              <a:t>Nucleo di Crisi</a:t>
            </a:r>
            <a:endParaRPr lang="it-IT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55650" y="115888"/>
            <a:ext cx="7777163" cy="149383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GRAVEMENTE CRITICHE 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Valore NEDOCS &gt;180 per 3 rilevazioni consecutive e/o  numero complessivo di pazienti in carico al PS &gt; al 95° percentile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o  Pazienti in boarding &gt;6 con previsione di esaurimento posti letto aggiuntivi internistici entro 6 ore</a:t>
            </a:r>
          </a:p>
        </p:txBody>
      </p:sp>
      <p:sp>
        <p:nvSpPr>
          <p:cNvPr id="22530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323850" y="1700213"/>
            <a:ext cx="8569325" cy="4221162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it-IT" u="sng"/>
              <a:t>Azioni di Output</a:t>
            </a:r>
          </a:p>
          <a:p>
            <a:pPr marL="342900" indent="-342900">
              <a:buFontTx/>
              <a:buChar char="•"/>
            </a:pPr>
            <a:r>
              <a:rPr lang="it-IT"/>
              <a:t>Attivazione secondo step letti aggiuntivi</a:t>
            </a:r>
          </a:p>
          <a:p>
            <a:pPr marL="1257300" lvl="2" indent="-342900"/>
            <a:r>
              <a:rPr lang="it-IT"/>
              <a:t>Oncologia/Ematologia 1B3: ulteriori 2 posti letto</a:t>
            </a:r>
          </a:p>
          <a:p>
            <a:pPr marL="1257300" lvl="2" indent="-342900"/>
            <a:r>
              <a:rPr lang="it-IT"/>
              <a:t>Nefrologia 1C1: ulteriori 2 posti letto</a:t>
            </a:r>
          </a:p>
          <a:p>
            <a:pPr marL="1257300" lvl="2" indent="-342900"/>
            <a:r>
              <a:rPr lang="it-IT"/>
              <a:t>Geriatria 2B3: 2 posti letto</a:t>
            </a:r>
          </a:p>
          <a:p>
            <a:pPr marL="1257300" lvl="2" indent="-342900"/>
            <a:r>
              <a:rPr lang="it-IT"/>
              <a:t>Pneumologia 3C1: 1 posto letto</a:t>
            </a:r>
          </a:p>
          <a:p>
            <a:pPr marL="342900" indent="-342900">
              <a:buFontTx/>
              <a:buChar char="•"/>
            </a:pPr>
            <a:r>
              <a:rPr lang="it-IT"/>
              <a:t>Utilizzo da parte della MEU dei letti della chirurgia d’urgenza (fino a 6 PL): i pazienti della chirurgia d’urgenza verranno trasferiti nell’ambito del dipartimento chirurgico (o verranno ricoverati nelle UU.OO. del dip. chirurgico eventuali urgenze da Pronto Soccorso)  </a:t>
            </a:r>
          </a:p>
          <a:p>
            <a:pPr marL="342900" indent="-342900">
              <a:buFontTx/>
              <a:buChar char="•"/>
            </a:pPr>
            <a:r>
              <a:rPr lang="it-IT"/>
              <a:t>Richiesta extra di supporto ai presidi ospedalieri della Provincia</a:t>
            </a:r>
          </a:p>
          <a:p>
            <a:pPr marL="342900" indent="-342900">
              <a:buFontTx/>
              <a:buChar char="•"/>
            </a:pPr>
            <a:r>
              <a:rPr lang="it-IT"/>
              <a:t>Revisione ricoveri programmati medicine specialistiche </a:t>
            </a:r>
          </a:p>
          <a:p>
            <a:pPr marL="342900" indent="-342900">
              <a:buFontTx/>
              <a:buChar char="•"/>
            </a:pPr>
            <a:r>
              <a:rPr lang="it-IT"/>
              <a:t>Attivazione OBI temporaneo in Pronto Soccorso</a:t>
            </a:r>
          </a:p>
          <a:p>
            <a:pPr marL="342900" indent="-342900">
              <a:buFontTx/>
              <a:buChar char="•"/>
            </a:pPr>
            <a:r>
              <a:rPr lang="it-IT"/>
              <a:t>Attivazione EX Hospice 1B0: 12 posti letto – Tempo di attivazione: 6 ore. </a:t>
            </a:r>
            <a:endParaRPr lang="it-IT" b="1" u="sng"/>
          </a:p>
          <a:p>
            <a:pPr marL="342900" indent="-342900">
              <a:buFontTx/>
              <a:buChar char="•"/>
            </a:pPr>
            <a:r>
              <a:rPr lang="it-IT"/>
              <a:t>Ricovero in case di cura private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32"/>
          <p:cNvSpPr txBox="1">
            <a:spLocks noChangeArrowheads="1"/>
          </p:cNvSpPr>
          <p:nvPr/>
        </p:nvSpPr>
        <p:spPr bwMode="auto">
          <a:xfrm>
            <a:off x="1403350" y="1773238"/>
            <a:ext cx="5976938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5400"/>
              <a:t>LAVORI IN </a:t>
            </a:r>
          </a:p>
          <a:p>
            <a:pPr>
              <a:spcBef>
                <a:spcPct val="50000"/>
              </a:spcBef>
            </a:pPr>
            <a:r>
              <a:rPr lang="it-IT" sz="5400"/>
              <a:t>          CORSO……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ilografica">
  <a:themeElements>
    <a:clrScheme name="Album da disegno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tilografica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tilografic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Stilografica.thmx</Template>
  <TotalTime>1062</TotalTime>
  <Words>517</Words>
  <Application>Microsoft Macintosh PowerPoint</Application>
  <PresentationFormat>On-screen Show (4:3)</PresentationFormat>
  <Paragraphs>111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Modello struttura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20" baseType="lpstr">
      <vt:lpstr>Arial</vt:lpstr>
      <vt:lpstr>ＭＳ Ｐゴシック</vt:lpstr>
      <vt:lpstr>Palatino Linotype</vt:lpstr>
      <vt:lpstr>Century Gothic</vt:lpstr>
      <vt:lpstr>Courier New</vt:lpstr>
      <vt:lpstr>Calibri</vt:lpstr>
      <vt:lpstr>Times New Roman</vt:lpstr>
      <vt:lpstr>Arial Unicode MS</vt:lpstr>
      <vt:lpstr>Cambria</vt:lpstr>
      <vt:lpstr>Stilografica</vt:lpstr>
      <vt:lpstr>Stilografica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Manager/>
  <Company>Ospfe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Manager</dc:title>
  <dc:subject/>
  <dc:creator>g.gianesini</dc:creator>
  <cp:keywords/>
  <dc:description/>
  <cp:lastModifiedBy>r.bentivegna</cp:lastModifiedBy>
  <cp:revision>65</cp:revision>
  <dcterms:created xsi:type="dcterms:W3CDTF">2017-10-03T09:30:48Z</dcterms:created>
  <dcterms:modified xsi:type="dcterms:W3CDTF">2017-12-18T13:25:25Z</dcterms:modified>
  <cp:category/>
</cp:coreProperties>
</file>