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9" r:id="rId7"/>
    <p:sldId id="260" r:id="rId8"/>
    <p:sldId id="258" r:id="rId9"/>
    <p:sldId id="257" r:id="rId10"/>
    <p:sldId id="265" r:id="rId11"/>
  </p:sldIdLst>
  <p:sldSz cx="9144000" cy="6858000" type="screen4x3"/>
  <p:notesSz cx="6648450" cy="98504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858A-219F-48EC-8C0A-212A7AF078AF}" type="datetimeFigureOut">
              <a:rPr lang="it-IT" smtClean="0"/>
              <a:pPr/>
              <a:t>24/08/2017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9EC31-5117-4AFE-852A-8DF65BEE488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57158" y="571480"/>
            <a:ext cx="8358246" cy="2028838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RIAPERTURA E RIMODULAZIONE POSTI LETTO DOPO LE CHIUSURE ESTIVE</a:t>
            </a:r>
            <a:endParaRPr lang="it-IT" sz="32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71538" y="5429264"/>
            <a:ext cx="7643866" cy="685808"/>
          </a:xfrm>
        </p:spPr>
        <p:txBody>
          <a:bodyPr/>
          <a:lstStyle/>
          <a:p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COLLEGIO </a:t>
            </a:r>
            <a:r>
              <a:rPr lang="it-IT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</a:t>
            </a:r>
            <a:r>
              <a:rPr lang="it-I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DIREZIONE 22 AGOSTO 2017</a:t>
            </a:r>
            <a:endParaRPr lang="it-IT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0"/>
            <a:ext cx="5857915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Problemi riscontrati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Distanza spaziale dei posti letto aggiuntivi (i 16 letti medici e gli appoggi nelle chirurgie specialistiche)</a:t>
            </a:r>
          </a:p>
          <a:p>
            <a:r>
              <a:rPr lang="it-IT" dirty="0" smtClean="0"/>
              <a:t>Interferenza degli appoggi nelle chirurgie specialistiche con la programmazione chirurgica</a:t>
            </a:r>
          </a:p>
          <a:p>
            <a:r>
              <a:rPr lang="it-IT" dirty="0" smtClean="0"/>
              <a:t>Non omogeneità dei livelli assistenziali tra chirurgie specialistiche e neurochirurgia</a:t>
            </a:r>
          </a:p>
          <a:p>
            <a:r>
              <a:rPr lang="it-IT" dirty="0" smtClean="0"/>
              <a:t>Necessità di prevedere allargamenti estemporanei della capacità ricettiva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215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Non tutto è risolvibile strutturalmente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Problema degli invii alle case di cura (appropriatezza?)</a:t>
            </a:r>
          </a:p>
          <a:p>
            <a:r>
              <a:rPr lang="it-IT" dirty="0" smtClean="0"/>
              <a:t>Problema dei ritorni dalle case di cura</a:t>
            </a:r>
          </a:p>
          <a:p>
            <a:r>
              <a:rPr lang="it-IT" dirty="0" smtClean="0"/>
              <a:t>Performance della centrale di dimissione</a:t>
            </a:r>
          </a:p>
          <a:p>
            <a:r>
              <a:rPr lang="it-IT" dirty="0" smtClean="0"/>
              <a:t>Performance dei processi interni di assistenza e dimissione</a:t>
            </a:r>
          </a:p>
          <a:p>
            <a:pPr lvl="1"/>
            <a:r>
              <a:rPr lang="it-IT" dirty="0" smtClean="0"/>
              <a:t>Anticipazione della dimissione</a:t>
            </a:r>
          </a:p>
          <a:p>
            <a:pPr lvl="1"/>
            <a:r>
              <a:rPr lang="it-IT" dirty="0" smtClean="0"/>
              <a:t>Impegni delle unità operative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227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Ritorni dalle case di cura 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091022"/>
              </p:ext>
            </p:extLst>
          </p:nvPr>
        </p:nvGraphicFramePr>
        <p:xfrm>
          <a:off x="539554" y="1916830"/>
          <a:ext cx="7992885" cy="360040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598577"/>
                <a:gridCol w="1598577"/>
                <a:gridCol w="1598577"/>
                <a:gridCol w="1598577"/>
                <a:gridCol w="1598577"/>
              </a:tblGrid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2017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quisisana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salus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quisisana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Salus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Inviati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151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127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66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38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Ricoverati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109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109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52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31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ritornati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42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7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% ricoverati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72.2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85.8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78.8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81.6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43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%ritornati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27.8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14.2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21.2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18.4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68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Pazienti in attesa di dimissione = 12 letti medi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00675"/>
              </p:ext>
            </p:extLst>
          </p:nvPr>
        </p:nvGraphicFramePr>
        <p:xfrm>
          <a:off x="448093" y="1556792"/>
          <a:ext cx="7607300" cy="2381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028"/>
                <a:gridCol w="266589"/>
                <a:gridCol w="266589"/>
                <a:gridCol w="371320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  <a:gridCol w="380841"/>
              </a:tblGrid>
              <a:tr h="142875">
                <a:tc>
                  <a:txBody>
                    <a:bodyPr/>
                    <a:lstStyle/>
                    <a:p>
                      <a:pPr algn="l" fontAlgn="b"/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27-lug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 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01-ago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mar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02-ago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mer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03-ago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giov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04-ago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ven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05-ago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sab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07-ago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lun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tot. pz dimissibili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215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832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3,87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di cui: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Pz in attesa di LPA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516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3,49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30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Pz in attesa di Dimissione Difficile (CRA/RSA Nucleo AIA)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211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5,41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Pz in attesa di dimissione in OsCo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3,21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300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effectLst/>
                        </a:rPr>
                        <a:t>Pz in attesa di dimissione in Hospice/ADO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14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000" u="none" strike="noStrike">
                          <a:effectLst/>
                        </a:rPr>
                        <a:t>4,29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2,4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4,2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5,7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973496"/>
              </p:ext>
            </p:extLst>
          </p:nvPr>
        </p:nvGraphicFramePr>
        <p:xfrm>
          <a:off x="457200" y="4077196"/>
          <a:ext cx="7620000" cy="2381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142875"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08-ago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mar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09-ago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mer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10-ago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giov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11-ago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ven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12-ago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sab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14-ago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lun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17-ago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giov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18-ago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giov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19-ago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ven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u="none" strike="noStrike">
                          <a:effectLst/>
                        </a:rPr>
                        <a:t>21-ago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800" u="none" strike="noStrike">
                          <a:effectLst/>
                        </a:rPr>
                        <a:t>dom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pz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u="none" strike="noStrike">
                          <a:effectLst/>
                        </a:rPr>
                        <a:t>att tot</a:t>
                      </a: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30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33375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495300"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6,3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5,8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4,6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4,2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4,3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>
                          <a:effectLst/>
                        </a:rPr>
                        <a:t>3,8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u="none" strike="noStrike" dirty="0">
                          <a:effectLst/>
                        </a:rPr>
                        <a:t>6,3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56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Dal 2 ottobre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Riattivazione di tutti i posti letto rimodulati durante il periodo estivo</a:t>
            </a:r>
          </a:p>
          <a:p>
            <a:r>
              <a:rPr lang="it-IT" dirty="0" smtClean="0"/>
              <a:t>Ripensamento delle collocazioni logistiche con lo scopo di rispondere a situazioni di criticità riscontrate negli ultimi mesi e migliorare gli ambiti di assistenza dei pazienti (proposta di nuova logistica delle degenze)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RIAPERTURA POSTI LETTO dal 2 ottobre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5771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RIATTIVAZIONE POSTI LETTO DELLE </a:t>
            </a:r>
            <a:r>
              <a:rPr lang="it-IT" dirty="0" smtClean="0">
                <a:solidFill>
                  <a:srgbClr val="FF0000"/>
                </a:solidFill>
              </a:rPr>
              <a:t>MEDICINE SPECIALISTICHE</a:t>
            </a:r>
            <a:r>
              <a:rPr lang="it-IT" dirty="0" smtClean="0"/>
              <a:t> (Reumatologia, Nefrologia, Endocrinologia) da 22 a 32 PL </a:t>
            </a:r>
          </a:p>
          <a:p>
            <a:r>
              <a:rPr lang="it-IT" dirty="0" smtClean="0"/>
              <a:t>RIATTIVAZIONE DEI POSTI LETTO </a:t>
            </a:r>
            <a:r>
              <a:rPr lang="it-IT" dirty="0" err="1" smtClean="0"/>
              <a:t>DI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PNEUMOLOGIA</a:t>
            </a:r>
            <a:r>
              <a:rPr lang="it-IT" dirty="0" smtClean="0"/>
              <a:t> da 20 a 23</a:t>
            </a:r>
          </a:p>
          <a:p>
            <a:r>
              <a:rPr lang="it-IT" dirty="0" smtClean="0"/>
              <a:t>RIATTIVAZIONE POSTI LETTO </a:t>
            </a:r>
            <a:r>
              <a:rPr lang="it-IT" dirty="0" err="1" smtClean="0"/>
              <a:t>DI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NCH</a:t>
            </a:r>
            <a:r>
              <a:rPr lang="it-IT" dirty="0" smtClean="0"/>
              <a:t> da 11 a 16 </a:t>
            </a:r>
          </a:p>
          <a:p>
            <a:r>
              <a:rPr lang="it-IT" dirty="0" smtClean="0"/>
              <a:t>RIATTIVAZIONE POSTI LETTO </a:t>
            </a:r>
            <a:r>
              <a:rPr lang="it-IT" dirty="0" err="1" smtClean="0"/>
              <a:t>DI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CHIRURGIE SPECIALISTICHE</a:t>
            </a:r>
            <a:endParaRPr lang="it-IT" dirty="0" smtClean="0"/>
          </a:p>
          <a:p>
            <a:r>
              <a:rPr lang="it-IT" dirty="0" smtClean="0"/>
              <a:t>RIATTIVAZIONE POSTI LETTO </a:t>
            </a:r>
            <a:r>
              <a:rPr lang="it-IT" dirty="0" smtClean="0">
                <a:solidFill>
                  <a:srgbClr val="FF0000"/>
                </a:solidFill>
              </a:rPr>
              <a:t>INTERNISTICI</a:t>
            </a:r>
            <a:r>
              <a:rPr lang="it-IT" dirty="0" smtClean="0"/>
              <a:t> da 8 a 16</a:t>
            </a:r>
          </a:p>
          <a:p>
            <a:r>
              <a:rPr lang="it-IT" dirty="0" smtClean="0"/>
              <a:t>RIATTIVAZIONE POSTI LETTO </a:t>
            </a:r>
            <a:r>
              <a:rPr lang="it-IT" dirty="0" smtClean="0">
                <a:solidFill>
                  <a:srgbClr val="FF0000"/>
                </a:solidFill>
              </a:rPr>
              <a:t>PEDIATRIA E CHIRURGIA PEDIATRICA </a:t>
            </a:r>
            <a:r>
              <a:rPr lang="it-IT" dirty="0" smtClean="0"/>
              <a:t>(già dal 28 agosto)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Obiettivi della nuova proposta logistica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Attribuire un blocco di degenza con disponibilità fino a 46 posti letto a degenze di tipo </a:t>
            </a:r>
            <a:r>
              <a:rPr lang="it-IT" dirty="0" err="1" smtClean="0"/>
              <a:t>internistico</a:t>
            </a:r>
            <a:r>
              <a:rPr lang="it-IT" dirty="0" smtClean="0"/>
              <a:t> per rendere più omogeneo e unitario l’ambito di ricovero </a:t>
            </a:r>
            <a:r>
              <a:rPr lang="it-IT" dirty="0" err="1" smtClean="0"/>
              <a:t>internistico</a:t>
            </a:r>
            <a:r>
              <a:rPr lang="it-IT" dirty="0" smtClean="0"/>
              <a:t> e migliorando l’assistenza</a:t>
            </a:r>
          </a:p>
          <a:p>
            <a:r>
              <a:rPr lang="it-IT" dirty="0" smtClean="0"/>
              <a:t>Separare e autonomizzare le aree di degenza chirurgica di NCH e Chirurgie Polispecialistiche rispetto agli ambiti internistici con riduzione del fenomeno dell’appoggio letto internistico.</a:t>
            </a:r>
          </a:p>
          <a:p>
            <a:r>
              <a:rPr lang="it-IT" dirty="0" smtClean="0"/>
              <a:t>Predisporre la possibilità di incrementi estemporanei per la gestione degli </a:t>
            </a:r>
            <a:r>
              <a:rPr lang="it-IT" dirty="0" err="1" smtClean="0"/>
              <a:t>iperafflussi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Proposta logistica dal 2 ottobre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TRASFERIMENTO </a:t>
            </a:r>
            <a:r>
              <a:rPr lang="it-IT" dirty="0" err="1" smtClean="0"/>
              <a:t>DI</a:t>
            </a:r>
            <a:r>
              <a:rPr lang="it-IT" dirty="0" smtClean="0"/>
              <a:t> ORL, MAXILLO FACCIALE, OCULISTICA, PLASTICA da 1B2 a 3C2 con riduzione  di 4 posti letto (da 28 a 24 PL)</a:t>
            </a:r>
          </a:p>
          <a:p>
            <a:r>
              <a:rPr lang="it-IT" dirty="0" smtClean="0"/>
              <a:t>TRASFERIMENTO NCH DA 1B2 A 2C3 con i medesimi posti letto</a:t>
            </a:r>
          </a:p>
          <a:p>
            <a:r>
              <a:rPr lang="it-IT" dirty="0" smtClean="0"/>
              <a:t>TRASFERIMENTO MIO </a:t>
            </a:r>
            <a:r>
              <a:rPr lang="it-IT" dirty="0" err="1" smtClean="0"/>
              <a:t>II</a:t>
            </a:r>
            <a:r>
              <a:rPr lang="it-IT" dirty="0" smtClean="0"/>
              <a:t> DA 3C2 A 1B2 con 26 posti letto</a:t>
            </a:r>
          </a:p>
          <a:p>
            <a:r>
              <a:rPr lang="it-IT" dirty="0" smtClean="0"/>
              <a:t>RIATTIVAZIONE POSTI LETTO </a:t>
            </a:r>
            <a:r>
              <a:rPr lang="it-IT" dirty="0" err="1" smtClean="0"/>
              <a:t>DI</a:t>
            </a:r>
            <a:r>
              <a:rPr lang="it-IT" dirty="0" smtClean="0"/>
              <a:t> MIO B presso 1B2 con i medesimi posti letto(16 POSTI LETTO)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728</Words>
  <Application>Microsoft Office PowerPoint</Application>
  <PresentationFormat>Presentazione su schermo (4:3)</PresentationFormat>
  <Paragraphs>371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RIAPERTURA E RIMODULAZIONE POSTI LETTO DOPO LE CHIUSURE ESTIVE</vt:lpstr>
      <vt:lpstr>Problemi riscontrati</vt:lpstr>
      <vt:lpstr>Non tutto è risolvibile strutturalmente</vt:lpstr>
      <vt:lpstr>Ritorni dalle case di cura </vt:lpstr>
      <vt:lpstr>Pazienti in attesa di dimissione = 12 letti medi</vt:lpstr>
      <vt:lpstr>Dal 2 ottobre</vt:lpstr>
      <vt:lpstr>RIAPERTURA POSTI LETTO dal 2 ottobre</vt:lpstr>
      <vt:lpstr>Obiettivi della nuova proposta logistica </vt:lpstr>
      <vt:lpstr>Proposta logistica dal 2 ottobre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RIAPERTURA E RIMODULAZIONE POSTI LETTO DOPO LE CHIUSURE ESTIVE</dc:title>
  <dc:creator>marialucia.giorgetti</dc:creator>
  <cp:lastModifiedBy>Laura Dall'olio</cp:lastModifiedBy>
  <cp:revision>37</cp:revision>
  <cp:lastPrinted>2017-08-22T09:04:43Z</cp:lastPrinted>
  <dcterms:created xsi:type="dcterms:W3CDTF">2017-08-21T15:34:21Z</dcterms:created>
  <dcterms:modified xsi:type="dcterms:W3CDTF">2017-08-24T08:46:24Z</dcterms:modified>
</cp:coreProperties>
</file>