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768" r:id="rId2"/>
    <p:sldMasterId id="2147483694" r:id="rId3"/>
    <p:sldMasterId id="2147483682" r:id="rId4"/>
  </p:sldMasterIdLst>
  <p:notesMasterIdLst>
    <p:notesMasterId r:id="rId42"/>
  </p:notesMasterIdLst>
  <p:handoutMasterIdLst>
    <p:handoutMasterId r:id="rId43"/>
  </p:handoutMasterIdLst>
  <p:sldIdLst>
    <p:sldId id="321" r:id="rId5"/>
    <p:sldId id="258" r:id="rId6"/>
    <p:sldId id="279" r:id="rId7"/>
    <p:sldId id="293" r:id="rId8"/>
    <p:sldId id="282" r:id="rId9"/>
    <p:sldId id="292" r:id="rId10"/>
    <p:sldId id="377" r:id="rId11"/>
    <p:sldId id="283" r:id="rId12"/>
    <p:sldId id="284" r:id="rId13"/>
    <p:sldId id="289" r:id="rId14"/>
    <p:sldId id="296" r:id="rId15"/>
    <p:sldId id="320" r:id="rId16"/>
    <p:sldId id="298" r:id="rId17"/>
    <p:sldId id="323" r:id="rId18"/>
    <p:sldId id="327" r:id="rId19"/>
    <p:sldId id="338" r:id="rId20"/>
    <p:sldId id="345" r:id="rId21"/>
    <p:sldId id="301" r:id="rId22"/>
    <p:sldId id="302" r:id="rId23"/>
    <p:sldId id="378" r:id="rId24"/>
    <p:sldId id="303" r:id="rId25"/>
    <p:sldId id="305" r:id="rId26"/>
    <p:sldId id="379" r:id="rId27"/>
    <p:sldId id="306" r:id="rId28"/>
    <p:sldId id="381" r:id="rId29"/>
    <p:sldId id="307" r:id="rId30"/>
    <p:sldId id="308" r:id="rId31"/>
    <p:sldId id="309" r:id="rId32"/>
    <p:sldId id="382" r:id="rId33"/>
    <p:sldId id="310" r:id="rId34"/>
    <p:sldId id="311" r:id="rId35"/>
    <p:sldId id="383" r:id="rId36"/>
    <p:sldId id="318" r:id="rId37"/>
    <p:sldId id="396" r:id="rId38"/>
    <p:sldId id="393" r:id="rId39"/>
    <p:sldId id="392" r:id="rId40"/>
    <p:sldId id="391" r:id="rId41"/>
  </p:sldIdLst>
  <p:sldSz cx="9144000" cy="6858000" type="screen4x3"/>
  <p:notesSz cx="6797675" cy="9926638"/>
  <p:embeddedFontLst>
    <p:embeddedFont>
      <p:font typeface="Verdana" pitchFamily="34" charset="0"/>
      <p:regular r:id="rId44"/>
      <p:bold r:id="rId45"/>
      <p:italic r:id="rId46"/>
      <p:boldItalic r:id="rId47"/>
    </p:embeddedFont>
    <p:embeddedFont>
      <p:font typeface="ＭＳ Ｐゴシック" pitchFamily="34" charset="-128"/>
      <p:regular r:id="rId48"/>
    </p:embeddedFont>
    <p:embeddedFont>
      <p:font typeface="Times" pitchFamily="18" charset="0"/>
      <p:regular r:id="rId49"/>
      <p:bold r:id="rId50"/>
      <p:italic r:id="rId51"/>
      <p:boldItalic r:id="rId52"/>
    </p:embeddedFont>
    <p:embeddedFont>
      <p:font typeface="Calibri" pitchFamily="34" charset="0"/>
      <p:regular r:id="rId53"/>
      <p:bold r:id="rId54"/>
      <p:italic r:id="rId55"/>
      <p:boldItalic r:id="rId56"/>
    </p:embeddedFont>
  </p:embeddedFont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Verdan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Verdan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Verdan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Verdan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500" kern="1200">
        <a:solidFill>
          <a:srgbClr val="000000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500" kern="1200">
        <a:solidFill>
          <a:srgbClr val="000000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500" kern="1200">
        <a:solidFill>
          <a:srgbClr val="000000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500" kern="1200">
        <a:solidFill>
          <a:srgbClr val="000000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B1BCD"/>
    <a:srgbClr val="F8F8F8"/>
    <a:srgbClr val="2F2DCE"/>
    <a:srgbClr val="5758FF"/>
    <a:srgbClr val="4465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02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2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058" cy="49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Segnaposto data 2"/>
          <p:cNvSpPr>
            <a:spLocks noGrp="1"/>
          </p:cNvSpPr>
          <p:nvPr>
            <p:ph type="dt" sz="quarter" idx="1"/>
          </p:nvPr>
        </p:nvSpPr>
        <p:spPr bwMode="auto">
          <a:xfrm>
            <a:off x="3849443" y="0"/>
            <a:ext cx="2947144" cy="49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981DE9B9-C07E-445A-BFA8-89A2092EA632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3076" name="Segnaposto piè di pagina 3"/>
          <p:cNvSpPr>
            <a:spLocks noGrp="1"/>
          </p:cNvSpPr>
          <p:nvPr>
            <p:ph type="ftr" sz="quarter" idx="2"/>
          </p:nvPr>
        </p:nvSpPr>
        <p:spPr bwMode="auto">
          <a:xfrm>
            <a:off x="0" y="9429373"/>
            <a:ext cx="2946058" cy="49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7" name="Segnaposto numero diapositiva 4"/>
          <p:cNvSpPr>
            <a:spLocks noGrp="1"/>
          </p:cNvSpPr>
          <p:nvPr>
            <p:ph type="sldNum" sz="quarter" idx="3"/>
          </p:nvPr>
        </p:nvSpPr>
        <p:spPr bwMode="auto">
          <a:xfrm>
            <a:off x="3849443" y="9429373"/>
            <a:ext cx="2947144" cy="49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F28DE919-0A8F-4A3C-A7BA-C81EC04AFF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906647" y="4714687"/>
            <a:ext cx="4984382" cy="4466602"/>
          </a:xfrm>
          <a:prstGeom prst="rect">
            <a:avLst/>
          </a:prstGeom>
          <a:noFill/>
          <a:ln>
            <a:noFill/>
          </a:ln>
        </p:spPr>
        <p:txBody>
          <a:bodyPr lIns="93320" tIns="93320" rIns="93320" bIns="93320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pPr lvl="0"/>
            <a:endParaRPr noProof="0"/>
          </a:p>
        </p:txBody>
      </p:sp>
      <p:sp>
        <p:nvSpPr>
          <p:cNvPr id="110595" name="Shape 4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71563" y="862013"/>
            <a:ext cx="4654550" cy="3490912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1563" y="862013"/>
            <a:ext cx="4654550" cy="3490912"/>
          </a:xfrm>
          <a:prstGeom prst="rect">
            <a:avLst/>
          </a:prstGeom>
          <a:solidFill>
            <a:srgbClr val="FFFFFF"/>
          </a:solidFill>
          <a:ln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7224" tIns="48612" rIns="97224" bIns="48612" numCol="1" compatLnSpc="1">
            <a:prstTxWarp prst="textNoShape">
              <a:avLst/>
            </a:prstTxWarp>
          </a:bodyPr>
          <a:lstStyle/>
          <a:p>
            <a:pPr defTabSz="654894" eaLnBrk="1" hangingPunct="1">
              <a:spcBef>
                <a:spcPct val="0"/>
              </a:spcBef>
            </a:pPr>
            <a:endParaRPr 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1310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1310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1320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13312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13312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13414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13517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1361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1361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hape 10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12643" name="Shape 10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hape 23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13667" name="Shape 23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3308" tIns="93308" rIns="93308" bIns="93308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15715" name="Shape 127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6732588 w 120000"/>
              <a:gd name="T3" fmla="*/ 0 h 120000"/>
              <a:gd name="T4" fmla="*/ 6732588 w 120000"/>
              <a:gd name="T5" fmla="*/ 5048250 h 120000"/>
              <a:gd name="T6" fmla="*/ 0 w 120000"/>
              <a:gd name="T7" fmla="*/ 50482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208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2185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1563" y="862013"/>
            <a:ext cx="4654550" cy="3490912"/>
          </a:xfrm>
          <a:prstGeom prst="rect">
            <a:avLst/>
          </a:prstGeom>
          <a:solidFill>
            <a:srgbClr val="FFFFFF"/>
          </a:solidFill>
          <a:ln>
            <a:headEnd/>
            <a:tailEnd/>
          </a:ln>
        </p:spPr>
      </p:sp>
      <p:sp>
        <p:nvSpPr>
          <p:cNvPr id="12800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vert="horz" wrap="square" lIns="97224" tIns="48612" rIns="97224" bIns="48612" numCol="1" compatLnSpc="1">
            <a:prstTxWarp prst="textNoShape">
              <a:avLst/>
            </a:prstTxWarp>
          </a:bodyPr>
          <a:lstStyle/>
          <a:p>
            <a:pPr defTabSz="654894" eaLnBrk="1" hangingPunct="1">
              <a:spcBef>
                <a:spcPct val="0"/>
              </a:spcBef>
            </a:pPr>
            <a:endParaRPr lang="it-IT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1290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130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1599" y="6191249"/>
            <a:ext cx="2867026" cy="428625"/>
          </a:xfrm>
        </p:spPr>
        <p:txBody>
          <a:bodyPr/>
          <a:lstStyle>
            <a:lvl1pPr>
              <a:defRPr sz="1000" b="1"/>
            </a:lvl1pPr>
          </a:lstStyle>
          <a:p>
            <a:pPr lvl="0"/>
            <a:r>
              <a:rPr lang="it-IT" dirty="0" smtClean="0"/>
              <a:t> Azienda Ospedaliero Universitaria e Azienda USL di Ferrara</a:t>
            </a:r>
            <a:endParaRPr lang="it-IT" dirty="0"/>
          </a:p>
        </p:txBody>
      </p:sp>
      <p:sp>
        <p:nvSpPr>
          <p:cNvPr id="7" name="Segnaposto immagine 6"/>
          <p:cNvSpPr>
            <a:spLocks noGrp="1"/>
          </p:cNvSpPr>
          <p:nvPr>
            <p:ph type="pic" sz="quarter" idx="11"/>
          </p:nvPr>
        </p:nvSpPr>
        <p:spPr>
          <a:xfrm>
            <a:off x="7096125" y="6019800"/>
            <a:ext cx="2047875" cy="838200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it-IT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34" charset="0"/>
              </a:defRPr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olo, testo e ClipAr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181100" y="609600"/>
            <a:ext cx="7715249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157287" y="1981200"/>
            <a:ext cx="3819525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50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>
            <a:spLocks noGrp="1"/>
          </p:cNvSpPr>
          <p:nvPr>
            <p:ph type="clipArt" idx="2"/>
          </p:nvPr>
        </p:nvSpPr>
        <p:spPr>
          <a:xfrm>
            <a:off x="5129212" y="1981200"/>
            <a:ext cx="3819525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50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endParaRPr noProof="0"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1_Titolo e testo vertica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 rot="5400000">
            <a:off x="5231606" y="2378868"/>
            <a:ext cx="5486399" cy="19478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1259681" y="507206"/>
            <a:ext cx="5486399" cy="56911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50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181100" y="609600"/>
            <a:ext cx="7715249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995611" y="142874"/>
            <a:ext cx="4114800" cy="7791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50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endParaRPr noProof="0">
              <a:sym typeface="Times New Roman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50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742950" marR="0" lvl="1" indent="-190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5430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64999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742950" marR="0" lvl="1" indent="-190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5430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64999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EA75-2500-4E26-AD20-8297AFFB92C6}" type="datetimeFigureOut">
              <a:rPr lang="it-IT" smtClean="0"/>
              <a:pPr/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33AF-09F0-40D4-BCCA-DA0CB5366BB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EA75-2500-4E26-AD20-8297AFFB92C6}" type="datetimeFigureOut">
              <a:rPr lang="it-IT" smtClean="0"/>
              <a:pPr/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33AF-09F0-40D4-BCCA-DA0CB5366BB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157287" y="1981200"/>
            <a:ext cx="779145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50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EA75-2500-4E26-AD20-8297AFFB92C6}" type="datetimeFigureOut">
              <a:rPr lang="it-IT" smtClean="0"/>
              <a:pPr/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33AF-09F0-40D4-BCCA-DA0CB5366BB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EA75-2500-4E26-AD20-8297AFFB92C6}" type="datetimeFigureOut">
              <a:rPr lang="it-IT" smtClean="0"/>
              <a:pPr/>
              <a:t>23/10/2017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33AF-09F0-40D4-BCCA-DA0CB5366BB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EA75-2500-4E26-AD20-8297AFFB92C6}" type="datetimeFigureOut">
              <a:rPr lang="it-IT" smtClean="0"/>
              <a:pPr/>
              <a:t>23/10/2017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33AF-09F0-40D4-BCCA-DA0CB5366BB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EA75-2500-4E26-AD20-8297AFFB92C6}" type="datetimeFigureOut">
              <a:rPr lang="it-IT" smtClean="0"/>
              <a:pPr/>
              <a:t>23/10/2017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33AF-09F0-40D4-BCCA-DA0CB5366BB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EA75-2500-4E26-AD20-8297AFFB92C6}" type="datetimeFigureOut">
              <a:rPr lang="it-IT" smtClean="0"/>
              <a:pPr/>
              <a:t>23/10/2017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33AF-09F0-40D4-BCCA-DA0CB5366BB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EA75-2500-4E26-AD20-8297AFFB92C6}" type="datetimeFigureOut">
              <a:rPr lang="it-IT" smtClean="0"/>
              <a:pPr/>
              <a:t>23/10/2017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33AF-09F0-40D4-BCCA-DA0CB5366BB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EA75-2500-4E26-AD20-8297AFFB92C6}" type="datetimeFigureOut">
              <a:rPr lang="it-IT" smtClean="0"/>
              <a:pPr/>
              <a:t>23/10/2017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33AF-09F0-40D4-BCCA-DA0CB5366BB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EA75-2500-4E26-AD20-8297AFFB92C6}" type="datetimeFigureOut">
              <a:rPr lang="it-IT" smtClean="0"/>
              <a:pPr/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33AF-09F0-40D4-BCCA-DA0CB5366BB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EA75-2500-4E26-AD20-8297AFFB92C6}" type="datetimeFigureOut">
              <a:rPr lang="it-IT" smtClean="0"/>
              <a:pPr/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33AF-09F0-40D4-BCCA-DA0CB5366BB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it-IT"/>
              <a:t>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E7188-7BE6-443E-A989-EB5297CF75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0338-F242-4657-A9A3-2423FDEE13E6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883A1-F7A8-40FB-8F70-3B35257F4F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E736B-3979-44C5-A3EA-08AD3CCA93AD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AC95D-5FFA-4DB4-A926-B5C17E8FAD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05F3-ADAA-45BE-B8D3-AAACE861540E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8E4D-9663-4546-9FE2-1D14D53E34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09F5F-8C9F-4EB9-99EB-D2178E892CCE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D9BD-CC48-4A06-83A7-834F00E01D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02B0C-2DB4-4950-AE5F-395B8898C061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199A-0592-4BB1-A139-1FED318F4C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7D115-1369-4F41-A428-B8F40D774444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9FA89-E3F9-4CCF-98F1-5D78836F4D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1FE59-63AB-4B06-B003-538D46BEE624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E001E-67E9-4C60-80C4-04A7561EF8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CA46B-A3CA-4C2B-BB45-D5F7172B6BA8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A7376-45C6-4598-A634-E66B002896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2BCD4-30A6-431A-8362-6D9A597411D8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5F6AD-C2BC-46CF-B226-9FB2C86F96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107E7-1517-49A6-BE7D-E91C5D2484F7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0ED9-EA3C-4CB3-BBFA-EA5F520C1C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7EF09-408B-488E-B768-954D3A04696E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tabLst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F4EFC-ED82-4337-A381-9DA49B3455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134DA-AD4D-499D-8BFA-A3CC926C95FB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tabLst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8448-64B9-4616-8DE6-490A5682CF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C822B-F974-4252-BEB9-D83C8B11CD3A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tabLst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36ECE-A5FE-4BC3-AFCF-1B9AE53A86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6EF96-5F4F-4F15-BB6F-9720C2D95BE9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tabLst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E776A-39EA-4264-A017-241028298C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3AC9-2D83-414C-B746-FE64F4ABA9CF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tabLst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50BC-8644-4698-9ACC-603B39E726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5BCBE-C1A3-47D6-98A2-EDF963962890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tabLst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1E35B-0708-4886-BB79-D8AAC967FB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1A23F-AC99-47B9-AFC2-2D3318BEA30A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tabLst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FA6BC-478E-4E21-868D-4262427329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05CD6-6BBF-4BD3-BDF9-92CC1A3DEA86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tabLst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B26D8-4B93-496A-B7EF-5C60A626F0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BA48E-4009-4FE1-A180-8921D9FAC139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tabLst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942D6-249C-4FE3-98C6-DFED9E3103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3D430-2B2A-4101-B541-6757C4EC721B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tabLst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2754C-A5BD-4B81-933D-5A7A623D35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181100" y="609600"/>
            <a:ext cx="7715249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157287" y="1981200"/>
            <a:ext cx="3819525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460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64999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5129212" y="1981200"/>
            <a:ext cx="3819525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460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64999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3D474-D166-451A-A5C2-F77E6D57A270}" type="datetimeFigureOut">
              <a:rPr lang="it-IT"/>
              <a:pPr>
                <a:defRPr/>
              </a:pPr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tabLst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F043-3FB9-43EC-B9C4-B80387D87E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181100" y="609600"/>
            <a:ext cx="7715249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olo, grafico e tes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181100" y="609600"/>
            <a:ext cx="7715249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chart" idx="2"/>
          </p:nvPr>
        </p:nvSpPr>
        <p:spPr>
          <a:xfrm>
            <a:off x="1157287" y="1981200"/>
            <a:ext cx="3819525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50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endParaRPr noProof="0">
              <a:sym typeface="Times New Roman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5129212" y="1981200"/>
            <a:ext cx="3819525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50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olo, testo e grafic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181100" y="609600"/>
            <a:ext cx="7715249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157287" y="1981200"/>
            <a:ext cx="3819525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50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chart" idx="2"/>
          </p:nvPr>
        </p:nvSpPr>
        <p:spPr>
          <a:xfrm>
            <a:off x="5129212" y="1981200"/>
            <a:ext cx="3819525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50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endParaRPr noProof="0"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181100" y="609600"/>
            <a:ext cx="7715249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157287" y="1981200"/>
            <a:ext cx="3819525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50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5129212" y="1981200"/>
            <a:ext cx="3819525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50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Documento_di_Microsoft_Office_Word_97_-_20031.doc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157288" y="1981200"/>
            <a:ext cx="7791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>
                <a:sym typeface="Arial" pitchFamily="34" charset="0"/>
              </a:rPr>
              <a:t>Fare clic per modificare gli stili del testo dello schema</a:t>
            </a:r>
          </a:p>
          <a:p>
            <a:pPr lvl="1"/>
            <a:r>
              <a:rPr lang="it-IT" smtClean="0">
                <a:sym typeface="Arial" pitchFamily="34" charset="0"/>
              </a:rPr>
              <a:t>Secondo livello</a:t>
            </a:r>
          </a:p>
          <a:p>
            <a:pPr lvl="2"/>
            <a:r>
              <a:rPr lang="it-IT" smtClean="0">
                <a:sym typeface="Arial" pitchFamily="34" charset="0"/>
              </a:rPr>
              <a:t>Terzo livello</a:t>
            </a:r>
          </a:p>
          <a:p>
            <a:pPr lvl="3"/>
            <a:r>
              <a:rPr lang="it-IT" smtClean="0">
                <a:sym typeface="Arial" pitchFamily="34" charset="0"/>
              </a:rPr>
              <a:t>Quarto livello</a:t>
            </a:r>
          </a:p>
          <a:p>
            <a:pPr lvl="4"/>
            <a:r>
              <a:rPr lang="it-IT" smtClean="0">
                <a:sym typeface="Arial" pitchFamily="34" charset="0"/>
              </a:rPr>
              <a:t>Quinto livello</a:t>
            </a:r>
          </a:p>
        </p:txBody>
      </p:sp>
      <p:sp>
        <p:nvSpPr>
          <p:cNvPr id="1029" name="Shape 7"/>
          <p:cNvSpPr txBox="1">
            <a:spLocks noGrp="1"/>
          </p:cNvSpPr>
          <p:nvPr>
            <p:ph type="title"/>
          </p:nvPr>
        </p:nvSpPr>
        <p:spPr bwMode="auto">
          <a:xfrm>
            <a:off x="1181100" y="609600"/>
            <a:ext cx="7715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>
                <a:sym typeface="Arial" pitchFamily="34" charset="0"/>
              </a:rPr>
              <a:t>Fare clic per modificare stile</a:t>
            </a:r>
          </a:p>
        </p:txBody>
      </p:sp>
      <p:grpSp>
        <p:nvGrpSpPr>
          <p:cNvPr id="1030" name="Shape 8"/>
          <p:cNvGrpSpPr>
            <a:grpSpLocks/>
          </p:cNvGrpSpPr>
          <p:nvPr/>
        </p:nvGrpSpPr>
        <p:grpSpPr bwMode="auto">
          <a:xfrm>
            <a:off x="0" y="0"/>
            <a:ext cx="1085850" cy="6845300"/>
            <a:chOff x="0" y="0"/>
            <a:chExt cx="1085850" cy="6845299"/>
          </a:xfrm>
        </p:grpSpPr>
        <p:sp>
          <p:nvSpPr>
            <p:cNvPr id="2" name="Shape 9"/>
            <p:cNvSpPr txBox="1">
              <a:spLocks noChangeArrowheads="1"/>
            </p:cNvSpPr>
            <p:nvPr/>
          </p:nvSpPr>
          <p:spPr bwMode="auto">
            <a:xfrm>
              <a:off x="0" y="0"/>
              <a:ext cx="1085850" cy="6845299"/>
            </a:xfrm>
            <a:prstGeom prst="rect">
              <a:avLst/>
            </a:prstGeom>
            <a:gradFill rotWithShape="0">
              <a:gsLst>
                <a:gs pos="0">
                  <a:srgbClr val="0E3FC9"/>
                </a:gs>
                <a:gs pos="50000">
                  <a:srgbClr val="114FFB"/>
                </a:gs>
                <a:gs pos="100000">
                  <a:srgbClr val="0E3FC9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pPr eaLnBrk="1" hangingPunct="1">
                <a:defRPr/>
              </a:pPr>
              <a:endParaRPr lang="it-IT" sz="2400">
                <a:latin typeface="Domine" charset="0"/>
                <a:sym typeface="Domine" charset="0"/>
              </a:endParaRPr>
            </a:p>
          </p:txBody>
        </p:sp>
        <p:grpSp>
          <p:nvGrpSpPr>
            <p:cNvPr id="1032" name="Shape 10"/>
            <p:cNvGrpSpPr>
              <a:grpSpLocks/>
            </p:cNvGrpSpPr>
            <p:nvPr/>
          </p:nvGrpSpPr>
          <p:grpSpPr bwMode="auto">
            <a:xfrm>
              <a:off x="76200" y="161925"/>
              <a:ext cx="152399" cy="6543674"/>
              <a:chOff x="76200" y="161925"/>
              <a:chExt cx="152399" cy="6543674"/>
            </a:xfrm>
          </p:grpSpPr>
          <p:sp>
            <p:nvSpPr>
              <p:cNvPr id="1031" name="Shape 11"/>
              <p:cNvSpPr txBox="1">
                <a:spLocks noChangeArrowheads="1"/>
              </p:cNvSpPr>
              <p:nvPr/>
            </p:nvSpPr>
            <p:spPr bwMode="auto">
              <a:xfrm>
                <a:off x="76200" y="1752600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3" name="Shape 12"/>
              <p:cNvSpPr txBox="1">
                <a:spLocks noChangeArrowheads="1"/>
              </p:cNvSpPr>
              <p:nvPr/>
            </p:nvSpPr>
            <p:spPr bwMode="auto">
              <a:xfrm>
                <a:off x="76200" y="1981200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33" name="Shape 13"/>
              <p:cNvSpPr txBox="1">
                <a:spLocks noChangeArrowheads="1"/>
              </p:cNvSpPr>
              <p:nvPr/>
            </p:nvSpPr>
            <p:spPr bwMode="auto">
              <a:xfrm>
                <a:off x="76200" y="2209800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34" name="Shape 14"/>
              <p:cNvSpPr txBox="1">
                <a:spLocks noChangeArrowheads="1"/>
              </p:cNvSpPr>
              <p:nvPr/>
            </p:nvSpPr>
            <p:spPr bwMode="auto">
              <a:xfrm>
                <a:off x="76200" y="2438400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35" name="Shape 15"/>
              <p:cNvSpPr txBox="1">
                <a:spLocks noChangeArrowheads="1"/>
              </p:cNvSpPr>
              <p:nvPr/>
            </p:nvSpPr>
            <p:spPr bwMode="auto">
              <a:xfrm>
                <a:off x="76200" y="2667000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36" name="Shape 16"/>
              <p:cNvSpPr txBox="1">
                <a:spLocks noChangeArrowheads="1"/>
              </p:cNvSpPr>
              <p:nvPr/>
            </p:nvSpPr>
            <p:spPr bwMode="auto">
              <a:xfrm>
                <a:off x="76200" y="2895600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37" name="Shape 17"/>
              <p:cNvSpPr txBox="1">
                <a:spLocks noChangeArrowheads="1"/>
              </p:cNvSpPr>
              <p:nvPr/>
            </p:nvSpPr>
            <p:spPr bwMode="auto">
              <a:xfrm>
                <a:off x="76200" y="3124200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38" name="Shape 18"/>
              <p:cNvSpPr txBox="1">
                <a:spLocks noChangeArrowheads="1"/>
              </p:cNvSpPr>
              <p:nvPr/>
            </p:nvSpPr>
            <p:spPr bwMode="auto">
              <a:xfrm>
                <a:off x="76200" y="3352800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39" name="Shape 19"/>
              <p:cNvSpPr txBox="1">
                <a:spLocks noChangeArrowheads="1"/>
              </p:cNvSpPr>
              <p:nvPr/>
            </p:nvSpPr>
            <p:spPr bwMode="auto">
              <a:xfrm>
                <a:off x="76200" y="3581399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40" name="Shape 20"/>
              <p:cNvSpPr txBox="1">
                <a:spLocks noChangeArrowheads="1"/>
              </p:cNvSpPr>
              <p:nvPr/>
            </p:nvSpPr>
            <p:spPr bwMode="auto">
              <a:xfrm>
                <a:off x="76200" y="3809999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41" name="Shape 21"/>
              <p:cNvSpPr txBox="1">
                <a:spLocks noChangeArrowheads="1"/>
              </p:cNvSpPr>
              <p:nvPr/>
            </p:nvSpPr>
            <p:spPr bwMode="auto">
              <a:xfrm>
                <a:off x="76200" y="4038599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42" name="Shape 22"/>
              <p:cNvSpPr txBox="1">
                <a:spLocks noChangeArrowheads="1"/>
              </p:cNvSpPr>
              <p:nvPr/>
            </p:nvSpPr>
            <p:spPr bwMode="auto">
              <a:xfrm>
                <a:off x="76200" y="4267199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43" name="Shape 23"/>
              <p:cNvSpPr txBox="1">
                <a:spLocks noChangeArrowheads="1"/>
              </p:cNvSpPr>
              <p:nvPr/>
            </p:nvSpPr>
            <p:spPr bwMode="auto">
              <a:xfrm>
                <a:off x="76200" y="4495799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44" name="Shape 24"/>
              <p:cNvSpPr txBox="1">
                <a:spLocks noChangeArrowheads="1"/>
              </p:cNvSpPr>
              <p:nvPr/>
            </p:nvSpPr>
            <p:spPr bwMode="auto">
              <a:xfrm>
                <a:off x="76200" y="4724399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45" name="Shape 25"/>
              <p:cNvSpPr txBox="1">
                <a:spLocks noChangeArrowheads="1"/>
              </p:cNvSpPr>
              <p:nvPr/>
            </p:nvSpPr>
            <p:spPr bwMode="auto">
              <a:xfrm>
                <a:off x="76200" y="4952999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46" name="Shape 26"/>
              <p:cNvSpPr txBox="1">
                <a:spLocks noChangeArrowheads="1"/>
              </p:cNvSpPr>
              <p:nvPr/>
            </p:nvSpPr>
            <p:spPr bwMode="auto">
              <a:xfrm>
                <a:off x="76200" y="5181599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47" name="Shape 27"/>
              <p:cNvSpPr txBox="1">
                <a:spLocks noChangeArrowheads="1"/>
              </p:cNvSpPr>
              <p:nvPr/>
            </p:nvSpPr>
            <p:spPr bwMode="auto">
              <a:xfrm>
                <a:off x="76200" y="5410199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48" name="Shape 28"/>
              <p:cNvSpPr txBox="1">
                <a:spLocks noChangeArrowheads="1"/>
              </p:cNvSpPr>
              <p:nvPr/>
            </p:nvSpPr>
            <p:spPr bwMode="auto">
              <a:xfrm>
                <a:off x="76200" y="5638799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49" name="Shape 29"/>
              <p:cNvSpPr txBox="1">
                <a:spLocks noChangeArrowheads="1"/>
              </p:cNvSpPr>
              <p:nvPr/>
            </p:nvSpPr>
            <p:spPr bwMode="auto">
              <a:xfrm>
                <a:off x="76200" y="5867399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50" name="Shape 30"/>
              <p:cNvSpPr txBox="1">
                <a:spLocks noChangeArrowheads="1"/>
              </p:cNvSpPr>
              <p:nvPr/>
            </p:nvSpPr>
            <p:spPr bwMode="auto">
              <a:xfrm>
                <a:off x="76200" y="6095999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51" name="Shape 31"/>
              <p:cNvSpPr txBox="1">
                <a:spLocks noChangeArrowheads="1"/>
              </p:cNvSpPr>
              <p:nvPr/>
            </p:nvSpPr>
            <p:spPr bwMode="auto">
              <a:xfrm>
                <a:off x="76200" y="6324599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52" name="Shape 32"/>
              <p:cNvSpPr txBox="1">
                <a:spLocks noChangeArrowheads="1"/>
              </p:cNvSpPr>
              <p:nvPr/>
            </p:nvSpPr>
            <p:spPr bwMode="auto">
              <a:xfrm>
                <a:off x="76200" y="6553199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53" name="Shape 33"/>
              <p:cNvSpPr txBox="1">
                <a:spLocks noChangeArrowheads="1"/>
              </p:cNvSpPr>
              <p:nvPr/>
            </p:nvSpPr>
            <p:spPr bwMode="auto">
              <a:xfrm>
                <a:off x="76200" y="161925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54" name="Shape 34"/>
              <p:cNvSpPr txBox="1">
                <a:spLocks noChangeArrowheads="1"/>
              </p:cNvSpPr>
              <p:nvPr/>
            </p:nvSpPr>
            <p:spPr bwMode="auto">
              <a:xfrm>
                <a:off x="76200" y="390525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55" name="Shape 35"/>
              <p:cNvSpPr txBox="1">
                <a:spLocks noChangeArrowheads="1"/>
              </p:cNvSpPr>
              <p:nvPr/>
            </p:nvSpPr>
            <p:spPr bwMode="auto">
              <a:xfrm>
                <a:off x="76200" y="619125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56" name="Shape 36"/>
              <p:cNvSpPr txBox="1">
                <a:spLocks noChangeArrowheads="1"/>
              </p:cNvSpPr>
              <p:nvPr/>
            </p:nvSpPr>
            <p:spPr bwMode="auto">
              <a:xfrm>
                <a:off x="76200" y="847725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57" name="Shape 37"/>
              <p:cNvSpPr txBox="1">
                <a:spLocks noChangeArrowheads="1"/>
              </p:cNvSpPr>
              <p:nvPr/>
            </p:nvSpPr>
            <p:spPr bwMode="auto">
              <a:xfrm>
                <a:off x="76200" y="1076325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58" name="Shape 38"/>
              <p:cNvSpPr txBox="1">
                <a:spLocks noChangeArrowheads="1"/>
              </p:cNvSpPr>
              <p:nvPr/>
            </p:nvSpPr>
            <p:spPr bwMode="auto">
              <a:xfrm>
                <a:off x="76200" y="1304925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  <p:sp>
            <p:nvSpPr>
              <p:cNvPr id="1059" name="Shape 39"/>
              <p:cNvSpPr txBox="1">
                <a:spLocks noChangeArrowheads="1"/>
              </p:cNvSpPr>
              <p:nvPr/>
            </p:nvSpPr>
            <p:spPr bwMode="auto">
              <a:xfrm>
                <a:off x="76200" y="1533525"/>
                <a:ext cx="152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 eaLnBrk="1" hangingPunct="1">
                  <a:defRPr/>
                </a:pPr>
                <a:endParaRPr lang="it-IT" sz="2400">
                  <a:latin typeface="Domine" charset="0"/>
                  <a:sym typeface="Domine" charset="0"/>
                </a:endParaRPr>
              </a:p>
            </p:txBody>
          </p:sp>
        </p:grpSp>
      </p:grpSp>
      <p:graphicFrame>
        <p:nvGraphicFramePr>
          <p:cNvPr id="1026" name="Object 20"/>
          <p:cNvGraphicFramePr>
            <a:graphicFrameLocks noChangeAspect="1"/>
          </p:cNvGraphicFramePr>
          <p:nvPr/>
        </p:nvGraphicFramePr>
        <p:xfrm>
          <a:off x="7100888" y="6207125"/>
          <a:ext cx="1981200" cy="585788"/>
        </p:xfrm>
        <a:graphic>
          <a:graphicData uri="http://schemas.openxmlformats.org/presentationml/2006/ole">
            <p:oleObj spid="_x0000_s1026" name="Documento" r:id="rId20" imgW="9564435" imgH="2791215" progId="Word.Document.8">
              <p:embed/>
            </p:oleObj>
          </a:graphicData>
        </a:graphic>
      </p:graphicFrame>
    </p:spTree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67" r:id="rId3"/>
    <p:sldLayoutId id="2147483730" r:id="rId4"/>
    <p:sldLayoutId id="2147483731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  <a:sym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  <a:sym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  <a:sym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  <a:sym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  <a:sym typeface="Arial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FEA75-2500-4E26-AD20-8297AFFB92C6}" type="datetimeFigureOut">
              <a:rPr lang="it-IT" smtClean="0"/>
              <a:pPr/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Azienda Ospedaliero Universitaria e Azienda USL di Ferrara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533AF-09F0-40D4-BCCA-DA0CB5366BB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30F727-9472-4131-9604-F393A5BA7C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819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0" fontAlgn="t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60065" algn="ctr"/>
                <a:tab pos="6120130" algn="r"/>
              </a:tabLst>
              <a:defRPr sz="1200" dirty="0" smtClean="0">
                <a:solidFill>
                  <a:schemeClr val="tx1"/>
                </a:solidFill>
                <a:latin typeface="Arial"/>
                <a:ea typeface="Times New Roman"/>
              </a:defRPr>
            </a:lvl1pPr>
          </a:lstStyle>
          <a:p>
            <a:pPr>
              <a:defRPr/>
            </a:pPr>
            <a:endParaRPr lang="it-IT"/>
          </a:p>
          <a:p>
            <a:pPr>
              <a:defRPr/>
            </a:pPr>
            <a:endParaRPr lang="it-IT"/>
          </a:p>
          <a:p>
            <a:pPr>
              <a:defRPr/>
            </a:pPr>
            <a:endParaRPr lang="it-IT"/>
          </a:p>
          <a:p>
            <a:pPr>
              <a:defRPr/>
            </a:pPr>
            <a:endParaRPr lang="it-IT"/>
          </a:p>
          <a:p>
            <a:pPr>
              <a:defRPr/>
            </a:pPr>
            <a:endParaRPr lang="it-IT"/>
          </a:p>
          <a:p>
            <a:pPr>
              <a:defRPr/>
            </a:pPr>
            <a:endParaRPr lang="it-IT"/>
          </a:p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6D6F0A-8832-4289-8416-0EB3A6B069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 txBox="1">
            <a:spLocks noGrp="1" noChangeArrowheads="1"/>
          </p:cNvSpPr>
          <p:nvPr>
            <p:ph type="ctrTitle" idx="4294967295"/>
          </p:nvPr>
        </p:nvSpPr>
        <p:spPr>
          <a:xfrm>
            <a:off x="1066800" y="609600"/>
            <a:ext cx="7772400" cy="1143000"/>
          </a:xfrm>
        </p:spPr>
        <p:txBody>
          <a:bodyPr lIns="90487" tIns="44450" rIns="90487" bIns="44450"/>
          <a:lstStyle/>
          <a:p>
            <a:pPr algn="ctr" eaLnBrk="1" hangingPunct="1"/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endParaRPr lang="it-IT" smtClean="0"/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1514475" y="2038350"/>
            <a:ext cx="7143750" cy="3600986"/>
          </a:xfrm>
          <a:prstGeom prst="rect">
            <a:avLst/>
          </a:prstGeom>
          <a:noFill/>
          <a:ln w="9525" algn="ctr">
            <a:solidFill>
              <a:srgbClr val="C2C2C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dirty="0" smtClean="0">
                <a:solidFill>
                  <a:srgbClr val="0000F0"/>
                </a:solidFill>
              </a:rPr>
              <a:t>Valutazione per la valorizzazione </a:t>
            </a:r>
            <a:r>
              <a:rPr lang="it-IT" sz="3200" dirty="0">
                <a:solidFill>
                  <a:srgbClr val="0000F0"/>
                </a:solidFill>
              </a:rPr>
              <a:t>dei professionisti </a:t>
            </a:r>
            <a:r>
              <a:rPr lang="it-IT" sz="3200" dirty="0" smtClean="0">
                <a:solidFill>
                  <a:srgbClr val="0000F0"/>
                </a:solidFill>
              </a:rPr>
              <a:t> </a:t>
            </a:r>
            <a:endParaRPr lang="it-IT" sz="3200" dirty="0">
              <a:solidFill>
                <a:srgbClr val="0000F0"/>
              </a:solidFill>
            </a:endParaRPr>
          </a:p>
          <a:p>
            <a:pPr algn="ctr">
              <a:defRPr/>
            </a:pPr>
            <a:endParaRPr lang="it-IT" sz="2400" dirty="0" smtClean="0">
              <a:solidFill>
                <a:srgbClr val="0000F0"/>
              </a:solidFill>
            </a:endParaRPr>
          </a:p>
          <a:p>
            <a:pPr algn="ctr">
              <a:defRPr/>
            </a:pPr>
            <a:endParaRPr lang="it-IT" sz="2400" dirty="0" smtClean="0">
              <a:solidFill>
                <a:srgbClr val="0000F0"/>
              </a:solidFill>
            </a:endParaRPr>
          </a:p>
          <a:p>
            <a:pPr algn="ctr">
              <a:defRPr/>
            </a:pPr>
            <a:endParaRPr lang="it-IT" sz="2400" dirty="0">
              <a:solidFill>
                <a:srgbClr val="0000F0"/>
              </a:solidFill>
            </a:endParaRPr>
          </a:p>
          <a:p>
            <a:pPr algn="ctr">
              <a:defRPr/>
            </a:pPr>
            <a:r>
              <a:rPr lang="it-IT" sz="2400" dirty="0" smtClean="0">
                <a:solidFill>
                  <a:srgbClr val="0000F0"/>
                </a:solidFill>
              </a:rPr>
              <a:t>Progetto </a:t>
            </a:r>
            <a:r>
              <a:rPr lang="it-IT" sz="2400" dirty="0" smtClean="0">
                <a:solidFill>
                  <a:srgbClr val="0000F0"/>
                </a:solidFill>
              </a:rPr>
              <a:t>i</a:t>
            </a:r>
            <a:r>
              <a:rPr lang="it-IT" sz="2400" dirty="0" smtClean="0">
                <a:solidFill>
                  <a:srgbClr val="0000F0"/>
                </a:solidFill>
              </a:rPr>
              <a:t>nteraziendale  </a:t>
            </a:r>
            <a:endParaRPr lang="it-IT" sz="2400" dirty="0">
              <a:solidFill>
                <a:srgbClr val="0000F0"/>
              </a:solidFill>
            </a:endParaRPr>
          </a:p>
          <a:p>
            <a:pPr algn="ctr">
              <a:defRPr/>
            </a:pPr>
            <a:r>
              <a:rPr lang="it-IT" sz="2400" dirty="0" smtClean="0">
                <a:solidFill>
                  <a:srgbClr val="0000F0"/>
                </a:solidFill>
              </a:rPr>
              <a:t> </a:t>
            </a:r>
          </a:p>
          <a:p>
            <a:pPr algn="ctr">
              <a:defRPr/>
            </a:pPr>
            <a:r>
              <a:rPr lang="it-IT" sz="2400" dirty="0" smtClean="0">
                <a:solidFill>
                  <a:srgbClr val="0000F0"/>
                </a:solidFill>
              </a:rPr>
              <a:t>2017 - 18</a:t>
            </a:r>
            <a:endParaRPr lang="it-IT" sz="3600" dirty="0">
              <a:solidFill>
                <a:srgbClr val="0000F0"/>
              </a:solidFill>
            </a:endParaRPr>
          </a:p>
          <a:p>
            <a:pPr algn="ctr">
              <a:defRPr/>
            </a:pPr>
            <a:endParaRPr lang="it-IT" sz="2000" dirty="0">
              <a:solidFill>
                <a:srgbClr val="0000F0"/>
              </a:solidFill>
            </a:endParaRPr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3200400" y="6172200"/>
            <a:ext cx="2667000" cy="6858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054" name="Picture 11" descr="Ferrara1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9738" y="327025"/>
            <a:ext cx="2181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0" descr="Logo Unife_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4225" y="279400"/>
            <a:ext cx="11906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 descr="logo AUSL Ferrara ridot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8450" y="327025"/>
            <a:ext cx="2152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7115175" y="5972175"/>
            <a:ext cx="202882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000750" y="6010275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 </a:t>
            </a:r>
          </a:p>
          <a:p>
            <a:endParaRPr lang="it-IT" sz="1600" dirty="0" smtClean="0"/>
          </a:p>
          <a:p>
            <a:endParaRPr lang="it-IT" sz="16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olo 1"/>
          <p:cNvSpPr txBox="1">
            <a:spLocks noGrp="1"/>
          </p:cNvSpPr>
          <p:nvPr>
            <p:ph type="title"/>
          </p:nvPr>
        </p:nvSpPr>
        <p:spPr>
          <a:xfrm>
            <a:off x="1181100" y="609600"/>
            <a:ext cx="7715250" cy="1143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fr-FR" sz="2800" b="1" smtClean="0">
                <a:solidFill>
                  <a:srgbClr val="2F2DCE"/>
                </a:solidFill>
                <a:sym typeface="Times New Roman" pitchFamily="18" charset="0"/>
              </a:rPr>
              <a:t>COSA CI DICE LA RER </a:t>
            </a:r>
            <a:br>
              <a:rPr lang="fr-FR" sz="2800" b="1" smtClean="0">
                <a:solidFill>
                  <a:srgbClr val="2F2DCE"/>
                </a:solidFill>
                <a:sym typeface="Times New Roman" pitchFamily="18" charset="0"/>
              </a:rPr>
            </a:br>
            <a:r>
              <a:rPr lang="fr-FR" sz="2800" b="1" smtClean="0">
                <a:solidFill>
                  <a:srgbClr val="2F2DCE"/>
                </a:solidFill>
                <a:sym typeface="Times New Roman" pitchFamily="18" charset="0"/>
              </a:rPr>
              <a:t>(Del.5 OIV-SSR del 15/05/2017)</a:t>
            </a:r>
            <a:endParaRPr lang="fr-FR" sz="2800" smtClean="0">
              <a:solidFill>
                <a:srgbClr val="232323"/>
              </a:solidFill>
              <a:latin typeface="Arial" pitchFamily="34" charset="0"/>
              <a:sym typeface="Times New Roman" pitchFamily="18" charset="0"/>
            </a:endParaRPr>
          </a:p>
        </p:txBody>
      </p:sp>
      <p:sp>
        <p:nvSpPr>
          <p:cNvPr id="43011" name="Segnaposto testo 2"/>
          <p:cNvSpPr txBox="1">
            <a:spLocks noGrp="1"/>
          </p:cNvSpPr>
          <p:nvPr>
            <p:ph type="body" idx="1"/>
          </p:nvPr>
        </p:nvSpPr>
        <p:spPr>
          <a:xfrm>
            <a:off x="1157288" y="1698625"/>
            <a:ext cx="7791450" cy="4945063"/>
          </a:xfrm>
        </p:spPr>
        <p:txBody>
          <a:bodyPr/>
          <a:lstStyle/>
          <a:p>
            <a:pPr marL="152400" indent="0" algn="ctr"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200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</a:p>
          <a:p>
            <a:pPr marL="152400" indent="0"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2000" i="1" smtClean="0">
                <a:solidFill>
                  <a:srgbClr val="000000"/>
                </a:solidFill>
                <a:sym typeface="Times New Roman" pitchFamily="18" charset="0"/>
              </a:rPr>
              <a:t>“Per la </a:t>
            </a:r>
            <a:r>
              <a:rPr lang="it-IT" sz="2000" b="1" i="1" smtClean="0">
                <a:solidFill>
                  <a:srgbClr val="000000"/>
                </a:solidFill>
                <a:sym typeface="Times New Roman" pitchFamily="18" charset="0"/>
              </a:rPr>
              <a:t>buona riuscita</a:t>
            </a:r>
            <a:r>
              <a:rPr lang="it-IT" sz="2000" i="1" smtClean="0">
                <a:solidFill>
                  <a:srgbClr val="000000"/>
                </a:solidFill>
                <a:sym typeface="Times New Roman" pitchFamily="18" charset="0"/>
              </a:rPr>
              <a:t> del percorso aziendale di attuazione si segnala l’opportunità di prevedere sistemi di </a:t>
            </a:r>
            <a:r>
              <a:rPr lang="it-IT" sz="2000" b="1" i="1" smtClean="0">
                <a:solidFill>
                  <a:srgbClr val="000000"/>
                </a:solidFill>
                <a:sym typeface="Times New Roman" pitchFamily="18" charset="0"/>
              </a:rPr>
              <a:t>supporto organizzativo</a:t>
            </a:r>
            <a:r>
              <a:rPr lang="it-IT" sz="2000" i="1" smtClean="0">
                <a:solidFill>
                  <a:srgbClr val="000000"/>
                </a:solidFill>
                <a:sym typeface="Times New Roman" pitchFamily="18" charset="0"/>
              </a:rPr>
              <a:t> che possano ben accompagnare e </a:t>
            </a:r>
            <a:r>
              <a:rPr lang="it-IT" sz="2000" b="1" i="1" smtClean="0">
                <a:solidFill>
                  <a:srgbClr val="000000"/>
                </a:solidFill>
                <a:sym typeface="Times New Roman" pitchFamily="18" charset="0"/>
              </a:rPr>
              <a:t>facilitare</a:t>
            </a:r>
            <a:r>
              <a:rPr lang="it-IT" sz="2000" i="1" smtClean="0">
                <a:solidFill>
                  <a:srgbClr val="000000"/>
                </a:solidFill>
                <a:sym typeface="Times New Roman" pitchFamily="18" charset="0"/>
              </a:rPr>
              <a:t> l’adozione dei </a:t>
            </a:r>
            <a:r>
              <a:rPr lang="it-IT" sz="2000" b="1" i="1" smtClean="0">
                <a:solidFill>
                  <a:srgbClr val="000000"/>
                </a:solidFill>
                <a:sym typeface="Times New Roman" pitchFamily="18" charset="0"/>
              </a:rPr>
              <a:t>nuovi sistemi di valutazione</a:t>
            </a:r>
            <a:r>
              <a:rPr lang="it-IT" sz="2000" i="1" smtClean="0">
                <a:solidFill>
                  <a:srgbClr val="000000"/>
                </a:solidFill>
                <a:sym typeface="Times New Roman" pitchFamily="18" charset="0"/>
              </a:rPr>
              <a:t> e la predisposizione  di adeguati </a:t>
            </a:r>
            <a:r>
              <a:rPr lang="it-IT" sz="2000" b="1" i="1" smtClean="0">
                <a:solidFill>
                  <a:srgbClr val="000000"/>
                </a:solidFill>
                <a:sym typeface="Times New Roman" pitchFamily="18" charset="0"/>
              </a:rPr>
              <a:t>percorsi formativi</a:t>
            </a:r>
            <a:r>
              <a:rPr lang="it-IT" sz="2000" i="1" smtClean="0">
                <a:solidFill>
                  <a:srgbClr val="000000"/>
                </a:solidFill>
                <a:sym typeface="Times New Roman" pitchFamily="18" charset="0"/>
              </a:rPr>
              <a:t>  rivolti ai “valutatori” e ai “valutati”, in modo di poter trasferire il significato e le migliori modalità realizzative  dei processi valutativi”</a:t>
            </a:r>
            <a:r>
              <a:rPr lang="it-IT" sz="2000" smtClean="0">
                <a:solidFill>
                  <a:srgbClr val="000000"/>
                </a:solidFill>
                <a:sym typeface="Times New Roman" pitchFamily="18" charset="0"/>
              </a:rPr>
              <a:t>.</a:t>
            </a:r>
            <a:endParaRPr lang="fr-FR" sz="2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Shape 129"/>
          <p:cNvGrpSpPr>
            <a:grpSpLocks/>
          </p:cNvGrpSpPr>
          <p:nvPr/>
        </p:nvGrpSpPr>
        <p:grpSpPr bwMode="auto">
          <a:xfrm>
            <a:off x="347663" y="6345238"/>
            <a:ext cx="8588375" cy="311150"/>
            <a:chOff x="347662" y="6345237"/>
            <a:chExt cx="8588375" cy="311149"/>
          </a:xfrm>
        </p:grpSpPr>
        <p:pic>
          <p:nvPicPr>
            <p:cNvPr id="46089" name="Shape 130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662" y="6345237"/>
              <a:ext cx="8588375" cy="31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0" name="Shape 131"/>
            <p:cNvSpPr txBox="1">
              <a:spLocks noChangeArrowheads="1"/>
            </p:cNvSpPr>
            <p:nvPr/>
          </p:nvSpPr>
          <p:spPr bwMode="auto">
            <a:xfrm>
              <a:off x="357187" y="6429375"/>
              <a:ext cx="8501061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pPr eaLnBrk="1" hangingPunct="1"/>
              <a:endParaRPr lang="it-IT" sz="1400">
                <a:latin typeface="Domine"/>
                <a:sym typeface="Domine"/>
              </a:endParaRPr>
            </a:p>
          </p:txBody>
        </p:sp>
      </p:grpSp>
      <p:sp>
        <p:nvSpPr>
          <p:cNvPr id="46083" name="Shape 132"/>
          <p:cNvSpPr>
            <a:spLocks noChangeArrowheads="1"/>
          </p:cNvSpPr>
          <p:nvPr/>
        </p:nvSpPr>
        <p:spPr bwMode="auto">
          <a:xfrm>
            <a:off x="357188" y="1000125"/>
            <a:ext cx="1571625" cy="5429250"/>
          </a:xfrm>
          <a:prstGeom prst="downArrowCallout">
            <a:avLst>
              <a:gd name="adj1" fmla="val 14037"/>
              <a:gd name="adj2" fmla="val 25000"/>
              <a:gd name="adj3" fmla="val 20040"/>
              <a:gd name="adj4" fmla="val 64977"/>
            </a:avLst>
          </a:prstGeom>
          <a:solidFill>
            <a:srgbClr val="FFFFCC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lIns="91425" tIns="45700" rIns="91425" bIns="45700" anchor="ctr" anchorCtr="1"/>
          <a:lstStyle/>
          <a:p>
            <a:pPr algn="ctr" eaLnBrk="1" hangingPunct="1">
              <a:buClr>
                <a:srgbClr val="000000"/>
              </a:buClr>
              <a:buFont typeface="Domine"/>
              <a:buNone/>
            </a:pPr>
            <a:endParaRPr lang="it-IT" sz="1600" b="1">
              <a:sym typeface="Verdana" pitchFamily="34" charset="0"/>
            </a:endParaRPr>
          </a:p>
          <a:p>
            <a:pPr algn="ctr" eaLnBrk="1" hangingPunct="1">
              <a:buClr>
                <a:srgbClr val="000000"/>
              </a:buClr>
              <a:buSzPct val="25000"/>
              <a:buFont typeface="Verdana" pitchFamily="34" charset="0"/>
              <a:buNone/>
            </a:pPr>
            <a:r>
              <a:rPr lang="en-US" sz="1600" b="1">
                <a:sym typeface="Verdana" pitchFamily="34" charset="0"/>
              </a:rPr>
              <a:t>1</a:t>
            </a:r>
          </a:p>
          <a:p>
            <a:pPr algn="ctr" eaLnBrk="1" hangingPunct="1">
              <a:buClr>
                <a:srgbClr val="000000"/>
              </a:buClr>
              <a:buSzPct val="25000"/>
              <a:buFont typeface="Verdana" pitchFamily="34" charset="0"/>
              <a:buNone/>
            </a:pPr>
            <a:r>
              <a:rPr lang="en-US" sz="1600">
                <a:sym typeface="Verdana" pitchFamily="34" charset="0"/>
              </a:rPr>
              <a:t>Gruppo di progetto</a:t>
            </a:r>
          </a:p>
          <a:p>
            <a:pPr algn="ctr" eaLnBrk="1" hangingPunct="1">
              <a:buClr>
                <a:srgbClr val="000000"/>
              </a:buClr>
              <a:buSzPct val="25000"/>
              <a:buFont typeface="Verdana" pitchFamily="34" charset="0"/>
              <a:buNone/>
            </a:pPr>
            <a:r>
              <a:rPr lang="en-US" sz="1600">
                <a:sym typeface="Verdana" pitchFamily="34" charset="0"/>
              </a:rPr>
              <a:t>Condivisione proposte con Direzioni Aziendali</a:t>
            </a:r>
          </a:p>
          <a:p>
            <a:pPr algn="ctr" eaLnBrk="1" hangingPunct="1">
              <a:buClr>
                <a:srgbClr val="000000"/>
              </a:buClr>
              <a:buFont typeface="Domine"/>
              <a:buNone/>
            </a:pPr>
            <a:endParaRPr lang="it-IT" sz="14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ctr" eaLnBrk="1" hangingPunct="1">
              <a:buClr>
                <a:srgbClr val="1D1DCC"/>
              </a:buClr>
              <a:buSzPct val="25000"/>
              <a:buFont typeface="Times New Roman" pitchFamily="18" charset="0"/>
              <a:buNone/>
            </a:pPr>
            <a:r>
              <a:rPr lang="it-IT" sz="1600" b="1">
                <a:solidFill>
                  <a:srgbClr val="1D1DCC"/>
                </a:solidFill>
                <a:sym typeface="Times New Roman" pitchFamily="18" charset="0"/>
              </a:rPr>
              <a:t>Luglio - Settembre </a:t>
            </a:r>
            <a:r>
              <a:rPr lang="en-US" sz="1600" b="1">
                <a:solidFill>
                  <a:srgbClr val="1D1DCC"/>
                </a:solidFill>
                <a:sym typeface="Times New Roman" pitchFamily="18" charset="0"/>
              </a:rPr>
              <a:t> 2017</a:t>
            </a:r>
          </a:p>
        </p:txBody>
      </p:sp>
      <p:sp>
        <p:nvSpPr>
          <p:cNvPr id="46084" name="Shape 133"/>
          <p:cNvSpPr>
            <a:spLocks noChangeArrowheads="1"/>
          </p:cNvSpPr>
          <p:nvPr/>
        </p:nvSpPr>
        <p:spPr bwMode="auto">
          <a:xfrm>
            <a:off x="3786188" y="1000125"/>
            <a:ext cx="1571625" cy="5429250"/>
          </a:xfrm>
          <a:prstGeom prst="downArrowCallout">
            <a:avLst>
              <a:gd name="adj1" fmla="val 14037"/>
              <a:gd name="adj2" fmla="val 25000"/>
              <a:gd name="adj3" fmla="val 20040"/>
              <a:gd name="adj4" fmla="val 64977"/>
            </a:avLst>
          </a:prstGeom>
          <a:solidFill>
            <a:srgbClr val="FFA679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lIns="91425" tIns="45700" rIns="91425" bIns="45700"/>
          <a:lstStyle/>
          <a:p>
            <a:pPr algn="ctr" eaLnBrk="1" hangingPunct="1">
              <a:buClr>
                <a:srgbClr val="000000"/>
              </a:buClr>
              <a:buFont typeface="Domine"/>
              <a:buNone/>
            </a:pPr>
            <a:endParaRPr lang="it-IT" sz="1600" b="1">
              <a:sym typeface="Verdana" pitchFamily="34" charset="0"/>
            </a:endParaRPr>
          </a:p>
          <a:p>
            <a:pPr algn="ctr" eaLnBrk="1" hangingPunct="1">
              <a:buClr>
                <a:srgbClr val="000000"/>
              </a:buClr>
              <a:buSzPct val="25000"/>
              <a:buFont typeface="Verdana" pitchFamily="34" charset="0"/>
              <a:buNone/>
            </a:pPr>
            <a:endParaRPr lang="en-US" sz="1600" b="1">
              <a:sym typeface="Verdana" pitchFamily="34" charset="0"/>
            </a:endParaRPr>
          </a:p>
          <a:p>
            <a:pPr algn="ctr" eaLnBrk="1" hangingPunct="1">
              <a:buClr>
                <a:srgbClr val="000000"/>
              </a:buClr>
              <a:buSzPct val="25000"/>
              <a:buFont typeface="Verdana" pitchFamily="34" charset="0"/>
              <a:buNone/>
            </a:pPr>
            <a:r>
              <a:rPr lang="en-US" sz="1600" b="1">
                <a:sym typeface="Verdana" pitchFamily="34" charset="0"/>
              </a:rPr>
              <a:t>3</a:t>
            </a:r>
          </a:p>
          <a:p>
            <a:pPr algn="ctr" eaLnBrk="1" hangingPunct="1">
              <a:buClr>
                <a:srgbClr val="000000"/>
              </a:buClr>
              <a:buSzPct val="25000"/>
              <a:buFont typeface="Verdana" pitchFamily="34" charset="0"/>
              <a:buNone/>
            </a:pPr>
            <a:r>
              <a:rPr lang="en-US" sz="1600">
                <a:sym typeface="Verdana" pitchFamily="34" charset="0"/>
              </a:rPr>
              <a:t> Selezione e formazione di un team di “</a:t>
            </a:r>
            <a:r>
              <a:rPr lang="en-US" altLang="ja-JP" sz="1600">
                <a:sym typeface="Verdana" pitchFamily="34" charset="0"/>
              </a:rPr>
              <a:t>facilitatori interni</a:t>
            </a:r>
            <a:r>
              <a:rPr lang="en-US" sz="1600">
                <a:sym typeface="Verdana" pitchFamily="34" charset="0"/>
              </a:rPr>
              <a:t>”</a:t>
            </a:r>
            <a:endParaRPr lang="en-US" altLang="ja-JP" sz="1600">
              <a:sym typeface="Verdana" pitchFamily="34" charset="0"/>
            </a:endParaRPr>
          </a:p>
          <a:p>
            <a:pPr eaLnBrk="1" hangingPunct="1">
              <a:buClr>
                <a:srgbClr val="000000"/>
              </a:buClr>
              <a:buFont typeface="Domine"/>
              <a:buNone/>
            </a:pPr>
            <a:endParaRPr lang="it-IT" sz="16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ctr" eaLnBrk="1" hangingPunct="1">
              <a:buClr>
                <a:srgbClr val="1D1DCC"/>
              </a:buClr>
              <a:buSzPct val="25000"/>
              <a:buFont typeface="Times New Roman" pitchFamily="18" charset="0"/>
              <a:buNone/>
            </a:pPr>
            <a:r>
              <a:rPr lang="it-IT" sz="1600" b="1">
                <a:solidFill>
                  <a:srgbClr val="1D1DCC"/>
                </a:solidFill>
                <a:sym typeface="Times New Roman" pitchFamily="18" charset="0"/>
              </a:rPr>
              <a:t>Settembre 2017 </a:t>
            </a:r>
            <a:r>
              <a:rPr lang="en-US" sz="1600" b="1">
                <a:solidFill>
                  <a:srgbClr val="1D1DCC"/>
                </a:solidFill>
                <a:sym typeface="Times New Roman" pitchFamily="18" charset="0"/>
              </a:rPr>
              <a:t> -  Marzo 2018  </a:t>
            </a:r>
          </a:p>
        </p:txBody>
      </p:sp>
      <p:sp>
        <p:nvSpPr>
          <p:cNvPr id="46085" name="Shape 134"/>
          <p:cNvSpPr>
            <a:spLocks noChangeArrowheads="1"/>
          </p:cNvSpPr>
          <p:nvPr/>
        </p:nvSpPr>
        <p:spPr bwMode="auto">
          <a:xfrm>
            <a:off x="5500688" y="1000125"/>
            <a:ext cx="1571625" cy="5429250"/>
          </a:xfrm>
          <a:prstGeom prst="downArrowCallout">
            <a:avLst>
              <a:gd name="adj1" fmla="val 14037"/>
              <a:gd name="adj2" fmla="val 25000"/>
              <a:gd name="adj3" fmla="val 20040"/>
              <a:gd name="adj4" fmla="val 64977"/>
            </a:avLst>
          </a:prstGeom>
          <a:solidFill>
            <a:srgbClr val="FF9E6D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 eaLnBrk="1" hangingPunct="1">
              <a:buClr>
                <a:srgbClr val="000000"/>
              </a:buClr>
              <a:buSzPct val="25000"/>
              <a:buFont typeface="Verdana" pitchFamily="34" charset="0"/>
              <a:buNone/>
            </a:pPr>
            <a:r>
              <a:rPr lang="en-US" sz="1600" b="1">
                <a:sym typeface="Verdana" pitchFamily="34" charset="0"/>
              </a:rPr>
              <a:t>4</a:t>
            </a:r>
          </a:p>
          <a:p>
            <a:pPr algn="ctr" eaLnBrk="1" hangingPunct="1">
              <a:buClr>
                <a:srgbClr val="000000"/>
              </a:buClr>
              <a:buSzPct val="25000"/>
              <a:buFont typeface="Verdana" pitchFamily="34" charset="0"/>
              <a:buNone/>
            </a:pPr>
            <a:r>
              <a:rPr lang="en-US" sz="1600">
                <a:sym typeface="Verdana" pitchFamily="34" charset="0"/>
              </a:rPr>
              <a:t>Formazione dei valutatori </a:t>
            </a:r>
          </a:p>
          <a:p>
            <a:pPr algn="ctr" eaLnBrk="1" hangingPunct="1">
              <a:buClr>
                <a:srgbClr val="000000"/>
              </a:buClr>
              <a:buSzPct val="25000"/>
              <a:buFont typeface="Verdana" pitchFamily="34" charset="0"/>
              <a:buNone/>
            </a:pPr>
            <a:r>
              <a:rPr lang="en-US" sz="2000">
                <a:sym typeface="Verdana" pitchFamily="34" charset="0"/>
              </a:rPr>
              <a:t> </a:t>
            </a:r>
            <a:endParaRPr lang="en-US" sz="2000" b="1">
              <a:sym typeface="Arial" pitchFamily="34" charset="0"/>
            </a:endParaRPr>
          </a:p>
          <a:p>
            <a:pPr algn="ctr" eaLnBrk="1" hangingPunct="1">
              <a:buClr>
                <a:srgbClr val="1D1DCC"/>
              </a:buClr>
              <a:buSzPct val="25000"/>
              <a:buFont typeface="Times New Roman" pitchFamily="18" charset="0"/>
              <a:buNone/>
            </a:pPr>
            <a:r>
              <a:rPr lang="en-US" sz="1600" b="1">
                <a:solidFill>
                  <a:srgbClr val="1D1DCC"/>
                </a:solidFill>
                <a:sym typeface="Times New Roman" pitchFamily="18" charset="0"/>
              </a:rPr>
              <a:t>4a. Settembre – Dicembre 2017</a:t>
            </a:r>
          </a:p>
          <a:p>
            <a:pPr algn="ctr" eaLnBrk="1" hangingPunct="1">
              <a:buClr>
                <a:srgbClr val="1D1DCC"/>
              </a:buClr>
              <a:buSzPct val="25000"/>
              <a:buFont typeface="Times New Roman" pitchFamily="18" charset="0"/>
              <a:buNone/>
            </a:pPr>
            <a:r>
              <a:rPr lang="en-US" sz="1600" b="1">
                <a:solidFill>
                  <a:srgbClr val="1D1DCC"/>
                </a:solidFill>
                <a:sym typeface="Times New Roman" pitchFamily="18" charset="0"/>
              </a:rPr>
              <a:t>4b. Gennaio -Marzo 2018</a:t>
            </a:r>
          </a:p>
        </p:txBody>
      </p:sp>
      <p:sp>
        <p:nvSpPr>
          <p:cNvPr id="46086" name="Shape 135"/>
          <p:cNvSpPr>
            <a:spLocks noChangeArrowheads="1"/>
          </p:cNvSpPr>
          <p:nvPr/>
        </p:nvSpPr>
        <p:spPr bwMode="auto">
          <a:xfrm>
            <a:off x="7286625" y="1000125"/>
            <a:ext cx="1571625" cy="5429250"/>
          </a:xfrm>
          <a:prstGeom prst="downArrowCallout">
            <a:avLst>
              <a:gd name="adj1" fmla="val 14037"/>
              <a:gd name="adj2" fmla="val 25000"/>
              <a:gd name="adj3" fmla="val 20040"/>
              <a:gd name="adj4" fmla="val 64977"/>
            </a:avLst>
          </a:prstGeom>
          <a:solidFill>
            <a:srgbClr val="FF935D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 eaLnBrk="1" hangingPunct="1">
              <a:buClr>
                <a:srgbClr val="000000"/>
              </a:buClr>
              <a:buSzPct val="25000"/>
              <a:buFont typeface="Verdana" pitchFamily="34" charset="0"/>
              <a:buNone/>
            </a:pPr>
            <a:r>
              <a:rPr lang="en-US" sz="1600" b="1">
                <a:sym typeface="Verdana" pitchFamily="34" charset="0"/>
              </a:rPr>
              <a:t>5</a:t>
            </a:r>
          </a:p>
          <a:p>
            <a:pPr algn="ctr" eaLnBrk="1" hangingPunct="1">
              <a:buClr>
                <a:srgbClr val="000000"/>
              </a:buClr>
              <a:buSzPct val="25000"/>
              <a:buFont typeface="Verdana" pitchFamily="34" charset="0"/>
              <a:buNone/>
            </a:pPr>
            <a:r>
              <a:rPr lang="en-US" sz="1600">
                <a:sym typeface="Verdana" pitchFamily="34" charset="0"/>
              </a:rPr>
              <a:t>Estensione del processo di valutazione e valorizzazione  a tutti i professionisti di  entrambe le aziende</a:t>
            </a:r>
          </a:p>
          <a:p>
            <a:pPr algn="ctr" eaLnBrk="1" hangingPunct="1">
              <a:buClr>
                <a:srgbClr val="000000"/>
              </a:buClr>
              <a:buSzPct val="25000"/>
              <a:buFont typeface="Verdana" pitchFamily="34" charset="0"/>
              <a:buNone/>
            </a:pPr>
            <a:endParaRPr lang="en-US" sz="1200">
              <a:sym typeface="Verdana" pitchFamily="34" charset="0"/>
            </a:endParaRPr>
          </a:p>
          <a:p>
            <a:pPr algn="ctr" eaLnBrk="1" hangingPunct="1">
              <a:buClr>
                <a:srgbClr val="000000"/>
              </a:buClr>
              <a:buSzPct val="25000"/>
              <a:buFont typeface="Verdana" pitchFamily="34" charset="0"/>
              <a:buNone/>
            </a:pPr>
            <a:endParaRPr lang="en-US" sz="1200">
              <a:sym typeface="Verdana" pitchFamily="34" charset="0"/>
            </a:endParaRPr>
          </a:p>
          <a:p>
            <a:pPr algn="ctr" eaLnBrk="1" hangingPunct="1">
              <a:buClr>
                <a:srgbClr val="1D1DCC"/>
              </a:buClr>
              <a:buSzPct val="25000"/>
              <a:buFont typeface="Times New Roman" pitchFamily="18" charset="0"/>
              <a:buNone/>
            </a:pPr>
            <a:r>
              <a:rPr lang="en-US" sz="1600" b="1">
                <a:solidFill>
                  <a:srgbClr val="1D1DCC"/>
                </a:solidFill>
                <a:sym typeface="Times New Roman" pitchFamily="18" charset="0"/>
              </a:rPr>
              <a:t>Gennaio </a:t>
            </a:r>
            <a:r>
              <a:rPr lang="mr-IN" sz="1600" b="1">
                <a:solidFill>
                  <a:srgbClr val="1D1DCC"/>
                </a:solidFill>
                <a:cs typeface="Times New Roman" pitchFamily="18" charset="0"/>
                <a:sym typeface="Times New Roman" pitchFamily="18" charset="0"/>
              </a:rPr>
              <a:t>–</a:t>
            </a:r>
            <a:r>
              <a:rPr lang="en-US" sz="1600" b="1">
                <a:solidFill>
                  <a:srgbClr val="1D1DCC"/>
                </a:solidFill>
                <a:sym typeface="Times New Roman" pitchFamily="18" charset="0"/>
              </a:rPr>
              <a:t> Dicembre  2018</a:t>
            </a:r>
          </a:p>
        </p:txBody>
      </p:sp>
      <p:sp>
        <p:nvSpPr>
          <p:cNvPr id="46087" name="Shape 136"/>
          <p:cNvSpPr txBox="1">
            <a:spLocks noChangeArrowheads="1"/>
          </p:cNvSpPr>
          <p:nvPr/>
        </p:nvSpPr>
        <p:spPr bwMode="auto">
          <a:xfrm>
            <a:off x="1619250" y="74613"/>
            <a:ext cx="6686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75" tIns="44450" rIns="90475" bIns="44450" anchor="ctr"/>
          <a:lstStyle/>
          <a:p>
            <a:pPr algn="ctr" eaLnBrk="1" hangingPunct="1">
              <a:buClr>
                <a:srgbClr val="1D1DCC"/>
              </a:buClr>
              <a:buSzPct val="25000"/>
              <a:buFont typeface="Times New Roman" pitchFamily="18" charset="0"/>
              <a:buNone/>
            </a:pPr>
            <a:r>
              <a:rPr lang="en-US" sz="2800" b="1">
                <a:solidFill>
                  <a:srgbClr val="1D1DCC"/>
                </a:solidFill>
                <a:sym typeface="Times New Roman" pitchFamily="18" charset="0"/>
              </a:rPr>
              <a:t>IL PROGETTO INTERAZIENDALE  FASI E TEMPI</a:t>
            </a:r>
            <a:r>
              <a:rPr lang="en-US" sz="2800" b="1">
                <a:solidFill>
                  <a:srgbClr val="232323"/>
                </a:solidFill>
                <a:sym typeface="Times New Roman" pitchFamily="18" charset="0"/>
              </a:rPr>
              <a:t> </a:t>
            </a:r>
            <a:r>
              <a:rPr lang="en-US" sz="2800" b="1">
                <a:solidFill>
                  <a:srgbClr val="1D1DCC"/>
                </a:solidFill>
                <a:sym typeface="Times New Roman" pitchFamily="18" charset="0"/>
              </a:rPr>
              <a:t> </a:t>
            </a:r>
          </a:p>
        </p:txBody>
      </p:sp>
      <p:sp>
        <p:nvSpPr>
          <p:cNvPr id="46088" name="Shape 137"/>
          <p:cNvSpPr>
            <a:spLocks noChangeArrowheads="1"/>
          </p:cNvSpPr>
          <p:nvPr/>
        </p:nvSpPr>
        <p:spPr bwMode="auto">
          <a:xfrm>
            <a:off x="2057400" y="990600"/>
            <a:ext cx="1571625" cy="5429250"/>
          </a:xfrm>
          <a:prstGeom prst="downArrowCallout">
            <a:avLst>
              <a:gd name="adj1" fmla="val 14037"/>
              <a:gd name="adj2" fmla="val 25000"/>
              <a:gd name="adj3" fmla="val 20040"/>
              <a:gd name="adj4" fmla="val 6497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lIns="91425" tIns="45700" rIns="91425" bIns="45700" anchor="ctr" anchorCtr="1"/>
          <a:lstStyle/>
          <a:p>
            <a:pPr algn="ctr" eaLnBrk="1" hangingPunct="1">
              <a:buClr>
                <a:srgbClr val="000000"/>
              </a:buClr>
              <a:buFont typeface="Domine"/>
              <a:buNone/>
            </a:pPr>
            <a:endParaRPr lang="it-IT" sz="1600" b="1" dirty="0">
              <a:sym typeface="Verdana" pitchFamily="34" charset="0"/>
            </a:endParaRPr>
          </a:p>
          <a:p>
            <a:pPr algn="ctr" eaLnBrk="1" hangingPunct="1">
              <a:buClr>
                <a:srgbClr val="000000"/>
              </a:buClr>
              <a:buSzPct val="25000"/>
              <a:buFont typeface="Verdana" pitchFamily="34" charset="0"/>
              <a:buNone/>
            </a:pPr>
            <a:r>
              <a:rPr lang="en-US" sz="1600" b="1" dirty="0">
                <a:sym typeface="Verdana" pitchFamily="34" charset="0"/>
              </a:rPr>
              <a:t>2</a:t>
            </a:r>
          </a:p>
          <a:p>
            <a:pPr algn="ctr" eaLnBrk="1" hangingPunct="1">
              <a:buClr>
                <a:srgbClr val="000000"/>
              </a:buClr>
              <a:buSzPct val="25000"/>
              <a:buFont typeface="Verdana" pitchFamily="34" charset="0"/>
              <a:buNone/>
            </a:pPr>
            <a:r>
              <a:rPr lang="en-US" sz="1600" dirty="0" err="1">
                <a:sym typeface="Verdana" pitchFamily="34" charset="0"/>
              </a:rPr>
              <a:t>Incontri</a:t>
            </a:r>
            <a:r>
              <a:rPr lang="en-US" sz="1600" dirty="0">
                <a:sym typeface="Verdana" pitchFamily="34" charset="0"/>
              </a:rPr>
              <a:t> </a:t>
            </a:r>
            <a:r>
              <a:rPr lang="en-US" sz="1600" dirty="0" err="1">
                <a:sym typeface="Verdana" pitchFamily="34" charset="0"/>
              </a:rPr>
              <a:t>di</a:t>
            </a:r>
            <a:r>
              <a:rPr lang="en-US" sz="1600" dirty="0">
                <a:sym typeface="Verdana" pitchFamily="34" charset="0"/>
              </a:rPr>
              <a:t> </a:t>
            </a:r>
            <a:r>
              <a:rPr lang="en-US" sz="1600" dirty="0" err="1">
                <a:sym typeface="Verdana" pitchFamily="34" charset="0"/>
              </a:rPr>
              <a:t>sensibilizzzione</a:t>
            </a:r>
            <a:r>
              <a:rPr lang="en-US" sz="1600" dirty="0">
                <a:sym typeface="Verdana" pitchFamily="34" charset="0"/>
              </a:rPr>
              <a:t> del </a:t>
            </a:r>
            <a:r>
              <a:rPr lang="en-US" sz="1600" dirty="0" err="1">
                <a:sym typeface="Verdana" pitchFamily="34" charset="0"/>
              </a:rPr>
              <a:t>personale</a:t>
            </a:r>
            <a:r>
              <a:rPr lang="en-US" sz="1600" dirty="0">
                <a:sym typeface="Verdana" pitchFamily="34" charset="0"/>
              </a:rPr>
              <a:t> e </a:t>
            </a:r>
            <a:r>
              <a:rPr lang="en-US" sz="1600" dirty="0" err="1">
                <a:sym typeface="Verdana" pitchFamily="34" charset="0"/>
              </a:rPr>
              <a:t>degli</a:t>
            </a:r>
            <a:r>
              <a:rPr lang="en-US" sz="1600" dirty="0">
                <a:sym typeface="Verdana" pitchFamily="34" charset="0"/>
              </a:rPr>
              <a:t>  opinion leader  </a:t>
            </a:r>
            <a:endParaRPr lang="en-US" sz="1600" b="1" dirty="0">
              <a:latin typeface="Arial" pitchFamily="34" charset="0"/>
              <a:sym typeface="Arial" pitchFamily="34" charset="0"/>
            </a:endParaRPr>
          </a:p>
          <a:p>
            <a:pPr algn="ctr" eaLnBrk="1" hangingPunct="1">
              <a:buClr>
                <a:srgbClr val="000000"/>
              </a:buClr>
              <a:buFont typeface="Domine"/>
              <a:buNone/>
            </a:pPr>
            <a:endParaRPr lang="it-IT" sz="16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ctr" eaLnBrk="1" hangingPunct="1">
              <a:buClr>
                <a:srgbClr val="1D1DCC"/>
              </a:buClr>
              <a:buSzPct val="25000"/>
              <a:buFont typeface="Times New Roman" pitchFamily="18" charset="0"/>
              <a:buNone/>
            </a:pPr>
            <a:r>
              <a:rPr lang="en-US" sz="1600" b="1" dirty="0" err="1" smtClean="0">
                <a:solidFill>
                  <a:srgbClr val="1D1DCC"/>
                </a:solidFill>
                <a:sym typeface="Times New Roman" pitchFamily="18" charset="0"/>
              </a:rPr>
              <a:t>Ottobre</a:t>
            </a:r>
            <a:r>
              <a:rPr lang="en-US" sz="1600" b="1" dirty="0" smtClean="0">
                <a:solidFill>
                  <a:srgbClr val="1D1DCC"/>
                </a:solidFill>
                <a:sym typeface="Times New Roman" pitchFamily="18" charset="0"/>
              </a:rPr>
              <a:t>  </a:t>
            </a:r>
            <a:r>
              <a:rPr lang="en-US" sz="1600" b="1" dirty="0">
                <a:solidFill>
                  <a:srgbClr val="1D1DCC"/>
                </a:solidFill>
                <a:sym typeface="Times New Roman" pitchFamily="18" charset="0"/>
              </a:rPr>
              <a:t>- </a:t>
            </a:r>
            <a:r>
              <a:rPr lang="en-US" sz="1600" b="1" dirty="0" err="1">
                <a:solidFill>
                  <a:srgbClr val="1D1DCC"/>
                </a:solidFill>
                <a:sym typeface="Times New Roman" pitchFamily="18" charset="0"/>
              </a:rPr>
              <a:t>Dicembre</a:t>
            </a:r>
            <a:r>
              <a:rPr lang="en-US" sz="1600" b="1" dirty="0">
                <a:solidFill>
                  <a:srgbClr val="1D1DCC"/>
                </a:solidFill>
                <a:sym typeface="Times New Roman" pitchFamily="18" charset="0"/>
              </a:rPr>
              <a:t>  2017</a:t>
            </a:r>
          </a:p>
          <a:p>
            <a:pPr algn="ctr" eaLnBrk="1" hangingPunct="1"/>
            <a:endParaRPr lang="it-IT" sz="1400" dirty="0">
              <a:sym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772275" y="6230938"/>
            <a:ext cx="2762250" cy="800219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4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r>
              <a:rPr lang="it-IT" sz="1600" dirty="0" smtClean="0"/>
              <a:t> </a:t>
            </a:r>
            <a:endParaRPr lang="it-IT" sz="1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181100" y="485775"/>
            <a:ext cx="7715250" cy="1143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2800" b="1" smtClean="0">
                <a:solidFill>
                  <a:srgbClr val="1D1DCC"/>
                </a:solidFill>
                <a:sym typeface="Times New Roman" pitchFamily="18" charset="0"/>
              </a:rPr>
              <a:t>SENSIBILIZZAZIONE E COMUNICAZIONE</a:t>
            </a:r>
            <a:br>
              <a:rPr lang="it-IT" sz="2800" b="1" smtClean="0">
                <a:solidFill>
                  <a:srgbClr val="1D1DCC"/>
                </a:solidFill>
                <a:sym typeface="Times New Roman" pitchFamily="18" charset="0"/>
              </a:rPr>
            </a:br>
            <a:r>
              <a:rPr lang="it-IT" sz="2800" b="1" smtClean="0">
                <a:solidFill>
                  <a:srgbClr val="1D1DCC"/>
                </a:solidFill>
                <a:sym typeface="Times New Roman" pitchFamily="18" charset="0"/>
              </a:rPr>
              <a:t> </a:t>
            </a:r>
            <a:r>
              <a:rPr lang="it-IT" sz="1600" b="1" smtClean="0">
                <a:solidFill>
                  <a:srgbClr val="1D1DCC"/>
                </a:solidFill>
                <a:latin typeface="Times" pitchFamily="18" charset="0"/>
                <a:sym typeface="Times New Roman" pitchFamily="18" charset="0"/>
              </a:rPr>
              <a:t> </a:t>
            </a:r>
            <a:r>
              <a:rPr lang="it-IT" sz="1600" b="1" smtClean="0">
                <a:solidFill>
                  <a:srgbClr val="1D1DCC"/>
                </a:solidFill>
                <a:sym typeface="Times New Roman" pitchFamily="18" charset="0"/>
              </a:rPr>
              <a:t>OTTOBRE – DICEMBRE 2017</a:t>
            </a:r>
          </a:p>
        </p:txBody>
      </p:sp>
      <p:sp>
        <p:nvSpPr>
          <p:cNvPr id="51204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1047750" y="2100263"/>
            <a:ext cx="779145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AutoNum type="arabicPeriod"/>
            </a:pPr>
            <a:r>
              <a:rPr lang="it-IT" sz="1600" dirty="0" smtClean="0">
                <a:solidFill>
                  <a:srgbClr val="000000"/>
                </a:solidFill>
                <a:sym typeface="Times New Roman" pitchFamily="18" charset="0"/>
              </a:rPr>
              <a:t>COLLEGI </a:t>
            </a:r>
            <a:r>
              <a:rPr lang="it-IT" sz="1600" dirty="0" err="1" smtClean="0">
                <a:solidFill>
                  <a:srgbClr val="000000"/>
                </a:solidFill>
                <a:sym typeface="Times New Roman" pitchFamily="18" charset="0"/>
              </a:rPr>
              <a:t>DI</a:t>
            </a:r>
            <a:r>
              <a:rPr lang="it-IT" sz="1600" dirty="0" smtClean="0">
                <a:solidFill>
                  <a:srgbClr val="000000"/>
                </a:solidFill>
                <a:sym typeface="Times New Roman" pitchFamily="18" charset="0"/>
              </a:rPr>
              <a:t> DIREZIONE +  COMITATO </a:t>
            </a:r>
            <a:r>
              <a:rPr lang="it-IT" sz="1600" dirty="0" err="1" smtClean="0">
                <a:solidFill>
                  <a:srgbClr val="000000"/>
                </a:solidFill>
                <a:sym typeface="Times New Roman" pitchFamily="18" charset="0"/>
              </a:rPr>
              <a:t>DI</a:t>
            </a:r>
            <a:r>
              <a:rPr lang="it-IT" sz="1600" dirty="0" smtClean="0">
                <a:solidFill>
                  <a:srgbClr val="000000"/>
                </a:solidFill>
                <a:sym typeface="Times New Roman" pitchFamily="18" charset="0"/>
              </a:rPr>
              <a:t> INDIRIZZO AOU +  COORDINAMENTI DELLE PROFESSIONI SANITARIE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AutoNum type="arabicPeriod"/>
            </a:pPr>
            <a:r>
              <a:rPr lang="it-IT" sz="1600" dirty="0" smtClean="0">
                <a:solidFill>
                  <a:srgbClr val="000000"/>
                </a:solidFill>
                <a:sym typeface="Times New Roman" pitchFamily="18" charset="0"/>
              </a:rPr>
              <a:t>COMUNICAZIONE SCRITTA (CARTA E WEB) AGLI OPERATORI (A CURA DEI TEAM COMUNICAZIONE)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AutoNum type="arabicPeriod"/>
            </a:pPr>
            <a:r>
              <a:rPr lang="it-IT" sz="1600" dirty="0" smtClean="0">
                <a:solidFill>
                  <a:srgbClr val="000000"/>
                </a:solidFill>
                <a:sym typeface="Times New Roman" pitchFamily="18" charset="0"/>
              </a:rPr>
              <a:t>TUTTO IL PERSONALE  CON ASSEMBLEE INFORMATIVE  NEGLI OSPEDALI E DISTRETTI (DIREZIONI GENERALI E GRUPPO DIRIGENTE)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AutoNum type="arabicPeriod"/>
            </a:pPr>
            <a:r>
              <a:rPr lang="it-IT" sz="1600" dirty="0" smtClean="0">
                <a:solidFill>
                  <a:srgbClr val="000000"/>
                </a:solidFill>
                <a:sym typeface="Times New Roman" pitchFamily="18" charset="0"/>
              </a:rPr>
              <a:t>INFORMATIVA SUI SITI (PAGINA DEDICATA SU  </a:t>
            </a:r>
            <a:r>
              <a:rPr lang="it-IT" sz="1600" dirty="0" err="1" smtClean="0">
                <a:solidFill>
                  <a:srgbClr val="000000"/>
                </a:solidFill>
                <a:sym typeface="Times New Roman" pitchFamily="18" charset="0"/>
              </a:rPr>
              <a:t>ferrarasalute.it</a:t>
            </a:r>
            <a:r>
              <a:rPr lang="it-IT" sz="1600" dirty="0" smtClean="0">
                <a:solidFill>
                  <a:srgbClr val="000000"/>
                </a:solidFill>
                <a:sym typeface="Times New Roman" pitchFamily="18" charset="0"/>
              </a:rPr>
              <a:t>, </a:t>
            </a:r>
            <a:endParaRPr lang="it-IT" sz="16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None/>
            </a:pPr>
            <a:r>
              <a:rPr lang="it-IT" sz="1600" dirty="0" smtClean="0">
                <a:solidFill>
                  <a:srgbClr val="000000"/>
                </a:solidFill>
                <a:sym typeface="Times New Roman" pitchFamily="18" charset="0"/>
              </a:rPr>
              <a:t>	</a:t>
            </a:r>
            <a:r>
              <a:rPr lang="it-IT" sz="1600" dirty="0" smtClean="0">
                <a:solidFill>
                  <a:srgbClr val="000000"/>
                </a:solidFill>
                <a:sym typeface="Times New Roman" pitchFamily="18" charset="0"/>
              </a:rPr>
              <a:t>A </a:t>
            </a:r>
            <a:r>
              <a:rPr lang="it-IT" sz="1600" dirty="0" smtClean="0">
                <a:solidFill>
                  <a:srgbClr val="000000"/>
                </a:solidFill>
                <a:sym typeface="Times New Roman" pitchFamily="18" charset="0"/>
              </a:rPr>
              <a:t>CURA DEI TEAM COMUNICAZIONE)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AutoNum type="arabicPeriod"/>
            </a:pPr>
            <a:r>
              <a:rPr lang="it-IT" sz="1600" dirty="0" smtClean="0">
                <a:solidFill>
                  <a:srgbClr val="000000"/>
                </a:solidFill>
                <a:sym typeface="Times New Roman" pitchFamily="18" charset="0"/>
              </a:rPr>
              <a:t>RIUNIONI DEI CONSIGLI  </a:t>
            </a:r>
            <a:r>
              <a:rPr lang="it-IT" sz="1600" dirty="0" err="1" smtClean="0">
                <a:solidFill>
                  <a:srgbClr val="000000"/>
                </a:solidFill>
                <a:sym typeface="Times New Roman" pitchFamily="18" charset="0"/>
              </a:rPr>
              <a:t>DI</a:t>
            </a:r>
            <a:r>
              <a:rPr lang="it-IT" sz="1600" dirty="0" smtClean="0">
                <a:solidFill>
                  <a:srgbClr val="000000"/>
                </a:solidFill>
                <a:sym typeface="Times New Roman" pitchFamily="18" charset="0"/>
              </a:rPr>
              <a:t> DIPARTIMENTO PER LA PRESENTAZIONE DEL PROGETTO (CON SUPPORTO DELLE DIREZIONI SANITARIE AZIENDALI)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AutoNum type="arabicPeriod"/>
            </a:pPr>
            <a:r>
              <a:rPr lang="it-IT" sz="1600" dirty="0" smtClean="0">
                <a:solidFill>
                  <a:srgbClr val="000000"/>
                </a:solidFill>
                <a:sym typeface="Times New Roman" pitchFamily="18" charset="0"/>
              </a:rPr>
              <a:t>RIUNIONI PER U.O. O SERVIZIO CONDOTTE DAI RESPONSABILI (CON SUPPORTO DELLE DIREZIONI)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AutoNum type="arabicPeriod"/>
            </a:pPr>
            <a:r>
              <a:rPr lang="it-IT" sz="1600" dirty="0" smtClean="0">
                <a:solidFill>
                  <a:srgbClr val="000000"/>
                </a:solidFill>
                <a:sym typeface="Times New Roman" pitchFamily="18" charset="0"/>
              </a:rPr>
              <a:t>OPEN DAY NELLE VARIE SEDI (OSPEDALI E DISTRETTI, A </a:t>
            </a:r>
            <a:r>
              <a:rPr lang="it-IT" sz="1600" dirty="0" smtClean="0">
                <a:solidFill>
                  <a:srgbClr val="000000"/>
                </a:solidFill>
                <a:sym typeface="Times New Roman" pitchFamily="18" charset="0"/>
              </a:rPr>
              <a:t>CURA </a:t>
            </a:r>
            <a:r>
              <a:rPr lang="it-IT" sz="1600" dirty="0" smtClean="0">
                <a:solidFill>
                  <a:srgbClr val="000000"/>
                </a:solidFill>
                <a:sym typeface="Times New Roman" pitchFamily="18" charset="0"/>
              </a:rPr>
              <a:t>DEI TEAM COMUNICAZIONE) 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AutoNum type="arabicPeriod"/>
            </a:pPr>
            <a:endParaRPr lang="it-IT" sz="16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Arial" pitchFamily="34" charset="0"/>
              <a:buChar char="●"/>
            </a:pPr>
            <a:endParaRPr lang="it-IT" sz="1600" dirty="0" smtClean="0">
              <a:solidFill>
                <a:srgbClr val="000000"/>
              </a:solidFill>
              <a:sym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ransition>
    <p:dissolve/>
    <p:sndAc>
      <p:stSnd>
        <p:snd r:embed="rId3" name="Volo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ttangolo 3"/>
          <p:cNvSpPr>
            <a:spLocks noChangeArrowheads="1"/>
          </p:cNvSpPr>
          <p:nvPr/>
        </p:nvSpPr>
        <p:spPr bwMode="auto">
          <a:xfrm>
            <a:off x="1371600" y="1536700"/>
            <a:ext cx="720566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sz="2400" b="1">
                <a:solidFill>
                  <a:schemeClr val="tx1"/>
                </a:solidFill>
                <a:sym typeface="Arial" pitchFamily="34" charset="0"/>
              </a:rPr>
              <a:t>Attività formative in due tranches</a:t>
            </a:r>
            <a:r>
              <a:rPr lang="it-IT" sz="2400">
                <a:solidFill>
                  <a:schemeClr val="tx1"/>
                </a:solidFill>
                <a:sym typeface="Arial" pitchFamily="34" charset="0"/>
              </a:rPr>
              <a:t>   </a:t>
            </a:r>
            <a:br>
              <a:rPr lang="it-IT" sz="2400">
                <a:solidFill>
                  <a:schemeClr val="tx1"/>
                </a:solidFill>
                <a:sym typeface="Arial" pitchFamily="34" charset="0"/>
              </a:rPr>
            </a:br>
            <a:endParaRPr lang="it-IT" sz="2400">
              <a:solidFill>
                <a:schemeClr val="tx1"/>
              </a:solidFill>
              <a:sym typeface="Arial" pitchFamily="34" charset="0"/>
            </a:endParaRPr>
          </a:p>
          <a:p>
            <a:pPr eaLnBrk="1" hangingPunct="1"/>
            <a:r>
              <a:rPr lang="it-IT" sz="2400">
                <a:solidFill>
                  <a:schemeClr val="tx1"/>
                </a:solidFill>
                <a:sym typeface="Arial" pitchFamily="34" charset="0"/>
              </a:rPr>
              <a:t>Sono coinvolti i 430 valutatori (circa),  con lo scopo di renderli capaci di utilizzare, in modo efficace, il </a:t>
            </a:r>
            <a:r>
              <a:rPr lang="it-IT" sz="2400" b="1">
                <a:solidFill>
                  <a:schemeClr val="tx1"/>
                </a:solidFill>
                <a:sym typeface="Arial" pitchFamily="34" charset="0"/>
              </a:rPr>
              <a:t>metodo e gli strumenti</a:t>
            </a:r>
            <a:r>
              <a:rPr lang="it-IT" sz="2400">
                <a:solidFill>
                  <a:schemeClr val="tx1"/>
                </a:solidFill>
                <a:sym typeface="Arial" pitchFamily="34" charset="0"/>
              </a:rPr>
              <a:t> per una corretta valutazione delle prestazioni.</a:t>
            </a:r>
          </a:p>
          <a:p>
            <a:pPr eaLnBrk="1" hangingPunct="1"/>
            <a:r>
              <a:rPr lang="it-IT" sz="2400">
                <a:solidFill>
                  <a:schemeClr val="tx1"/>
                </a:solidFill>
                <a:sym typeface="Arial" pitchFamily="34" charset="0"/>
              </a:rPr>
              <a:t> </a:t>
            </a:r>
            <a:br>
              <a:rPr lang="it-IT" sz="2400">
                <a:solidFill>
                  <a:schemeClr val="tx1"/>
                </a:solidFill>
                <a:sym typeface="Arial" pitchFamily="34" charset="0"/>
              </a:rPr>
            </a:br>
            <a:r>
              <a:rPr lang="it-IT" sz="2400">
                <a:solidFill>
                  <a:schemeClr val="tx1"/>
                </a:solidFill>
                <a:sym typeface="Arial" pitchFamily="34" charset="0"/>
              </a:rPr>
              <a:t>Particolare focus sulla  gestione valorizzante del </a:t>
            </a:r>
            <a:r>
              <a:rPr lang="it-IT" sz="2400" b="1">
                <a:solidFill>
                  <a:schemeClr val="tx1"/>
                </a:solidFill>
                <a:sym typeface="Arial" pitchFamily="34" charset="0"/>
              </a:rPr>
              <a:t>feedback</a:t>
            </a:r>
            <a:r>
              <a:rPr lang="it-IT" sz="2400">
                <a:solidFill>
                  <a:schemeClr val="tx1"/>
                </a:solidFill>
                <a:sym typeface="Arial" pitchFamily="34" charset="0"/>
              </a:rPr>
              <a:t>, dei </a:t>
            </a:r>
            <a:r>
              <a:rPr lang="it-IT" sz="2400" b="1">
                <a:solidFill>
                  <a:schemeClr val="tx1"/>
                </a:solidFill>
                <a:sym typeface="Arial" pitchFamily="34" charset="0"/>
              </a:rPr>
              <a:t>colloqui</a:t>
            </a:r>
            <a:r>
              <a:rPr lang="it-IT" sz="2400">
                <a:solidFill>
                  <a:schemeClr val="tx1"/>
                </a:solidFill>
                <a:sym typeface="Arial" pitchFamily="34" charset="0"/>
              </a:rPr>
              <a:t> di </a:t>
            </a:r>
            <a:r>
              <a:rPr lang="it-IT" sz="2400" b="1">
                <a:solidFill>
                  <a:schemeClr val="tx1"/>
                </a:solidFill>
                <a:sym typeface="Arial" pitchFamily="34" charset="0"/>
              </a:rPr>
              <a:t>inizio</a:t>
            </a:r>
            <a:r>
              <a:rPr lang="it-IT" sz="2400">
                <a:solidFill>
                  <a:schemeClr val="tx1"/>
                </a:solidFill>
                <a:sym typeface="Arial" pitchFamily="34" charset="0"/>
              </a:rPr>
              <a:t> periodo, e di quelli </a:t>
            </a:r>
            <a:r>
              <a:rPr lang="it-IT" sz="2400" b="1">
                <a:solidFill>
                  <a:schemeClr val="tx1"/>
                </a:solidFill>
                <a:sym typeface="Arial" pitchFamily="34" charset="0"/>
              </a:rPr>
              <a:t>intermedi,</a:t>
            </a:r>
            <a:r>
              <a:rPr lang="it-IT" sz="2400">
                <a:solidFill>
                  <a:schemeClr val="tx1"/>
                </a:solidFill>
                <a:sym typeface="Arial" pitchFamily="34" charset="0"/>
              </a:rPr>
              <a:t>  e sulla esplicitazione </a:t>
            </a:r>
            <a:r>
              <a:rPr lang="it-IT" sz="2400" b="1">
                <a:solidFill>
                  <a:schemeClr val="tx1"/>
                </a:solidFill>
                <a:sym typeface="Arial" pitchFamily="34" charset="0"/>
              </a:rPr>
              <a:t>finale </a:t>
            </a:r>
            <a:r>
              <a:rPr lang="it-IT" sz="2400">
                <a:solidFill>
                  <a:schemeClr val="tx1"/>
                </a:solidFill>
                <a:sym typeface="Arial" pitchFamily="34" charset="0"/>
              </a:rPr>
              <a:t>della valutazione.</a:t>
            </a:r>
          </a:p>
        </p:txBody>
      </p:sp>
      <p:sp>
        <p:nvSpPr>
          <p:cNvPr id="52227" name="Titolo 4"/>
          <p:cNvSpPr txBox="1">
            <a:spLocks noGrp="1"/>
          </p:cNvSpPr>
          <p:nvPr>
            <p:ph type="ctrTitle" idx="4294967295"/>
          </p:nvPr>
        </p:nvSpPr>
        <p:spPr>
          <a:xfrm>
            <a:off x="1371600" y="384175"/>
            <a:ext cx="7470775" cy="8223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2800" b="1" smtClean="0">
                <a:solidFill>
                  <a:srgbClr val="2F2DCE"/>
                </a:solidFill>
                <a:sym typeface="Times New Roman" pitchFamily="18" charset="0"/>
              </a:rPr>
              <a:t>FORMAZIONE DEI VALUTATORI</a:t>
            </a:r>
            <a:r>
              <a:rPr lang="it-IT" sz="3000" b="1" smtClean="0">
                <a:solidFill>
                  <a:srgbClr val="0070C0"/>
                </a:solidFill>
                <a:sym typeface="Times New Roman" pitchFamily="18" charset="0"/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ransition>
    <p:dissolve/>
    <p:sndAc>
      <p:stSnd>
        <p:snd r:embed="rId3" name="Volo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1"/>
          <p:cNvSpPr txBox="1">
            <a:spLocks noGrp="1"/>
          </p:cNvSpPr>
          <p:nvPr>
            <p:ph type="title" idx="4294967295"/>
          </p:nvPr>
        </p:nvSpPr>
        <p:spPr>
          <a:xfrm>
            <a:off x="1181100" y="288925"/>
            <a:ext cx="7715250" cy="1143000"/>
          </a:xfrm>
        </p:spPr>
        <p:txBody>
          <a:bodyPr/>
          <a:lstStyle/>
          <a:p>
            <a:pPr algn="ctr" eaLnBrk="1" hangingPunct="1"/>
            <a:r>
              <a:rPr lang="it-IT" sz="2800" b="1" smtClean="0">
                <a:solidFill>
                  <a:srgbClr val="2F2DCE"/>
                </a:solidFill>
                <a:sym typeface="Times New Roman" pitchFamily="18" charset="0"/>
              </a:rPr>
              <a:t>I NUMERI DEI VALUTATORI</a:t>
            </a:r>
            <a:r>
              <a:rPr lang="it-IT" sz="2800" smtClean="0">
                <a:solidFill>
                  <a:srgbClr val="232323"/>
                </a:solidFill>
                <a:sym typeface="Times New Roman" pitchFamily="18" charset="0"/>
              </a:rPr>
              <a:t/>
            </a:r>
            <a:br>
              <a:rPr lang="it-IT" sz="2800" smtClean="0">
                <a:solidFill>
                  <a:srgbClr val="232323"/>
                </a:solidFill>
                <a:sym typeface="Times New Roman" pitchFamily="18" charset="0"/>
              </a:rPr>
            </a:br>
            <a:r>
              <a:rPr lang="it-IT" sz="2400" smtClean="0">
                <a:solidFill>
                  <a:srgbClr val="232323"/>
                </a:solidFill>
                <a:sym typeface="Times New Roman" pitchFamily="18" charset="0"/>
              </a:rPr>
              <a:t>Medici, sanitari, tecnici, amministrativi</a:t>
            </a:r>
            <a:br>
              <a:rPr lang="it-IT" sz="2400" smtClean="0">
                <a:solidFill>
                  <a:srgbClr val="232323"/>
                </a:solidFill>
                <a:sym typeface="Times New Roman" pitchFamily="18" charset="0"/>
              </a:rPr>
            </a:br>
            <a:r>
              <a:rPr lang="it-IT" sz="2400" smtClean="0">
                <a:solidFill>
                  <a:srgbClr val="232323"/>
                </a:solidFill>
                <a:sym typeface="Times New Roman" pitchFamily="18" charset="0"/>
              </a:rPr>
              <a:t>(dati al 31/12/2016)</a:t>
            </a:r>
            <a:endParaRPr lang="it-IT" sz="2800" smtClean="0">
              <a:solidFill>
                <a:srgbClr val="232323"/>
              </a:solidFill>
              <a:sym typeface="Times New Roman" pitchFamily="18" charset="0"/>
            </a:endParaRPr>
          </a:p>
        </p:txBody>
      </p:sp>
      <p:graphicFrame>
        <p:nvGraphicFramePr>
          <p:cNvPr id="65539" name="Group 3"/>
          <p:cNvGraphicFramePr>
            <a:graphicFrameLocks noGrp="1"/>
          </p:cNvGraphicFramePr>
          <p:nvPr/>
        </p:nvGraphicFramePr>
        <p:xfrm>
          <a:off x="1670050" y="1843088"/>
          <a:ext cx="6096000" cy="2895601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AOU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AUSL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Totale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FDC6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St. Complesse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FDC6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St. semplici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FDC6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FDC6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Totale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FD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FD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FD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437*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FDC6"/>
                    </a:solidFill>
                  </a:tcPr>
                </a:tc>
              </a:tr>
            </a:tbl>
          </a:graphicData>
        </a:graphic>
      </p:graphicFrame>
      <p:sp>
        <p:nvSpPr>
          <p:cNvPr id="53283" name="CasellaDiTesto 4"/>
          <p:cNvSpPr txBox="1">
            <a:spLocks noChangeArrowheads="1"/>
          </p:cNvSpPr>
          <p:nvPr/>
        </p:nvSpPr>
        <p:spPr bwMode="auto">
          <a:xfrm>
            <a:off x="1660525" y="5138738"/>
            <a:ext cx="545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it-IT" sz="1400">
                <a:latin typeface="Arial" pitchFamily="34" charset="0"/>
                <a:sym typeface="Arial" pitchFamily="34" charset="0"/>
              </a:rPr>
              <a:t>* Fonte: Servizio Unico Gestione  delle Risorse Umane AUSL/AOU</a:t>
            </a:r>
            <a:endParaRPr lang="it-IT" sz="1100">
              <a:latin typeface="Arial" pitchFamily="34" charset="0"/>
              <a:sym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Grp="1"/>
          </p:cNvSpPr>
          <p:nvPr>
            <p:ph type="title"/>
          </p:nvPr>
        </p:nvSpPr>
        <p:spPr>
          <a:xfrm>
            <a:off x="1181100" y="609600"/>
            <a:ext cx="7715250" cy="1143000"/>
          </a:xfrm>
          <a:noFill/>
        </p:spPr>
        <p:txBody>
          <a:bodyPr lIns="90487" tIns="44450" rIns="90487" bIns="4445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it-IT" sz="2800" b="1" smtClean="0">
                <a:solidFill>
                  <a:srgbClr val="2F2DCE"/>
                </a:solidFill>
                <a:sym typeface="Times New Roman" pitchFamily="18" charset="0"/>
              </a:rPr>
              <a:t>VALORIZZAZIONE DEL CAPITALE UMANO E VALUTAZIONE</a:t>
            </a:r>
            <a:endParaRPr lang="it-IT" sz="2800" b="1" smtClean="0">
              <a:solidFill>
                <a:srgbClr val="000000"/>
              </a:solidFill>
              <a:sym typeface="Times New Roman" pitchFamily="18" charset="0"/>
            </a:endParaRPr>
          </a:p>
        </p:txBody>
      </p:sp>
      <p:sp>
        <p:nvSpPr>
          <p:cNvPr id="58371" name="Oval 3"/>
          <p:cNvSpPr>
            <a:spLocks noChangeArrowheads="1"/>
          </p:cNvSpPr>
          <p:nvPr/>
        </p:nvSpPr>
        <p:spPr bwMode="auto">
          <a:xfrm>
            <a:off x="1531938" y="3376613"/>
            <a:ext cx="1508125" cy="3905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606550" y="3446463"/>
            <a:ext cx="1114425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it-IT" b="1">
                <a:solidFill>
                  <a:schemeClr val="tx1"/>
                </a:solidFill>
              </a:rPr>
              <a:t>GESTIRE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376738" y="3446463"/>
            <a:ext cx="161607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it-IT" b="1" u="sng">
                <a:solidFill>
                  <a:schemeClr val="tx1"/>
                </a:solidFill>
              </a:rPr>
              <a:t>VALUTARE</a:t>
            </a:r>
            <a:r>
              <a:rPr lang="it-IT" b="1">
                <a:solidFill>
                  <a:schemeClr val="tx1"/>
                </a:solidFill>
              </a:rPr>
              <a:t> IL</a:t>
            </a:r>
          </a:p>
          <a:p>
            <a:r>
              <a:rPr lang="it-IT" b="1">
                <a:solidFill>
                  <a:schemeClr val="tx1"/>
                </a:solidFill>
              </a:rPr>
              <a:t>CONTRIBUTO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6686550" y="3503613"/>
            <a:ext cx="19954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it-IT" b="1">
                <a:solidFill>
                  <a:schemeClr val="tx1"/>
                </a:solidFill>
              </a:rPr>
              <a:t>SODDISFAZIONE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6788150" y="3103563"/>
            <a:ext cx="1317625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it-IT" b="1">
                <a:solidFill>
                  <a:schemeClr val="tx1"/>
                </a:solidFill>
              </a:rPr>
              <a:t> CRESCITA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6788150" y="3903663"/>
            <a:ext cx="1357313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it-IT" b="1">
                <a:solidFill>
                  <a:schemeClr val="tx1"/>
                </a:solidFill>
              </a:rPr>
              <a:t>RISULTATI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4038600" y="4703763"/>
            <a:ext cx="2176463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it-IT" b="1" u="sng">
                <a:solidFill>
                  <a:schemeClr val="tx1"/>
                </a:solidFill>
              </a:rPr>
              <a:t>SVILUPPARE</a:t>
            </a:r>
            <a:r>
              <a:rPr lang="it-IT" b="1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b="1">
                <a:solidFill>
                  <a:schemeClr val="tx1"/>
                </a:solidFill>
              </a:rPr>
              <a:t>IL VALORE</a:t>
            </a:r>
          </a:p>
          <a:p>
            <a:pPr algn="ctr"/>
            <a:r>
              <a:rPr lang="it-IT" b="1">
                <a:solidFill>
                  <a:schemeClr val="tx1"/>
                </a:solidFill>
              </a:rPr>
              <a:t>ORIENTARE</a:t>
            </a:r>
          </a:p>
          <a:p>
            <a:pPr algn="ctr"/>
            <a:r>
              <a:rPr lang="it-IT" b="1">
                <a:solidFill>
                  <a:schemeClr val="tx1"/>
                </a:solidFill>
              </a:rPr>
              <a:t>IL CONTRIBUTO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4178300" y="1960563"/>
            <a:ext cx="17018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it-IT" b="1" u="sng">
                <a:solidFill>
                  <a:schemeClr val="tx1"/>
                </a:solidFill>
              </a:rPr>
              <a:t>VALORIZZARE</a:t>
            </a:r>
            <a:endParaRPr lang="it-IT" b="1">
              <a:solidFill>
                <a:schemeClr val="tx1"/>
              </a:solidFill>
            </a:endParaRPr>
          </a:p>
          <a:p>
            <a:pPr algn="ctr"/>
            <a:r>
              <a:rPr lang="it-IT" b="1">
                <a:solidFill>
                  <a:schemeClr val="tx1"/>
                </a:solidFill>
              </a:rPr>
              <a:t>IL CAPITALE</a:t>
            </a:r>
          </a:p>
          <a:p>
            <a:pPr algn="ctr"/>
            <a:r>
              <a:rPr lang="it-IT" b="1">
                <a:solidFill>
                  <a:schemeClr val="tx1"/>
                </a:solidFill>
              </a:rPr>
              <a:t>UMANO</a:t>
            </a: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157538" y="3600450"/>
            <a:ext cx="695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 flipH="1">
            <a:off x="6096000" y="360045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 flipV="1">
            <a:off x="2344738" y="2286000"/>
            <a:ext cx="1508125" cy="857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 flipH="1" flipV="1">
            <a:off x="6299200" y="2286000"/>
            <a:ext cx="132080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2547938" y="3948113"/>
            <a:ext cx="1508125" cy="847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H="1">
            <a:off x="6299200" y="4233863"/>
            <a:ext cx="132080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ransition>
    <p:dissolve/>
    <p:sndAc>
      <p:stSnd>
        <p:snd r:embed="rId2" name="Volo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 txBox="1"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0487" tIns="44450" rIns="90487" bIns="44450"/>
          <a:lstStyle/>
          <a:p>
            <a:pPr algn="ctr"/>
            <a:r>
              <a:rPr lang="it-IT" sz="2800" b="1" smtClean="0"/>
              <a:t>LA VALUTAZIONE DELLE PRESTAZIONI: IL </a:t>
            </a:r>
            <a:r>
              <a:rPr lang="it-IT" sz="2800" b="1" smtClean="0">
                <a:solidFill>
                  <a:srgbClr val="1D1DCC"/>
                </a:solidFill>
              </a:rPr>
              <a:t>PROCESSO</a:t>
            </a:r>
            <a:r>
              <a:rPr lang="it-IT" sz="2800" b="1" smtClean="0"/>
              <a:t> ORGANIZZATIVO</a:t>
            </a:r>
            <a:endParaRPr lang="it-IT" sz="800" b="1" smtClean="0"/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1219200" y="3367088"/>
            <a:ext cx="3802063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it-IT" sz="1800" b="1" dirty="0">
                <a:sym typeface="Arial" pitchFamily="34" charset="0"/>
              </a:rPr>
              <a:t>VALUTAZIONE</a:t>
            </a:r>
            <a:r>
              <a:rPr lang="it-IT" sz="1800" dirty="0">
                <a:sym typeface="Arial" pitchFamily="34" charset="0"/>
              </a:rPr>
              <a:t> FINE PERIODO</a:t>
            </a:r>
          </a:p>
          <a:p>
            <a:r>
              <a:rPr lang="it-IT" sz="1800" dirty="0">
                <a:solidFill>
                  <a:srgbClr val="CC3333"/>
                </a:solidFill>
                <a:sym typeface="Arial" pitchFamily="34" charset="0"/>
              </a:rPr>
              <a:t>(COLLOQUIO “EX-POST”)</a:t>
            </a:r>
            <a:endParaRPr lang="it-IT" sz="900" dirty="0">
              <a:solidFill>
                <a:srgbClr val="CC3333"/>
              </a:solidFill>
              <a:sym typeface="Arial" pitchFamily="34" charset="0"/>
            </a:endParaRPr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1808163" y="2120900"/>
            <a:ext cx="661193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it-IT" sz="1600" dirty="0">
                <a:sym typeface="Arial" pitchFamily="34" charset="0"/>
              </a:rPr>
              <a:t>DEFINIZIONE </a:t>
            </a:r>
            <a:r>
              <a:rPr lang="it-IT" sz="1600" b="1" dirty="0">
                <a:sym typeface="Arial" pitchFamily="34" charset="0"/>
              </a:rPr>
              <a:t>ASPETTATIVE/OBIETTIVI</a:t>
            </a:r>
            <a:r>
              <a:rPr lang="it-IT" sz="1800" dirty="0">
                <a:sym typeface="Arial" pitchFamily="34" charset="0"/>
              </a:rPr>
              <a:t> INIZIO PERIODO</a:t>
            </a:r>
          </a:p>
          <a:p>
            <a:pPr algn="ctr"/>
            <a:r>
              <a:rPr lang="it-IT" sz="1800" dirty="0">
                <a:solidFill>
                  <a:srgbClr val="CC3333"/>
                </a:solidFill>
                <a:sym typeface="Arial" pitchFamily="34" charset="0"/>
              </a:rPr>
              <a:t>(COLLOQUIO “EX-ANTE”)</a:t>
            </a:r>
            <a:endParaRPr lang="it-IT" sz="900" dirty="0">
              <a:sym typeface="Arial" pitchFamily="34" charset="0"/>
            </a:endParaRPr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5900738" y="3359150"/>
            <a:ext cx="2614612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it-IT" sz="1800" b="1" dirty="0">
                <a:sym typeface="Arial" pitchFamily="34" charset="0"/>
              </a:rPr>
              <a:t>RILEVAZIONE</a:t>
            </a:r>
            <a:r>
              <a:rPr lang="it-IT" sz="1800" dirty="0">
                <a:sym typeface="Arial" pitchFamily="34" charset="0"/>
              </a:rPr>
              <a:t> DATI</a:t>
            </a:r>
          </a:p>
          <a:p>
            <a:pPr algn="ctr"/>
            <a:r>
              <a:rPr lang="it-IT" sz="1800" dirty="0">
                <a:solidFill>
                  <a:srgbClr val="CC3333"/>
                </a:solidFill>
                <a:sym typeface="Arial" pitchFamily="34" charset="0"/>
              </a:rPr>
              <a:t> E FEEDBACK </a:t>
            </a:r>
            <a:endParaRPr lang="it-IT" sz="900" dirty="0">
              <a:sym typeface="Arial" pitchFamily="34" charset="0"/>
            </a:endParaRPr>
          </a:p>
        </p:txBody>
      </p:sp>
      <p:sp>
        <p:nvSpPr>
          <p:cNvPr id="67590" name="Rectangle 7"/>
          <p:cNvSpPr>
            <a:spLocks noChangeArrowheads="1"/>
          </p:cNvSpPr>
          <p:nvPr/>
        </p:nvSpPr>
        <p:spPr bwMode="auto">
          <a:xfrm>
            <a:off x="2370138" y="4692650"/>
            <a:ext cx="5518150" cy="10592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it-IT" sz="1800" b="1" dirty="0">
                <a:sym typeface="Arial" pitchFamily="34" charset="0"/>
              </a:rPr>
              <a:t>FEEDBACK</a:t>
            </a:r>
            <a:r>
              <a:rPr lang="it-IT" sz="1800" dirty="0">
                <a:sym typeface="Arial" pitchFamily="34" charset="0"/>
              </a:rPr>
              <a:t> INFORMALE CONTINUO</a:t>
            </a:r>
          </a:p>
          <a:p>
            <a:pPr algn="ctr"/>
            <a:r>
              <a:rPr lang="it-IT" sz="1800" b="1" dirty="0">
                <a:sym typeface="Arial" pitchFamily="34" charset="0"/>
              </a:rPr>
              <a:t>REVISIONE</a:t>
            </a:r>
            <a:r>
              <a:rPr lang="it-IT" sz="1800" dirty="0">
                <a:sym typeface="Arial" pitchFamily="34" charset="0"/>
              </a:rPr>
              <a:t> FORMALE </a:t>
            </a:r>
            <a:r>
              <a:rPr lang="it-IT" sz="1800" dirty="0" err="1">
                <a:sym typeface="Arial" pitchFamily="34" charset="0"/>
              </a:rPr>
              <a:t>DI</a:t>
            </a:r>
            <a:r>
              <a:rPr lang="it-IT" sz="1800" dirty="0">
                <a:sym typeface="Arial" pitchFamily="34" charset="0"/>
              </a:rPr>
              <a:t> META’ ANNO</a:t>
            </a:r>
          </a:p>
          <a:p>
            <a:r>
              <a:rPr lang="it-IT" sz="1800" dirty="0" smtClean="0">
                <a:solidFill>
                  <a:srgbClr val="CC3333"/>
                </a:solidFill>
                <a:sym typeface="Arial" pitchFamily="34" charset="0"/>
              </a:rPr>
              <a:t>	(</a:t>
            </a:r>
            <a:r>
              <a:rPr lang="it-IT" sz="1800" dirty="0">
                <a:solidFill>
                  <a:srgbClr val="CC3333"/>
                </a:solidFill>
                <a:sym typeface="Arial" pitchFamily="34" charset="0"/>
              </a:rPr>
              <a:t>COLLOQUIO </a:t>
            </a:r>
            <a:r>
              <a:rPr lang="it-IT" sz="1800" dirty="0" smtClean="0">
                <a:solidFill>
                  <a:srgbClr val="CC3333"/>
                </a:solidFill>
                <a:sym typeface="Arial" pitchFamily="34" charset="0"/>
              </a:rPr>
              <a:t>“</a:t>
            </a:r>
            <a:r>
              <a:rPr lang="it-IT" sz="1800" dirty="0">
                <a:solidFill>
                  <a:srgbClr val="CC3333"/>
                </a:solidFill>
                <a:sym typeface="Arial" pitchFamily="34" charset="0"/>
              </a:rPr>
              <a:t>IN ITINERE”)</a:t>
            </a:r>
            <a:endParaRPr lang="it-IT" sz="900" dirty="0">
              <a:sym typeface="Arial" pitchFamily="34" charset="0"/>
            </a:endParaRPr>
          </a:p>
          <a:p>
            <a:pPr algn="ctr"/>
            <a:endParaRPr lang="it-IT" sz="900" dirty="0">
              <a:sym typeface="Arial" pitchFamily="34" charset="0"/>
            </a:endParaRPr>
          </a:p>
        </p:txBody>
      </p:sp>
      <p:sp>
        <p:nvSpPr>
          <p:cNvPr id="67591" name="Line 8"/>
          <p:cNvSpPr>
            <a:spLocks noChangeShapeType="1"/>
          </p:cNvSpPr>
          <p:nvPr/>
        </p:nvSpPr>
        <p:spPr bwMode="auto">
          <a:xfrm flipV="1">
            <a:off x="2954338" y="2847975"/>
            <a:ext cx="898525" cy="28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7592" name="Line 9"/>
          <p:cNvSpPr>
            <a:spLocks noChangeShapeType="1"/>
          </p:cNvSpPr>
          <p:nvPr/>
        </p:nvSpPr>
        <p:spPr bwMode="auto">
          <a:xfrm>
            <a:off x="6200775" y="2806700"/>
            <a:ext cx="898525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7593" name="Line 10"/>
          <p:cNvSpPr>
            <a:spLocks noChangeShapeType="1"/>
          </p:cNvSpPr>
          <p:nvPr/>
        </p:nvSpPr>
        <p:spPr bwMode="auto">
          <a:xfrm flipH="1" flipV="1">
            <a:off x="2844800" y="4229100"/>
            <a:ext cx="812800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7594" name="Line 11"/>
          <p:cNvSpPr>
            <a:spLocks noChangeShapeType="1"/>
          </p:cNvSpPr>
          <p:nvPr/>
        </p:nvSpPr>
        <p:spPr bwMode="auto">
          <a:xfrm flipH="1">
            <a:off x="6397625" y="4135438"/>
            <a:ext cx="812800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ransition>
    <p:dissolve/>
    <p:sndAc>
      <p:stSnd>
        <p:snd r:embed="rId3" name="Volo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Grp="1"/>
          </p:cNvSpPr>
          <p:nvPr>
            <p:ph type="title"/>
          </p:nvPr>
        </p:nvSpPr>
        <p:spPr>
          <a:xfrm>
            <a:off x="1181100" y="609600"/>
            <a:ext cx="7715250" cy="1143000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it-IT" sz="1400" smtClean="0">
                <a:solidFill>
                  <a:srgbClr val="000000"/>
                </a:solidFill>
                <a:sym typeface="Arial" pitchFamily="34" charset="0"/>
              </a:rPr>
              <a:t/>
            </a:r>
            <a:br>
              <a:rPr lang="it-IT" sz="1400" smtClean="0">
                <a:solidFill>
                  <a:srgbClr val="000000"/>
                </a:solidFill>
                <a:sym typeface="Arial" pitchFamily="34" charset="0"/>
              </a:rPr>
            </a:br>
            <a:r>
              <a:rPr lang="it-IT" sz="2800" b="1" smtClean="0">
                <a:solidFill>
                  <a:srgbClr val="000000"/>
                </a:solidFill>
                <a:sym typeface="Arial" pitchFamily="34" charset="0"/>
              </a:rPr>
              <a:t>LA VALUTAZIONE DELLE PRESTAZIONI: GLI </a:t>
            </a:r>
            <a:r>
              <a:rPr lang="it-IT" sz="2800" b="1" smtClean="0">
                <a:solidFill>
                  <a:srgbClr val="1D1DCC"/>
                </a:solidFill>
                <a:sym typeface="Arial" pitchFamily="34" charset="0"/>
              </a:rPr>
              <a:t>ATTORI</a:t>
            </a:r>
            <a:r>
              <a:rPr lang="it-IT" sz="1400" smtClean="0">
                <a:solidFill>
                  <a:srgbClr val="000000"/>
                </a:solidFill>
                <a:sym typeface="Arial" pitchFamily="34" charset="0"/>
              </a:rPr>
              <a:t/>
            </a:r>
            <a:br>
              <a:rPr lang="it-IT" sz="1400" smtClean="0">
                <a:solidFill>
                  <a:srgbClr val="000000"/>
                </a:solidFill>
                <a:sym typeface="Arial" pitchFamily="34" charset="0"/>
              </a:rPr>
            </a:br>
            <a:endParaRPr lang="it-IT" sz="140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68611" name="Text Box 3"/>
          <p:cNvSpPr txBox="1">
            <a:spLocks noGrp="1"/>
          </p:cNvSpPr>
          <p:nvPr>
            <p:ph type="body" idx="1"/>
          </p:nvPr>
        </p:nvSpPr>
        <p:spPr>
          <a:xfrm>
            <a:off x="1157288" y="1857375"/>
            <a:ext cx="7791450" cy="41148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sz="1600" b="1" dirty="0" smtClean="0">
                <a:solidFill>
                  <a:srgbClr val="000000"/>
                </a:solidFill>
                <a:sym typeface="Arial" pitchFamily="34" charset="0"/>
              </a:rPr>
              <a:t>GLI ATTORI PROTAGONISTI SONO: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sz="1600" dirty="0" smtClean="0">
                <a:solidFill>
                  <a:srgbClr val="000000"/>
                </a:solidFill>
                <a:sym typeface="Arial" pitchFamily="34" charset="0"/>
              </a:rPr>
              <a:t>IL VALUTATO (AUTOVALUTAZIONE)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sz="1600" dirty="0" smtClean="0">
                <a:solidFill>
                  <a:srgbClr val="000000"/>
                </a:solidFill>
                <a:sym typeface="Arial" pitchFamily="34" charset="0"/>
              </a:rPr>
              <a:t>IL VALUTATORE (RESPONSABILE DIRETTO)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sz="1600" dirty="0" smtClean="0">
                <a:solidFill>
                  <a:srgbClr val="000000"/>
                </a:solidFill>
                <a:sym typeface="Arial" pitchFamily="34" charset="0"/>
              </a:rPr>
              <a:t>IL CAPO DEL VALUTATORE (VERIFICA)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sz="1600" dirty="0" smtClean="0">
              <a:solidFill>
                <a:srgbClr val="000000"/>
              </a:solidFill>
              <a:sym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sz="1600" dirty="0" smtClean="0">
                <a:solidFill>
                  <a:srgbClr val="000000"/>
                </a:solidFill>
                <a:sym typeface="Arial" pitchFamily="34" charset="0"/>
              </a:rPr>
              <a:t>ALTRI ATTORI (PEERS, DIRETTI, PAZIENTE,..) PER ORA  SOLO INDIRETTAMENTE COINVOLTI NELLA  PRIMA SPERIMENTAZIONE (ad es. attraverso l’utilizzazione dei risultati  delle indagini di clima organizzativo e di soddisfazione dei pazienti)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sz="1600" dirty="0" smtClean="0">
              <a:solidFill>
                <a:srgbClr val="000000"/>
              </a:solidFill>
              <a:sym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sz="1600" b="1" dirty="0" smtClean="0">
                <a:solidFill>
                  <a:srgbClr val="000000"/>
                </a:solidFill>
                <a:sym typeface="Arial" pitchFamily="34" charset="0"/>
              </a:rPr>
              <a:t>ALTRI ATTORI SONO:</a:t>
            </a:r>
            <a:endParaRPr lang="it-IT" sz="1600" dirty="0" smtClean="0">
              <a:solidFill>
                <a:srgbClr val="000000"/>
              </a:solidFill>
              <a:sym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sz="1600" dirty="0" smtClean="0">
                <a:solidFill>
                  <a:srgbClr val="000000"/>
                </a:solidFill>
                <a:sym typeface="Arial" pitchFamily="34" charset="0"/>
              </a:rPr>
              <a:t>L’OAS (Organismo Aziendale di Supporto all’OIV/RER)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sz="1600" dirty="0" smtClean="0">
                <a:solidFill>
                  <a:srgbClr val="000000"/>
                </a:solidFill>
                <a:sym typeface="Arial" pitchFamily="34" charset="0"/>
              </a:rPr>
              <a:t>IL COLLEGIO TECNICO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sz="1600" dirty="0" smtClean="0">
                <a:solidFill>
                  <a:srgbClr val="000000"/>
                </a:solidFill>
                <a:sym typeface="Arial" pitchFamily="34" charset="0"/>
              </a:rPr>
              <a:t>IL CONTROLLO </a:t>
            </a:r>
            <a:r>
              <a:rPr lang="it-IT" sz="1600" dirty="0" err="1" smtClean="0">
                <a:solidFill>
                  <a:srgbClr val="000000"/>
                </a:solidFill>
                <a:sym typeface="Arial" pitchFamily="34" charset="0"/>
              </a:rPr>
              <a:t>DI</a:t>
            </a:r>
            <a:r>
              <a:rPr lang="it-IT" sz="1600" dirty="0" smtClean="0">
                <a:solidFill>
                  <a:srgbClr val="000000"/>
                </a:solidFill>
                <a:sym typeface="Arial" pitchFamily="34" charset="0"/>
              </a:rPr>
              <a:t> GESTIONE  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sz="1600" dirty="0" smtClean="0">
                <a:solidFill>
                  <a:srgbClr val="000000"/>
                </a:solidFill>
                <a:sym typeface="Arial" pitchFamily="34" charset="0"/>
              </a:rPr>
              <a:t>IL SERVIZIO GESTIONE RISORSE UMANE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sz="1600" dirty="0" smtClean="0">
                <a:solidFill>
                  <a:srgbClr val="000000"/>
                </a:solidFill>
                <a:sym typeface="Arial" pitchFamily="34" charset="0"/>
              </a:rPr>
              <a:t>IL SERVIZIO  FORMAZIONE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ransition>
    <p:dissolve/>
    <p:sndAc>
      <p:stSnd>
        <p:snd r:embed="rId2" name="Volo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 txBox="1">
            <a:spLocks noChangeArrowheads="1"/>
          </p:cNvSpPr>
          <p:nvPr/>
        </p:nvSpPr>
        <p:spPr bwMode="auto">
          <a:xfrm>
            <a:off x="1122363" y="1457325"/>
            <a:ext cx="802163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000">
                <a:solidFill>
                  <a:srgbClr val="1D1DCC"/>
                </a:solidFill>
                <a:sym typeface="Arial" pitchFamily="34" charset="0"/>
              </a:rPr>
              <a:t> </a:t>
            </a:r>
          </a:p>
          <a:p>
            <a:pPr eaLnBrk="1" hangingPunct="1"/>
            <a:r>
              <a:rPr lang="it-IT" sz="2000">
                <a:solidFill>
                  <a:srgbClr val="1D1DCC"/>
                </a:solidFill>
                <a:sym typeface="Arial" pitchFamily="34" charset="0"/>
              </a:rPr>
              <a:t>LE </a:t>
            </a:r>
            <a:r>
              <a:rPr lang="it-IT" sz="2000" b="1">
                <a:solidFill>
                  <a:srgbClr val="1D1DCC"/>
                </a:solidFill>
                <a:sym typeface="Arial" pitchFamily="34" charset="0"/>
              </a:rPr>
              <a:t>4 AREE DI COMPETENZE TRASVERSALI</a:t>
            </a:r>
            <a:r>
              <a:rPr lang="it-IT" sz="2000">
                <a:solidFill>
                  <a:srgbClr val="1D1DCC"/>
                </a:solidFill>
                <a:sym typeface="Arial" pitchFamily="34" charset="0"/>
              </a:rPr>
              <a:t> IN TUTTE LE AZIENDE SANITARIE DELL’EMILIA ROMAGNA </a:t>
            </a:r>
            <a:endParaRPr lang="it-IT" sz="2000">
              <a:solidFill>
                <a:schemeClr val="tx2"/>
              </a:solidFill>
              <a:sym typeface="Arial" pitchFamily="34" charset="0"/>
            </a:endParaRPr>
          </a:p>
        </p:txBody>
      </p:sp>
      <p:sp>
        <p:nvSpPr>
          <p:cNvPr id="74755" name="Rectangle 14"/>
          <p:cNvSpPr>
            <a:spLocks noChangeArrowheads="1"/>
          </p:cNvSpPr>
          <p:nvPr/>
        </p:nvSpPr>
        <p:spPr bwMode="auto">
          <a:xfrm>
            <a:off x="1371600" y="2749550"/>
            <a:ext cx="584835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buFont typeface="Times New Roman" pitchFamily="18" charset="0"/>
              <a:buAutoNum type="arabicPeriod"/>
            </a:pPr>
            <a:r>
              <a:rPr lang="it-IT" sz="1800" b="1">
                <a:sym typeface="Arial" pitchFamily="34" charset="0"/>
              </a:rPr>
              <a:t>       QUALITA</a:t>
            </a:r>
            <a:r>
              <a:rPr lang="ja-JP" altLang="it-IT" sz="1800" b="1">
                <a:sym typeface="Arial" pitchFamily="34" charset="0"/>
              </a:rPr>
              <a:t>’</a:t>
            </a:r>
            <a:r>
              <a:rPr lang="it-IT" altLang="ja-JP" sz="1800" b="1">
                <a:sym typeface="Arial" pitchFamily="34" charset="0"/>
              </a:rPr>
              <a:t> PROFESSIONALE/TECNICA</a:t>
            </a: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endParaRPr lang="it-IT" sz="1800" b="1">
              <a:sym typeface="Arial" pitchFamily="34" charset="0"/>
            </a:endParaRP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endParaRPr lang="it-IT" sz="1800" b="1">
              <a:sym typeface="Arial" pitchFamily="34" charset="0"/>
            </a:endParaRP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r>
              <a:rPr lang="it-IT" sz="1800" b="1">
                <a:sym typeface="Arial" pitchFamily="34" charset="0"/>
              </a:rPr>
              <a:t> ORGANIZZAZIONE </a:t>
            </a:r>
          </a:p>
          <a:p>
            <a:pPr marL="342900" indent="-342900" eaLnBrk="1" hangingPunct="1"/>
            <a:r>
              <a:rPr lang="it-IT" sz="1800" b="1">
                <a:sym typeface="Arial" pitchFamily="34" charset="0"/>
              </a:rPr>
              <a:t>   </a:t>
            </a: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endParaRPr lang="it-IT" sz="1800" b="1">
              <a:sym typeface="Arial" pitchFamily="34" charset="0"/>
            </a:endParaRPr>
          </a:p>
          <a:p>
            <a:pPr marL="342900" indent="-342900" eaLnBrk="1" hangingPunct="1">
              <a:buFontTx/>
              <a:buAutoNum type="arabicPeriod" startAt="3"/>
            </a:pPr>
            <a:r>
              <a:rPr lang="it-IT" sz="1800" b="1">
                <a:sym typeface="Arial" pitchFamily="34" charset="0"/>
              </a:rPr>
              <a:t>                 RELAZIONI</a:t>
            </a:r>
          </a:p>
          <a:p>
            <a:pPr marL="342900" indent="-342900" eaLnBrk="1" hangingPunct="1"/>
            <a:endParaRPr lang="it-IT" sz="1800" b="1">
              <a:sym typeface="Arial" pitchFamily="34" charset="0"/>
            </a:endParaRPr>
          </a:p>
          <a:p>
            <a:pPr marL="342900" indent="-342900" eaLnBrk="1" hangingPunct="1"/>
            <a:endParaRPr lang="it-IT" sz="1800" b="1">
              <a:sym typeface="Arial" pitchFamily="34" charset="0"/>
            </a:endParaRPr>
          </a:p>
          <a:p>
            <a:pPr marL="342900" indent="-342900" eaLnBrk="1" hangingPunct="1"/>
            <a:r>
              <a:rPr lang="it-IT" sz="1800" b="1">
                <a:sym typeface="Arial" pitchFamily="34" charset="0"/>
              </a:rPr>
              <a:t>4.   MANAGEMENT</a:t>
            </a:r>
          </a:p>
          <a:p>
            <a:pPr marL="342900" indent="-342900" eaLnBrk="1" hangingPunct="1"/>
            <a:r>
              <a:rPr lang="it-IT" altLang="ja-JP" sz="1800" b="1">
                <a:sym typeface="Arial" pitchFamily="34" charset="0"/>
              </a:rPr>
              <a:t>  </a:t>
            </a: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endParaRPr lang="it-IT" sz="1800" b="1">
              <a:sym typeface="Arial" pitchFamily="34" charset="0"/>
            </a:endParaRP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endParaRPr lang="it-IT" sz="1600">
              <a:sym typeface="Arial" pitchFamily="34" charset="0"/>
            </a:endParaRPr>
          </a:p>
        </p:txBody>
      </p:sp>
      <p:pic>
        <p:nvPicPr>
          <p:cNvPr id="7475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300" y="2660650"/>
            <a:ext cx="5715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4143375"/>
            <a:ext cx="760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9975" y="3440113"/>
            <a:ext cx="7604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9563" y="5137150"/>
            <a:ext cx="760412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Rettangolo 7"/>
          <p:cNvSpPr>
            <a:spLocks noChangeArrowheads="1"/>
          </p:cNvSpPr>
          <p:nvPr/>
        </p:nvSpPr>
        <p:spPr bwMode="auto">
          <a:xfrm>
            <a:off x="1371600" y="420688"/>
            <a:ext cx="6562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it-IT" sz="2800" b="1">
                <a:solidFill>
                  <a:srgbClr val="1D1DCC"/>
                </a:solidFill>
                <a:sym typeface="Arial" pitchFamily="34" charset="0"/>
              </a:rPr>
              <a:t>VALUTAZIONE ANNUALE DELLE </a:t>
            </a:r>
          </a:p>
          <a:p>
            <a:pPr algn="ctr" eaLnBrk="1" hangingPunct="1"/>
            <a:r>
              <a:rPr lang="it-IT" sz="2800" b="1">
                <a:solidFill>
                  <a:srgbClr val="1D1DCC"/>
                </a:solidFill>
                <a:sym typeface="Arial" pitchFamily="34" charset="0"/>
              </a:rPr>
              <a:t>COMPETENZE</a:t>
            </a:r>
            <a:r>
              <a:rPr lang="it-IT" sz="3200" b="1">
                <a:solidFill>
                  <a:srgbClr val="1D1DCC"/>
                </a:solidFill>
                <a:sym typeface="Arial" pitchFamily="34" charset="0"/>
              </a:rPr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157288" y="846138"/>
            <a:ext cx="7739062" cy="9715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2800" b="1" smtClean="0">
                <a:solidFill>
                  <a:srgbClr val="2F2DCE"/>
                </a:solidFill>
                <a:sym typeface="Times New Roman" pitchFamily="18" charset="0"/>
              </a:rPr>
              <a:t> LA SCHEDA SI APPLICA A TUTTE </a:t>
            </a:r>
            <a:br>
              <a:rPr lang="it-IT" sz="2800" b="1" smtClean="0">
                <a:solidFill>
                  <a:srgbClr val="2F2DCE"/>
                </a:solidFill>
                <a:sym typeface="Times New Roman" pitchFamily="18" charset="0"/>
              </a:rPr>
            </a:br>
            <a:r>
              <a:rPr lang="it-IT" sz="2800" b="1" smtClean="0">
                <a:solidFill>
                  <a:srgbClr val="2F2DCE"/>
                </a:solidFill>
                <a:sym typeface="Times New Roman" pitchFamily="18" charset="0"/>
              </a:rPr>
              <a:t>LE  POSIZIONI</a:t>
            </a:r>
            <a:r>
              <a:rPr lang="it-IT" sz="2800" b="1" smtClean="0">
                <a:solidFill>
                  <a:srgbClr val="232323"/>
                </a:solidFill>
                <a:sym typeface="Times New Roman" pitchFamily="18" charset="0"/>
              </a:rPr>
              <a:t/>
            </a:r>
            <a:br>
              <a:rPr lang="it-IT" sz="2800" b="1" smtClean="0">
                <a:solidFill>
                  <a:srgbClr val="232323"/>
                </a:solidFill>
                <a:sym typeface="Times New Roman" pitchFamily="18" charset="0"/>
              </a:rPr>
            </a:br>
            <a:r>
              <a:rPr lang="it-IT" sz="2800" b="1" smtClean="0">
                <a:solidFill>
                  <a:srgbClr val="232323"/>
                </a:solidFill>
                <a:sym typeface="Times New Roman" pitchFamily="18" charset="0"/>
              </a:rPr>
              <a:t> </a:t>
            </a:r>
            <a:endParaRPr lang="it-IT" sz="1400" b="1" i="1" smtClean="0">
              <a:solidFill>
                <a:srgbClr val="FF0000"/>
              </a:solidFill>
              <a:sym typeface="Times New Roman" pitchFamily="18" charset="0"/>
            </a:endParaRPr>
          </a:p>
        </p:txBody>
      </p:sp>
      <p:sp>
        <p:nvSpPr>
          <p:cNvPr id="757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57288" y="1900238"/>
            <a:ext cx="779145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Arial" pitchFamily="34" charset="0"/>
              <a:buChar char="●"/>
            </a:pPr>
            <a:r>
              <a:rPr lang="it-IT" sz="2000" dirty="0" smtClean="0">
                <a:solidFill>
                  <a:srgbClr val="000000"/>
                </a:solidFill>
                <a:sym typeface="Times New Roman" pitchFamily="18" charset="0"/>
              </a:rPr>
              <a:t>A = PROFESSIONALE  </a:t>
            </a:r>
          </a:p>
          <a:p>
            <a:pPr eaLnBrk="1" hangingPunct="1">
              <a:lnSpc>
                <a:spcPct val="14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Arial" pitchFamily="34" charset="0"/>
              <a:buChar char="●"/>
            </a:pPr>
            <a:r>
              <a:rPr lang="it-IT" sz="2000" dirty="0" smtClean="0">
                <a:solidFill>
                  <a:srgbClr val="000000"/>
                </a:solidFill>
                <a:sym typeface="Times New Roman" pitchFamily="18" charset="0"/>
              </a:rPr>
              <a:t>B = STRUTTURE GESTIONALI, COMPLESSE,  SEMPLICI, COORDINATORI  E POSIZIONI ORGANIZZATIVE GESTIONALI </a:t>
            </a:r>
          </a:p>
          <a:p>
            <a:pPr eaLnBrk="1" hangingPunct="1">
              <a:lnSpc>
                <a:spcPct val="14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Arial" pitchFamily="34" charset="0"/>
              <a:buChar char="●"/>
            </a:pPr>
            <a:r>
              <a:rPr lang="it-IT" sz="2000" dirty="0" smtClean="0">
                <a:solidFill>
                  <a:srgbClr val="000000"/>
                </a:solidFill>
                <a:sym typeface="Times New Roman" pitchFamily="18" charset="0"/>
              </a:rPr>
              <a:t>C  = STRUTTURE COMPLESSE </a:t>
            </a:r>
            <a:r>
              <a:rPr lang="it-IT" sz="2000" dirty="0" err="1" smtClean="0">
                <a:solidFill>
                  <a:srgbClr val="000000"/>
                </a:solidFill>
                <a:sym typeface="Times New Roman" pitchFamily="18" charset="0"/>
              </a:rPr>
              <a:t>DI</a:t>
            </a:r>
            <a:r>
              <a:rPr lang="it-IT" sz="2000" dirty="0" smtClean="0">
                <a:solidFill>
                  <a:srgbClr val="000000"/>
                </a:solidFill>
                <a:sym typeface="Times New Roman" pitchFamily="18" charset="0"/>
              </a:rPr>
              <a:t> ORIENTAMENTO  (Dipartimenti e Distretti)</a:t>
            </a:r>
            <a:endParaRPr lang="it-IT" sz="1600" dirty="0" smtClean="0">
              <a:solidFill>
                <a:srgbClr val="FF0000"/>
              </a:solidFill>
              <a:sym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11"/>
          <p:cNvSpPr txBox="1">
            <a:spLocks noGrp="1"/>
          </p:cNvSpPr>
          <p:nvPr>
            <p:ph type="title"/>
          </p:nvPr>
        </p:nvSpPr>
        <p:spPr>
          <a:xfrm>
            <a:off x="1181100" y="609600"/>
            <a:ext cx="7715250" cy="1143000"/>
          </a:xfrm>
        </p:spPr>
        <p:txBody>
          <a:bodyPr lIns="90475" tIns="44450" rIns="90475" bIns="4445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1D1DCC"/>
              </a:buClr>
              <a:buSzPct val="25000"/>
              <a:buFont typeface="Times New Roman" pitchFamily="18" charset="0"/>
              <a:buNone/>
            </a:pPr>
            <a:r>
              <a:rPr lang="en-US" sz="2800" b="1" dirty="0" smtClean="0">
                <a:solidFill>
                  <a:srgbClr val="1D1DCC"/>
                </a:solidFill>
                <a:sym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1D1DCC"/>
                </a:solidFill>
                <a:sym typeface="Times New Roman" pitchFamily="18" charset="0"/>
              </a:rPr>
              <a:t>L’ORIZZONTE DEL </a:t>
            </a:r>
            <a:r>
              <a:rPr lang="en-US" sz="2800" b="1" dirty="0" smtClean="0">
                <a:solidFill>
                  <a:srgbClr val="1D1DCC"/>
                </a:solidFill>
                <a:sym typeface="Times New Roman" pitchFamily="18" charset="0"/>
              </a:rPr>
              <a:t>PROGETTO</a:t>
            </a:r>
            <a:r>
              <a:rPr lang="en-US" sz="2800" b="1" dirty="0" smtClean="0">
                <a:solidFill>
                  <a:srgbClr val="1D1DCC"/>
                </a:solidFill>
                <a:sym typeface="Times New Roman" pitchFamily="18" charset="0"/>
              </a:rPr>
              <a:t/>
            </a:r>
            <a:br>
              <a:rPr lang="en-US" sz="2800" b="1" dirty="0" smtClean="0">
                <a:solidFill>
                  <a:srgbClr val="1D1DCC"/>
                </a:solidFill>
                <a:sym typeface="Times New Roman" pitchFamily="18" charset="0"/>
              </a:rPr>
            </a:br>
            <a:r>
              <a:rPr lang="en-US" sz="2800" b="1" dirty="0" smtClean="0">
                <a:solidFill>
                  <a:srgbClr val="1D1DCC"/>
                </a:solidFill>
                <a:sym typeface="Times New Roman" pitchFamily="18" charset="0"/>
              </a:rPr>
              <a:t> </a:t>
            </a:r>
          </a:p>
        </p:txBody>
      </p:sp>
      <p:sp>
        <p:nvSpPr>
          <p:cNvPr id="32771" name="Shape 112"/>
          <p:cNvSpPr txBox="1">
            <a:spLocks noGrp="1"/>
          </p:cNvSpPr>
          <p:nvPr>
            <p:ph type="body" idx="1"/>
          </p:nvPr>
        </p:nvSpPr>
        <p:spPr>
          <a:xfrm>
            <a:off x="1157288" y="1466849"/>
            <a:ext cx="7791450" cy="4543425"/>
          </a:xfrm>
        </p:spPr>
        <p:txBody>
          <a:bodyPr lIns="90475" tIns="44450" rIns="90475" bIns="44450"/>
          <a:lstStyle/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>
                <a:srgbClr val="232323"/>
              </a:buClr>
              <a:buNone/>
            </a:pPr>
            <a:r>
              <a:rPr lang="en-US" sz="1800" b="1" dirty="0" smtClean="0">
                <a:solidFill>
                  <a:srgbClr val="1B1BCD"/>
                </a:solidFill>
                <a:sym typeface="Times New Roman" pitchFamily="18" charset="0"/>
              </a:rPr>
              <a:t>COSA: </a:t>
            </a:r>
          </a:p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>
                <a:srgbClr val="232323"/>
              </a:buClr>
              <a:buFont typeface="Arial" pitchFamily="34" charset="0"/>
              <a:buChar char="●"/>
            </a:pPr>
            <a:r>
              <a:rPr lang="en-US" sz="1800" dirty="0" err="1" smtClean="0">
                <a:solidFill>
                  <a:srgbClr val="000000"/>
                </a:solidFill>
                <a:sym typeface="Times New Roman" pitchFamily="18" charset="0"/>
              </a:rPr>
              <a:t>Progettare</a:t>
            </a:r>
            <a:r>
              <a:rPr lang="en-US" sz="1800" dirty="0" smtClean="0">
                <a:solidFill>
                  <a:srgbClr val="000000"/>
                </a:solidFill>
                <a:sym typeface="Times New Roman" pitchFamily="18" charset="0"/>
              </a:rPr>
              <a:t> e </a:t>
            </a:r>
            <a:r>
              <a:rPr lang="en-US" sz="1800" dirty="0" err="1" smtClean="0">
                <a:solidFill>
                  <a:srgbClr val="000000"/>
                </a:solidFill>
                <a:sym typeface="Times New Roman" pitchFamily="18" charset="0"/>
              </a:rPr>
              <a:t>mettere</a:t>
            </a:r>
            <a:r>
              <a:rPr lang="en-US" sz="1800" dirty="0" smtClean="0">
                <a:solidFill>
                  <a:srgbClr val="000000"/>
                </a:solidFill>
                <a:sym typeface="Times New Roman" pitchFamily="18" charset="0"/>
              </a:rPr>
              <a:t> in opera un </a:t>
            </a:r>
            <a:r>
              <a:rPr lang="en-US" sz="1800" dirty="0" err="1" smtClean="0">
                <a:solidFill>
                  <a:srgbClr val="000000"/>
                </a:solidFill>
                <a:sym typeface="Times New Roman" pitchFamily="18" charset="0"/>
              </a:rPr>
              <a:t>sistema</a:t>
            </a:r>
            <a:r>
              <a:rPr lang="en-US" sz="18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sym typeface="Times New Roman" pitchFamily="18" charset="0"/>
              </a:rPr>
              <a:t>di</a:t>
            </a:r>
            <a:r>
              <a:rPr lang="en-US" sz="18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sym typeface="Times New Roman" pitchFamily="18" charset="0"/>
              </a:rPr>
              <a:t>valutazione</a:t>
            </a:r>
            <a:r>
              <a:rPr lang="en-US" sz="18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sym typeface="Times New Roman" pitchFamily="18" charset="0"/>
              </a:rPr>
              <a:t>dell’impegno</a:t>
            </a:r>
            <a:r>
              <a:rPr lang="en-US" sz="18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sym typeface="Times New Roman" pitchFamily="18" charset="0"/>
              </a:rPr>
              <a:t>dei</a:t>
            </a:r>
            <a:r>
              <a:rPr lang="en-US" sz="18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sym typeface="Times New Roman" pitchFamily="18" charset="0"/>
              </a:rPr>
              <a:t>professionisti</a:t>
            </a:r>
            <a:r>
              <a:rPr lang="en-US" sz="1800" dirty="0" smtClean="0">
                <a:solidFill>
                  <a:srgbClr val="000000"/>
                </a:solidFill>
                <a:sym typeface="Times New Roman" pitchFamily="18" charset="0"/>
              </a:rPr>
              <a:t>   </a:t>
            </a:r>
            <a:r>
              <a:rPr lang="en-US" sz="1800" dirty="0" smtClean="0">
                <a:solidFill>
                  <a:srgbClr val="1D1DCC"/>
                </a:solidFill>
                <a:sym typeface="Times New Roman" pitchFamily="18" charset="0"/>
              </a:rPr>
              <a:t>CONDIVISO </a:t>
            </a:r>
            <a:r>
              <a:rPr lang="en-US" sz="1800" dirty="0" smtClean="0">
                <a:solidFill>
                  <a:srgbClr val="1D1DCC"/>
                </a:solidFill>
                <a:sym typeface="Times New Roman" pitchFamily="18" charset="0"/>
              </a:rPr>
              <a:t>FRA LE DUE AZIENDE E COERENTE CON </a:t>
            </a:r>
            <a:r>
              <a:rPr lang="en-US" sz="1800" dirty="0" smtClean="0">
                <a:solidFill>
                  <a:srgbClr val="1D1DCC"/>
                </a:solidFill>
                <a:sym typeface="Times New Roman" pitchFamily="18" charset="0"/>
              </a:rPr>
              <a:t> I NUOIVI INDIRIZZI </a:t>
            </a:r>
            <a:r>
              <a:rPr lang="en-US" sz="1800" dirty="0" smtClean="0">
                <a:solidFill>
                  <a:srgbClr val="1D1DCC"/>
                </a:solidFill>
                <a:sym typeface="Times New Roman" pitchFamily="18" charset="0"/>
              </a:rPr>
              <a:t>REGIONALI</a:t>
            </a:r>
          </a:p>
          <a:p>
            <a:pPr indent="-342900" eaLnBrk="1" hangingPunct="1">
              <a:spcBef>
                <a:spcPts val="363"/>
              </a:spcBef>
              <a:spcAft>
                <a:spcPct val="0"/>
              </a:spcAft>
              <a:buClr>
                <a:srgbClr val="232323"/>
              </a:buClr>
              <a:buSzPct val="25000"/>
              <a:buFontTx/>
              <a:buNone/>
            </a:pPr>
            <a:endParaRPr lang="it-IT" sz="18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indent="-342900" eaLnBrk="1" hangingPunct="1">
              <a:spcBef>
                <a:spcPts val="363"/>
              </a:spcBef>
              <a:spcAft>
                <a:spcPct val="0"/>
              </a:spcAft>
              <a:buClr>
                <a:srgbClr val="232323"/>
              </a:buClr>
              <a:buNone/>
            </a:pPr>
            <a:r>
              <a:rPr lang="en-US" sz="1800" b="1" dirty="0" smtClean="0">
                <a:solidFill>
                  <a:srgbClr val="1B1BCD"/>
                </a:solidFill>
                <a:sym typeface="Times New Roman" pitchFamily="18" charset="0"/>
              </a:rPr>
              <a:t>COME: </a:t>
            </a:r>
          </a:p>
          <a:p>
            <a:pPr indent="-342900" eaLnBrk="1" hangingPunct="1">
              <a:spcBef>
                <a:spcPts val="363"/>
              </a:spcBef>
              <a:spcAft>
                <a:spcPct val="0"/>
              </a:spcAft>
              <a:buClr>
                <a:srgbClr val="232323"/>
              </a:buClr>
              <a:buFont typeface="Arial" pitchFamily="34" charset="0"/>
              <a:buChar char="●"/>
            </a:pPr>
            <a:r>
              <a:rPr lang="en-US" sz="1800" dirty="0" err="1" smtClean="0">
                <a:solidFill>
                  <a:srgbClr val="000000"/>
                </a:solidFill>
                <a:sym typeface="Times New Roman" pitchFamily="18" charset="0"/>
              </a:rPr>
              <a:t>Realizzando</a:t>
            </a:r>
            <a:r>
              <a:rPr lang="en-US" sz="1800" dirty="0" smtClean="0">
                <a:solidFill>
                  <a:srgbClr val="000000"/>
                </a:solidFill>
                <a:sym typeface="Times New Roman" pitchFamily="18" charset="0"/>
              </a:rPr>
              <a:t> un </a:t>
            </a:r>
            <a:r>
              <a:rPr lang="en-US" sz="1800" dirty="0" err="1" smtClean="0">
                <a:solidFill>
                  <a:srgbClr val="000000"/>
                </a:solidFill>
                <a:sym typeface="Times New Roman" pitchFamily="18" charset="0"/>
              </a:rPr>
              <a:t>percorso</a:t>
            </a:r>
            <a:r>
              <a:rPr lang="en-US" sz="18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sym typeface="Times New Roman" pitchFamily="18" charset="0"/>
              </a:rPr>
              <a:t>interaziendale</a:t>
            </a:r>
            <a:r>
              <a:rPr lang="en-US" sz="1800" dirty="0" smtClean="0">
                <a:solidFill>
                  <a:srgbClr val="000000"/>
                </a:solidFill>
                <a:sym typeface="Times New Roman" pitchFamily="18" charset="0"/>
              </a:rPr>
              <a:t>  </a:t>
            </a:r>
            <a:r>
              <a:rPr lang="en-US" sz="1800" dirty="0" smtClean="0">
                <a:solidFill>
                  <a:srgbClr val="1D1DCC"/>
                </a:solidFill>
                <a:sym typeface="Times New Roman" pitchFamily="18" charset="0"/>
              </a:rPr>
              <a:t> </a:t>
            </a:r>
            <a:r>
              <a:rPr lang="en-US" sz="1800" dirty="0" smtClean="0">
                <a:solidFill>
                  <a:srgbClr val="1D1DCC"/>
                </a:solidFill>
                <a:sym typeface="Times New Roman" pitchFamily="18" charset="0"/>
              </a:rPr>
              <a:t>DI COMUNICAZIONE E DI </a:t>
            </a:r>
            <a:r>
              <a:rPr lang="en-US" sz="1800" dirty="0" smtClean="0">
                <a:solidFill>
                  <a:srgbClr val="1D1DCC"/>
                </a:solidFill>
                <a:sym typeface="Times New Roman" pitchFamily="18" charset="0"/>
              </a:rPr>
              <a:t>FORMAZIONE </a:t>
            </a:r>
            <a:r>
              <a:rPr lang="en-US" sz="1800" dirty="0" err="1" smtClean="0">
                <a:solidFill>
                  <a:schemeClr val="tx1"/>
                </a:solidFill>
                <a:sym typeface="Times New Roman" pitchFamily="18" charset="0"/>
              </a:rPr>
              <a:t>alla</a:t>
            </a:r>
            <a:r>
              <a:rPr lang="en-US" sz="1800" dirty="0" smtClean="0">
                <a:solidFill>
                  <a:schemeClr val="tx1"/>
                </a:solidFill>
                <a:sym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Times New Roman" pitchFamily="18" charset="0"/>
              </a:rPr>
              <a:t>valorizzazione</a:t>
            </a:r>
            <a:r>
              <a:rPr lang="en-US" sz="1800" dirty="0" smtClean="0">
                <a:solidFill>
                  <a:schemeClr val="tx1"/>
                </a:solidFill>
                <a:sym typeface="Times New Roman" pitchFamily="18" charset="0"/>
              </a:rPr>
              <a:t> e </a:t>
            </a:r>
            <a:r>
              <a:rPr lang="en-US" sz="1800" dirty="0" err="1" smtClean="0">
                <a:solidFill>
                  <a:schemeClr val="tx1"/>
                </a:solidFill>
                <a:sym typeface="Times New Roman" pitchFamily="18" charset="0"/>
              </a:rPr>
              <a:t>alla</a:t>
            </a:r>
            <a:r>
              <a:rPr lang="en-US" sz="1800" dirty="0" smtClean="0">
                <a:solidFill>
                  <a:schemeClr val="tx1"/>
                </a:solidFill>
                <a:sym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Times New Roman" pitchFamily="18" charset="0"/>
              </a:rPr>
              <a:t>valutazione</a:t>
            </a:r>
            <a:r>
              <a:rPr lang="en-US" sz="1800" dirty="0" smtClean="0">
                <a:solidFill>
                  <a:schemeClr val="tx1"/>
                </a:solidFill>
                <a:sym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Times New Roman" pitchFamily="18" charset="0"/>
              </a:rPr>
              <a:t>individuale</a:t>
            </a:r>
            <a:r>
              <a:rPr lang="en-US" sz="1800" dirty="0" smtClean="0">
                <a:solidFill>
                  <a:schemeClr val="tx1"/>
                </a:solidFill>
                <a:sym typeface="Times New Roman" pitchFamily="18" charset="0"/>
              </a:rPr>
              <a:t> e </a:t>
            </a:r>
            <a:r>
              <a:rPr lang="en-US" sz="1800" dirty="0" err="1" smtClean="0">
                <a:solidFill>
                  <a:schemeClr val="tx1"/>
                </a:solidFill>
                <a:sym typeface="Times New Roman" pitchFamily="18" charset="0"/>
              </a:rPr>
              <a:t>di</a:t>
            </a:r>
            <a:r>
              <a:rPr lang="en-US" sz="1800" dirty="0" smtClean="0">
                <a:solidFill>
                  <a:schemeClr val="tx1"/>
                </a:solidFill>
                <a:sym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Times New Roman" pitchFamily="18" charset="0"/>
              </a:rPr>
              <a:t>equipe</a:t>
            </a:r>
            <a:r>
              <a:rPr lang="en-US" sz="1800" dirty="0" smtClean="0">
                <a:solidFill>
                  <a:schemeClr val="tx1"/>
                </a:solidFill>
                <a:sym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endParaRPr lang="en-US" sz="18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indent="-342900" eaLnBrk="1" hangingPunct="1">
              <a:spcBef>
                <a:spcPts val="363"/>
              </a:spcBef>
              <a:spcAft>
                <a:spcPct val="0"/>
              </a:spcAft>
              <a:buClr>
                <a:srgbClr val="232323"/>
              </a:buClr>
              <a:buSzPct val="25000"/>
              <a:buFontTx/>
              <a:buNone/>
            </a:pPr>
            <a:endParaRPr lang="it-IT" sz="18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indent="-342900" eaLnBrk="1" hangingPunct="1">
              <a:spcBef>
                <a:spcPts val="363"/>
              </a:spcBef>
              <a:spcAft>
                <a:spcPct val="0"/>
              </a:spcAft>
              <a:buClr>
                <a:srgbClr val="232323"/>
              </a:buClr>
              <a:buFont typeface="Arial" pitchFamily="34" charset="0"/>
              <a:buChar char="●"/>
            </a:pPr>
            <a:r>
              <a:rPr lang="en-US" sz="1800" dirty="0" smtClean="0">
                <a:solidFill>
                  <a:srgbClr val="1D1DCC"/>
                </a:solidFill>
                <a:sym typeface="Times New Roman" pitchFamily="18" charset="0"/>
              </a:rPr>
              <a:t>SPERIMENTANDO</a:t>
            </a:r>
            <a:r>
              <a:rPr lang="en-US" sz="1800" dirty="0" smtClean="0">
                <a:solidFill>
                  <a:srgbClr val="0000FF"/>
                </a:solidFill>
                <a:sym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sym typeface="Times New Roman" pitchFamily="18" charset="0"/>
              </a:rPr>
              <a:t>nuovi</a:t>
            </a:r>
            <a:r>
              <a:rPr lang="en-US" sz="18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sym typeface="Times New Roman" pitchFamily="18" charset="0"/>
              </a:rPr>
              <a:t>percorsi</a:t>
            </a:r>
            <a:r>
              <a:rPr lang="en-US" sz="18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sym typeface="Times New Roman" pitchFamily="18" charset="0"/>
              </a:rPr>
              <a:t>di</a:t>
            </a:r>
            <a:r>
              <a:rPr lang="en-US" sz="18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sym typeface="Times New Roman" pitchFamily="18" charset="0"/>
              </a:rPr>
              <a:t>valutazione</a:t>
            </a:r>
            <a:r>
              <a:rPr lang="en-US" sz="18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sym typeface="Times New Roman" pitchFamily="18" charset="0"/>
              </a:rPr>
              <a:t>delle</a:t>
            </a:r>
            <a:r>
              <a:rPr lang="en-US" sz="18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sym typeface="Times New Roman" pitchFamily="18" charset="0"/>
              </a:rPr>
              <a:t>competenze</a:t>
            </a:r>
            <a:r>
              <a:rPr lang="en-US" sz="18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sym typeface="Times New Roman" pitchFamily="18" charset="0"/>
              </a:rPr>
              <a:t>espresse</a:t>
            </a:r>
            <a:r>
              <a:rPr lang="en-US" sz="1800" dirty="0" smtClean="0">
                <a:solidFill>
                  <a:srgbClr val="000000"/>
                </a:solidFill>
                <a:sym typeface="Times New Roman" pitchFamily="18" charset="0"/>
              </a:rPr>
              <a:t>,    </a:t>
            </a:r>
            <a:r>
              <a:rPr lang="en-US" sz="1800" dirty="0" smtClean="0">
                <a:solidFill>
                  <a:srgbClr val="1B1BCD"/>
                </a:solidFill>
                <a:sym typeface="Times New Roman" pitchFamily="18" charset="0"/>
              </a:rPr>
              <a:t>IN </a:t>
            </a:r>
            <a:r>
              <a:rPr lang="en-US" sz="1800" dirty="0" smtClean="0">
                <a:solidFill>
                  <a:srgbClr val="1B1BCD"/>
                </a:solidFill>
                <a:sym typeface="Times New Roman" pitchFamily="18" charset="0"/>
              </a:rPr>
              <a:t>COLLABORAZIONE CON DIPARTIMENTI E SERVIZI   </a:t>
            </a:r>
          </a:p>
          <a:p>
            <a:pPr indent="-342900" eaLnBrk="1" hangingPunct="1">
              <a:spcBef>
                <a:spcPts val="363"/>
              </a:spcBef>
              <a:spcAft>
                <a:spcPct val="0"/>
              </a:spcAft>
              <a:buClr>
                <a:srgbClr val="232323"/>
              </a:buClr>
              <a:buFont typeface="Arial" pitchFamily="34" charset="0"/>
              <a:buChar char="●"/>
            </a:pPr>
            <a:endParaRPr lang="en-US" sz="18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indent="-342900" eaLnBrk="1" hangingPunct="1">
              <a:spcBef>
                <a:spcPts val="363"/>
              </a:spcBef>
              <a:spcAft>
                <a:spcPct val="0"/>
              </a:spcAft>
              <a:buClr>
                <a:srgbClr val="232323"/>
              </a:buClr>
              <a:buFont typeface="Arial" pitchFamily="34" charset="0"/>
              <a:buChar char="●"/>
            </a:pPr>
            <a:r>
              <a:rPr lang="en-US" sz="1800" dirty="0" smtClean="0">
                <a:solidFill>
                  <a:srgbClr val="0000FF"/>
                </a:solidFill>
                <a:sym typeface="Times New Roman" pitchFamily="18" charset="0"/>
              </a:rPr>
              <a:t>METTENDO </a:t>
            </a:r>
            <a:r>
              <a:rPr lang="en-US" sz="1800" dirty="0" smtClean="0">
                <a:solidFill>
                  <a:srgbClr val="0000FF"/>
                </a:solidFill>
                <a:sym typeface="Times New Roman" pitchFamily="18" charset="0"/>
              </a:rPr>
              <a:t>A </a:t>
            </a:r>
            <a:r>
              <a:rPr lang="en-US" sz="1800" dirty="0" smtClean="0">
                <a:solidFill>
                  <a:srgbClr val="0000FF"/>
                </a:solidFill>
                <a:sym typeface="Times New Roman" pitchFamily="18" charset="0"/>
              </a:rPr>
              <a:t>REGIME: </a:t>
            </a:r>
            <a:r>
              <a:rPr lang="en-US" sz="1800" dirty="0" err="1" smtClean="0">
                <a:solidFill>
                  <a:schemeClr val="tx1"/>
                </a:solidFill>
                <a:sym typeface="Times New Roman" pitchFamily="18" charset="0"/>
              </a:rPr>
              <a:t>entro</a:t>
            </a:r>
            <a:r>
              <a:rPr lang="en-US" sz="1800" dirty="0" smtClean="0">
                <a:solidFill>
                  <a:schemeClr val="tx1"/>
                </a:solidFill>
                <a:sym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Times New Roman" pitchFamily="18" charset="0"/>
              </a:rPr>
              <a:t>il</a:t>
            </a:r>
            <a:r>
              <a:rPr lang="en-US" sz="1800" dirty="0" smtClean="0">
                <a:solidFill>
                  <a:schemeClr val="tx1"/>
                </a:solidFill>
                <a:sym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sym typeface="Times New Roman" pitchFamily="18" charset="0"/>
              </a:rPr>
              <a:t>2018</a:t>
            </a:r>
            <a:endParaRPr lang="en-US" sz="1800" dirty="0" smtClean="0">
              <a:solidFill>
                <a:srgbClr val="0000FF"/>
              </a:solidFill>
              <a:sym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rgbClr val="1B1BCD"/>
                </a:solidFill>
              </a:rPr>
              <a:t>CATALOGO INTERAZIENDALE DELLE COMPETENZE</a:t>
            </a:r>
            <a:endParaRPr lang="it-IT" b="1" dirty="0">
              <a:solidFill>
                <a:srgbClr val="1B1BCD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44588" y="1819275"/>
            <a:ext cx="7805737" cy="4724400"/>
          </a:xfrm>
        </p:spPr>
        <p:txBody>
          <a:bodyPr/>
          <a:lstStyle/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uz-Cyrl-UZ" sz="20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it-IT" sz="2000" b="1" dirty="0" smtClean="0">
                <a:solidFill>
                  <a:srgbClr val="1B1BCD"/>
                </a:solidFill>
                <a:sym typeface="Times New Roman" pitchFamily="18" charset="0"/>
              </a:rPr>
              <a:t>Definizione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uz-Cyrl-UZ" sz="2000" dirty="0" smtClean="0">
                <a:solidFill>
                  <a:srgbClr val="000000"/>
                </a:solidFill>
                <a:sym typeface="Times New Roman" pitchFamily="18" charset="0"/>
              </a:rPr>
              <a:t>“Agire professionale coerente con criteri e standard richiamati da linee-guida, norme, codici, regolamenti, attento ad aggiornare le proprie competenze, in relazione ai cambiamenti </a:t>
            </a:r>
            <a:r>
              <a:rPr lang="uz-Cyrl-UZ" sz="2000" dirty="0" smtClean="0">
                <a:solidFill>
                  <a:srgbClr val="000000"/>
                </a:solidFill>
                <a:sym typeface="Times New Roman" pitchFamily="18" charset="0"/>
              </a:rPr>
              <a:t>tecnico-scientifici</a:t>
            </a:r>
            <a:r>
              <a:rPr lang="it-IT" sz="2000" dirty="0" smtClean="0">
                <a:solidFill>
                  <a:srgbClr val="000000"/>
                </a:solidFill>
                <a:sym typeface="Times New Roman" pitchFamily="18" charset="0"/>
              </a:rPr>
              <a:t>, </a:t>
            </a:r>
            <a:r>
              <a:rPr lang="it-IT" sz="2000" dirty="0" err="1" smtClean="0">
                <a:solidFill>
                  <a:srgbClr val="000000"/>
                </a:solidFill>
                <a:sym typeface="Times New Roman" pitchFamily="18" charset="0"/>
              </a:rPr>
              <a:t>c</a:t>
            </a:r>
            <a:r>
              <a:rPr lang="uz-Cyrl-UZ" sz="2000" dirty="0" smtClean="0">
                <a:solidFill>
                  <a:srgbClr val="000000"/>
                </a:solidFill>
                <a:sym typeface="Times New Roman" pitchFamily="18" charset="0"/>
              </a:rPr>
              <a:t>apace di interpretare,  e di  soddisfare le aspettative e le esigenze di pazienti e utenti, consapevole del proprio ruolo in relazione ai processi nei quali svolge la propria attività</a:t>
            </a:r>
            <a:r>
              <a:rPr lang="it-IT" sz="2000" dirty="0" smtClean="0">
                <a:solidFill>
                  <a:srgbClr val="000000"/>
                </a:solidFill>
                <a:sym typeface="Times New Roman" pitchFamily="18" charset="0"/>
              </a:rPr>
              <a:t>”</a:t>
            </a:r>
            <a:r>
              <a:rPr lang="uz-Cyrl-UZ" sz="2000" dirty="0" smtClean="0">
                <a:solidFill>
                  <a:srgbClr val="000000"/>
                </a:solidFill>
                <a:sym typeface="Times New Roman" pitchFamily="18" charset="0"/>
              </a:rPr>
              <a:t>. </a:t>
            </a:r>
            <a:endParaRPr lang="it-IT" sz="20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endParaRPr lang="it-IT" sz="2000" dirty="0" smtClean="0">
              <a:solidFill>
                <a:srgbClr val="1D1DCC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2000" b="1" dirty="0" smtClean="0">
                <a:solidFill>
                  <a:srgbClr val="FF0000"/>
                </a:solidFill>
                <a:sym typeface="Times New Roman" pitchFamily="18" charset="0"/>
              </a:rPr>
              <a:t> </a:t>
            </a:r>
            <a:endParaRPr lang="it-IT" sz="2000" dirty="0" smtClean="0">
              <a:solidFill>
                <a:srgbClr val="FF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Monotype Sorts"/>
              <a:buNone/>
            </a:pPr>
            <a:endParaRPr lang="it-IT" sz="20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Monotype Sorts"/>
              <a:buNone/>
            </a:pPr>
            <a:endParaRPr lang="it-IT" sz="2000" b="1" dirty="0" smtClean="0">
              <a:solidFill>
                <a:srgbClr val="000000"/>
              </a:solidFill>
              <a:sym typeface="Times New Roman" pitchFamily="18" charset="0"/>
            </a:endParaRPr>
          </a:p>
        </p:txBody>
      </p:sp>
      <p:sp>
        <p:nvSpPr>
          <p:cNvPr id="76803" name="Titolo 3"/>
          <p:cNvSpPr txBox="1">
            <a:spLocks noGrp="1"/>
          </p:cNvSpPr>
          <p:nvPr>
            <p:ph type="title"/>
          </p:nvPr>
        </p:nvSpPr>
        <p:spPr>
          <a:xfrm>
            <a:off x="1181100" y="203200"/>
            <a:ext cx="771525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2800" b="1" smtClean="0">
                <a:solidFill>
                  <a:srgbClr val="2F2DCE"/>
                </a:solidFill>
                <a:sym typeface="Times New Roman" pitchFamily="18" charset="0"/>
              </a:rPr>
              <a:t>COMPETENZE PROFESSIONALI/TECNICHE</a:t>
            </a:r>
            <a:endParaRPr lang="it-IT" sz="2800" b="1" smtClean="0">
              <a:solidFill>
                <a:srgbClr val="0070C0"/>
              </a:solidFill>
              <a:sym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olo 3"/>
          <p:cNvSpPr txBox="1">
            <a:spLocks noGrp="1"/>
          </p:cNvSpPr>
          <p:nvPr>
            <p:ph type="title"/>
          </p:nvPr>
        </p:nvSpPr>
        <p:spPr>
          <a:xfrm>
            <a:off x="1181100" y="-88900"/>
            <a:ext cx="771525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2800" b="1" smtClean="0">
                <a:solidFill>
                  <a:srgbClr val="1B1BCD"/>
                </a:solidFill>
                <a:sym typeface="Times New Roman" pitchFamily="18" charset="0"/>
              </a:rPr>
              <a:t>COMPETENZE PROFESSIONALI/TECNICHE</a:t>
            </a: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1181100" y="1371600"/>
            <a:ext cx="79629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Bef>
                <a:spcPct val="50000"/>
              </a:spcBef>
            </a:pPr>
            <a:r>
              <a:rPr lang="it-IT" b="1" dirty="0">
                <a:solidFill>
                  <a:srgbClr val="1B1BCD"/>
                </a:solidFill>
              </a:rPr>
              <a:t>Comportamenti da valutare (</a:t>
            </a:r>
            <a:r>
              <a:rPr lang="it-IT" b="1" dirty="0" smtClean="0">
                <a:solidFill>
                  <a:srgbClr val="1B1BCD"/>
                </a:solidFill>
              </a:rPr>
              <a:t>item) che ci parlano di: </a:t>
            </a:r>
            <a:endParaRPr lang="it-IT" dirty="0">
              <a:solidFill>
                <a:srgbClr val="1B1BCD"/>
              </a:solidFill>
            </a:endParaRPr>
          </a:p>
          <a:p>
            <a:pPr marL="266700" indent="-2667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it-IT" dirty="0" smtClean="0"/>
              <a:t> Autonomia e responsabilità; </a:t>
            </a:r>
            <a:endParaRPr lang="it-IT" dirty="0"/>
          </a:p>
          <a:p>
            <a:pPr marL="266700" indent="-2667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it-IT" dirty="0" smtClean="0"/>
              <a:t> Aggiornamento e formazione continua; </a:t>
            </a:r>
            <a:endParaRPr lang="it-IT" dirty="0"/>
          </a:p>
          <a:p>
            <a:pPr marL="266700" indent="-2667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it-IT" dirty="0" smtClean="0"/>
              <a:t> Rispetto  di criteri e standard professionali e aderenza alle priorità aziendali</a:t>
            </a:r>
            <a:r>
              <a:rPr lang="it-IT" dirty="0" smtClean="0"/>
              <a:t>; </a:t>
            </a:r>
            <a:endParaRPr lang="it-IT" dirty="0"/>
          </a:p>
          <a:p>
            <a:pPr marL="266700" indent="-2667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it-IT" dirty="0" smtClean="0"/>
              <a:t> Flessibilità e promozione dell’immagine del servizio; </a:t>
            </a:r>
            <a:endParaRPr lang="it-IT" dirty="0"/>
          </a:p>
          <a:p>
            <a:pPr marL="266700" indent="-2667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it-IT" dirty="0" smtClean="0"/>
              <a:t>Collaborazione nell’equipe</a:t>
            </a:r>
            <a:r>
              <a:rPr lang="it-IT" dirty="0" smtClean="0"/>
              <a:t>; </a:t>
            </a:r>
            <a:endParaRPr lang="it-IT" dirty="0"/>
          </a:p>
          <a:p>
            <a:pPr marL="266700" indent="-2667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it-IT" dirty="0" smtClean="0"/>
              <a:t> Equilibrio emotivo nelle situazioni critiche.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olo 3"/>
          <p:cNvSpPr txBox="1">
            <a:spLocks noGrp="1"/>
          </p:cNvSpPr>
          <p:nvPr>
            <p:ph type="title"/>
          </p:nvPr>
        </p:nvSpPr>
        <p:spPr>
          <a:xfrm>
            <a:off x="1181100" y="-88900"/>
            <a:ext cx="771525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2800" b="1" smtClean="0">
                <a:solidFill>
                  <a:srgbClr val="1B1BCD"/>
                </a:solidFill>
                <a:sym typeface="Times New Roman" pitchFamily="18" charset="0"/>
              </a:rPr>
              <a:t>COMPETENZE PROFESSIONALI/TECNICHE</a:t>
            </a: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1181100" y="1371600"/>
            <a:ext cx="79629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Bef>
                <a:spcPct val="50000"/>
              </a:spcBef>
            </a:pPr>
            <a:r>
              <a:rPr lang="it-IT" b="1" dirty="0">
                <a:solidFill>
                  <a:srgbClr val="1B1BCD"/>
                </a:solidFill>
              </a:rPr>
              <a:t>Comportamenti da valutare (</a:t>
            </a:r>
            <a:r>
              <a:rPr lang="it-IT" b="1" dirty="0" smtClean="0">
                <a:solidFill>
                  <a:srgbClr val="1B1BCD"/>
                </a:solidFill>
              </a:rPr>
              <a:t>item)</a:t>
            </a:r>
            <a:endParaRPr lang="it-IT" dirty="0">
              <a:solidFill>
                <a:srgbClr val="1B1BCD"/>
              </a:solidFill>
            </a:endParaRPr>
          </a:p>
          <a:p>
            <a:pPr marL="266700" indent="-2667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it-IT" dirty="0"/>
              <a:t>Agisce con autonomia e responsabilità nel risolvere i problemi della propria area di lavoro, nel rispetto del contesto organizzativo di riferimento  e nella logica del servizio; </a:t>
            </a:r>
          </a:p>
          <a:p>
            <a:pPr marL="266700" indent="-2667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it-IT" dirty="0"/>
              <a:t> Mantiene aggiornate le proprie competenze, in linea con i cambiamenti   (tecnici, scientifici, organizzativi, normativi) e con l’evoluzione del proprio ruolo professionale in azienda; </a:t>
            </a:r>
          </a:p>
          <a:p>
            <a:pPr marL="266700" indent="-2667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it-IT" dirty="0"/>
              <a:t>Eroga la propria attività professionale (sanitaria, assistenziale, tecnico, amministrativa) in ottemperanza e pieno rispetto dei criteri e standard qualitativi collegati ai compiti assegnati (comprese le attività di tutoring) e in linea con le disposizioni del codice deontologico e con le priorità aziendali; </a:t>
            </a:r>
          </a:p>
          <a:p>
            <a:pPr marL="266700" indent="-2667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it-IT" dirty="0"/>
              <a:t>Nell’azione professionali coniuga con flessibilità le esigenze degli interlocutori con i vincoli organizzativi e le risorse disponibili promuovendo un’immagine positiva e qualificata del servizio; </a:t>
            </a:r>
          </a:p>
          <a:p>
            <a:pPr marL="266700" indent="-2667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it-IT" dirty="0"/>
              <a:t>Adotta un approccio collaborativo nel contesto del servizio, contribuendo al mantenimento di un buon clima organizzativo </a:t>
            </a:r>
            <a:r>
              <a:rPr lang="it-IT" dirty="0" smtClean="0"/>
              <a:t>nell’equipe; </a:t>
            </a:r>
            <a:endParaRPr lang="it-IT" dirty="0"/>
          </a:p>
          <a:p>
            <a:pPr marL="266700" indent="-2667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it-IT" dirty="0"/>
              <a:t>Mantiene lo standard professionale e dimostra equilibrio emotivo anche nelle situazioni critiche o sotto stress.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54113" y="1335088"/>
            <a:ext cx="7805737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uz-Cyrl-UZ" sz="20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endParaRPr lang="it-IT" sz="20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2000" b="1" dirty="0" smtClean="0">
                <a:solidFill>
                  <a:srgbClr val="1B1BCD"/>
                </a:solidFill>
                <a:sym typeface="Times New Roman" pitchFamily="18" charset="0"/>
              </a:rPr>
              <a:t>Definizione</a:t>
            </a: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20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uz-Cyrl-UZ" sz="2000" dirty="0" smtClean="0">
                <a:solidFill>
                  <a:srgbClr val="000000"/>
                </a:solidFill>
                <a:sym typeface="Times New Roman" pitchFamily="18" charset="0"/>
              </a:rPr>
              <a:t>“Programmare e organizzare in maniera appropriata</a:t>
            </a:r>
            <a:r>
              <a:rPr lang="it-IT" sz="20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uz-Cyrl-UZ" sz="2000" dirty="0" smtClean="0">
                <a:solidFill>
                  <a:srgbClr val="000000"/>
                </a:solidFill>
                <a:sym typeface="Times New Roman" pitchFamily="18" charset="0"/>
              </a:rPr>
              <a:t>le attività proprie (e degli eventuali colleghi</a:t>
            </a:r>
            <a:r>
              <a:rPr lang="it-IT" sz="2000" dirty="0" smtClean="0">
                <a:solidFill>
                  <a:srgbClr val="000000"/>
                </a:solidFill>
                <a:sym typeface="Times New Roman" pitchFamily="18" charset="0"/>
              </a:rPr>
              <a:t> e collaboratori</a:t>
            </a:r>
            <a:r>
              <a:rPr lang="uz-Cyrl-UZ" sz="2000" dirty="0" smtClean="0">
                <a:solidFill>
                  <a:srgbClr val="000000"/>
                </a:solidFill>
                <a:sym typeface="Times New Roman" pitchFamily="18" charset="0"/>
              </a:rPr>
              <a:t>), contribuendo alla costruzione di piani di lavoro integrati, multidisciplinari e multiprofessionali, alla valutazione degli esiti e alla applicazione dei correttivi necessari”</a:t>
            </a:r>
            <a:endParaRPr lang="it-IT" sz="20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endParaRPr lang="it-IT" sz="20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endParaRPr lang="it-IT" sz="2000" dirty="0" smtClean="0">
              <a:solidFill>
                <a:srgbClr val="1D1DCC"/>
              </a:solidFill>
              <a:sym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2000" b="1" dirty="0" smtClean="0">
                <a:solidFill>
                  <a:srgbClr val="FF0000"/>
                </a:solidFill>
                <a:sym typeface="Times New Roman" pitchFamily="18" charset="0"/>
              </a:rPr>
              <a:t> </a:t>
            </a:r>
            <a:endParaRPr lang="it-IT" sz="2000" dirty="0" smtClean="0">
              <a:solidFill>
                <a:srgbClr val="FF0000"/>
              </a:solidFill>
              <a:sym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Monotype Sorts"/>
              <a:buNone/>
            </a:pPr>
            <a:endParaRPr lang="it-IT" sz="20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Monotype Sorts"/>
              <a:buNone/>
            </a:pPr>
            <a:endParaRPr lang="it-IT" sz="2000" b="1" dirty="0" smtClean="0">
              <a:solidFill>
                <a:srgbClr val="000000"/>
              </a:solidFill>
              <a:sym typeface="Times New Roman" pitchFamily="18" charset="0"/>
            </a:endParaRPr>
          </a:p>
        </p:txBody>
      </p:sp>
      <p:sp>
        <p:nvSpPr>
          <p:cNvPr id="78851" name="Titolo 3"/>
          <p:cNvSpPr txBox="1">
            <a:spLocks noGrp="1"/>
          </p:cNvSpPr>
          <p:nvPr>
            <p:ph type="title"/>
          </p:nvPr>
        </p:nvSpPr>
        <p:spPr>
          <a:xfrm>
            <a:off x="1181100" y="38100"/>
            <a:ext cx="771525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2800" b="1" smtClean="0">
                <a:solidFill>
                  <a:srgbClr val="2F2DCE"/>
                </a:solidFill>
                <a:sym typeface="Times New Roman" pitchFamily="18" charset="0"/>
              </a:rPr>
              <a:t>COMPETENZE  ORGANIZZATIVE</a:t>
            </a:r>
            <a:endParaRPr lang="it-IT" sz="2800" b="1" smtClean="0">
              <a:solidFill>
                <a:srgbClr val="0070C0"/>
              </a:solidFill>
              <a:sym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olo 3"/>
          <p:cNvSpPr txBox="1">
            <a:spLocks noGrp="1"/>
          </p:cNvSpPr>
          <p:nvPr>
            <p:ph type="title"/>
          </p:nvPr>
        </p:nvSpPr>
        <p:spPr>
          <a:xfrm>
            <a:off x="1181100" y="279400"/>
            <a:ext cx="771525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2800" b="1" smtClean="0">
                <a:solidFill>
                  <a:srgbClr val="2F2DCE"/>
                </a:solidFill>
                <a:sym typeface="Times New Roman" pitchFamily="18" charset="0"/>
              </a:rPr>
              <a:t>COMPETENZE  ORGANIZZATIVE</a:t>
            </a:r>
            <a:endParaRPr lang="it-IT" sz="2800" b="1" smtClean="0">
              <a:solidFill>
                <a:srgbClr val="0070C0"/>
              </a:solidFill>
              <a:sym typeface="Times New Roman" pitchFamily="18" charset="0"/>
            </a:endParaRPr>
          </a:p>
        </p:txBody>
      </p:sp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1181100" y="1689100"/>
            <a:ext cx="7715250" cy="231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Bef>
                <a:spcPct val="50000"/>
              </a:spcBef>
            </a:pPr>
            <a:r>
              <a:rPr lang="it-IT" sz="1700" b="1" dirty="0">
                <a:solidFill>
                  <a:srgbClr val="1B1BCD"/>
                </a:solidFill>
              </a:rPr>
              <a:t>Comportamenti da valutare (</a:t>
            </a:r>
            <a:r>
              <a:rPr lang="it-IT" sz="1700" b="1" dirty="0" smtClean="0">
                <a:solidFill>
                  <a:srgbClr val="1B1BCD"/>
                </a:solidFill>
              </a:rPr>
              <a:t>item) che ci parlano di:</a:t>
            </a:r>
            <a:endParaRPr lang="it-IT" sz="1700" dirty="0"/>
          </a:p>
          <a:p>
            <a:pPr marL="266700" indent="-2667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it-IT" sz="1700" dirty="0" smtClean="0"/>
              <a:t> </a:t>
            </a:r>
            <a:r>
              <a:rPr lang="it-IT" sz="1700" dirty="0" err="1" smtClean="0"/>
              <a:t>Problem</a:t>
            </a:r>
            <a:r>
              <a:rPr lang="it-IT" sz="1700" dirty="0" smtClean="0"/>
              <a:t> </a:t>
            </a:r>
            <a:r>
              <a:rPr lang="it-IT" sz="1700" dirty="0" err="1" smtClean="0"/>
              <a:t>solving</a:t>
            </a:r>
            <a:r>
              <a:rPr lang="it-IT" sz="1700" dirty="0" smtClean="0"/>
              <a:t> ; </a:t>
            </a:r>
            <a:endParaRPr lang="it-IT" sz="1700" dirty="0"/>
          </a:p>
          <a:p>
            <a:pPr marL="266700" indent="-2667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it-IT" sz="1700" dirty="0"/>
              <a:t> </a:t>
            </a:r>
            <a:r>
              <a:rPr lang="it-IT" sz="1700" dirty="0" smtClean="0"/>
              <a:t>Ricerca di possibili alternative</a:t>
            </a:r>
            <a:r>
              <a:rPr lang="it-IT" sz="1700" dirty="0" smtClean="0"/>
              <a:t>; </a:t>
            </a:r>
            <a:endParaRPr lang="it-IT" sz="1700" dirty="0"/>
          </a:p>
          <a:p>
            <a:pPr marL="266700" indent="-2667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it-IT" sz="1700" dirty="0"/>
              <a:t> </a:t>
            </a:r>
            <a:r>
              <a:rPr lang="it-IT" sz="1700" dirty="0" smtClean="0"/>
              <a:t>Partecipazione agli obiettivi di budget; </a:t>
            </a:r>
            <a:endParaRPr lang="it-IT" sz="1700" dirty="0"/>
          </a:p>
          <a:p>
            <a:pPr marL="266700" indent="-2667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it-IT" sz="1700" dirty="0"/>
              <a:t> </a:t>
            </a:r>
            <a:r>
              <a:rPr lang="it-IT" sz="1700" dirty="0" smtClean="0"/>
              <a:t>Utilizzazione responsabile delle risorse;   </a:t>
            </a:r>
            <a:r>
              <a:rPr lang="it-IT" sz="1700" i="1" dirty="0" smtClean="0"/>
              <a:t> </a:t>
            </a:r>
            <a:endParaRPr lang="it-IT" sz="1700" dirty="0"/>
          </a:p>
          <a:p>
            <a:pPr marL="266700" indent="-2667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it-IT" sz="1700" dirty="0"/>
              <a:t> </a:t>
            </a:r>
            <a:r>
              <a:rPr lang="it-IT" sz="1700" dirty="0" smtClean="0"/>
              <a:t>Partecipazione  ai processi di cambiamento. </a:t>
            </a:r>
            <a:endParaRPr lang="it-IT" sz="17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olo 3"/>
          <p:cNvSpPr txBox="1">
            <a:spLocks noGrp="1"/>
          </p:cNvSpPr>
          <p:nvPr>
            <p:ph type="title"/>
          </p:nvPr>
        </p:nvSpPr>
        <p:spPr>
          <a:xfrm>
            <a:off x="1181100" y="279400"/>
            <a:ext cx="771525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2800" b="1" smtClean="0">
                <a:solidFill>
                  <a:srgbClr val="2F2DCE"/>
                </a:solidFill>
                <a:sym typeface="Times New Roman" pitchFamily="18" charset="0"/>
              </a:rPr>
              <a:t>COMPETENZE  ORGANIZZATIVE</a:t>
            </a:r>
            <a:endParaRPr lang="it-IT" sz="2800" b="1" smtClean="0">
              <a:solidFill>
                <a:srgbClr val="0070C0"/>
              </a:solidFill>
              <a:sym typeface="Times New Roman" pitchFamily="18" charset="0"/>
            </a:endParaRPr>
          </a:p>
        </p:txBody>
      </p:sp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1181100" y="1689100"/>
            <a:ext cx="7715250" cy="467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Bef>
                <a:spcPct val="50000"/>
              </a:spcBef>
            </a:pPr>
            <a:r>
              <a:rPr lang="it-IT" sz="1700" b="1" dirty="0">
                <a:solidFill>
                  <a:srgbClr val="1B1BCD"/>
                </a:solidFill>
              </a:rPr>
              <a:t>Comportamenti da valutare (</a:t>
            </a:r>
            <a:r>
              <a:rPr lang="it-IT" sz="1700" b="1" dirty="0" smtClean="0">
                <a:solidFill>
                  <a:srgbClr val="1B1BCD"/>
                </a:solidFill>
              </a:rPr>
              <a:t>item)</a:t>
            </a:r>
            <a:endParaRPr lang="it-IT" sz="1700" dirty="0"/>
          </a:p>
          <a:p>
            <a:pPr marL="266700" indent="-2667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it-IT" sz="1700" dirty="0"/>
              <a:t>Effettua correttamente analisi e diagnosi dei problemi (raccolta dei dati, quantificazione, ricerca di soluzioni) ed elabora soluzioni documentate e fattibili, prospettando alternative; </a:t>
            </a:r>
          </a:p>
          <a:p>
            <a:pPr marL="266700" indent="-2667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it-IT" sz="1700" dirty="0"/>
              <a:t> Affronta i problemi in modo costruttivo e flessibile rispetto alle soluzioni, per consentire risposte concrete e risultati tempestivi; </a:t>
            </a:r>
          </a:p>
          <a:p>
            <a:pPr marL="266700" indent="-2667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it-IT" sz="1700" dirty="0"/>
              <a:t> Si informa e partecipa alla realizzazione degli obiettivi di budget nel rispetto dei principi, delle direttive e dei valori aziendali; </a:t>
            </a:r>
          </a:p>
          <a:p>
            <a:pPr marL="266700" indent="-2667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it-IT" sz="1700" dirty="0"/>
              <a:t> Utilizza le risorse (</a:t>
            </a:r>
            <a:r>
              <a:rPr lang="it-IT" sz="1700" i="1" dirty="0"/>
              <a:t>professionali, tecnologiche, materiali, logistiche)</a:t>
            </a:r>
            <a:r>
              <a:rPr lang="it-IT" sz="1700" dirty="0"/>
              <a:t> in modo responsabile, anche attraverso la loro condivisione, - dimostrando consapevolezza e sensibilità dell’impatto economico delle proprie scelte; </a:t>
            </a:r>
          </a:p>
          <a:p>
            <a:pPr marL="266700" indent="-266700">
              <a:spcBef>
                <a:spcPct val="50000"/>
              </a:spcBef>
              <a:buFont typeface="Arial" pitchFamily="34" charset="0"/>
              <a:buAutoNum type="arabicPeriod"/>
            </a:pPr>
            <a:r>
              <a:rPr lang="it-IT" sz="1700" dirty="0"/>
              <a:t> Partecipa attivamente e in modo propositivo ai processi di cambiamento in atto, adeguando il proprio agire professionale ai valori aziendali e all’evolversi delle priorità.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90613" y="1206500"/>
            <a:ext cx="7805737" cy="4724400"/>
          </a:xfrm>
        </p:spPr>
        <p:txBody>
          <a:bodyPr/>
          <a:lstStyle/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uz-Cyrl-UZ" sz="20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endParaRPr lang="it-IT" sz="20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2000" b="1" dirty="0" smtClean="0">
                <a:solidFill>
                  <a:srgbClr val="1B1BCD"/>
                </a:solidFill>
                <a:sym typeface="Times New Roman" pitchFamily="18" charset="0"/>
              </a:rPr>
              <a:t>Definizione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20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2000" dirty="0" smtClean="0">
                <a:solidFill>
                  <a:srgbClr val="000000"/>
                </a:solidFill>
                <a:sym typeface="Times New Roman" pitchFamily="18" charset="0"/>
              </a:rPr>
              <a:t> “</a:t>
            </a:r>
            <a:r>
              <a:rPr lang="uz-Cyrl-UZ" sz="2000" dirty="0" smtClean="0">
                <a:solidFill>
                  <a:srgbClr val="000000"/>
                </a:solidFill>
                <a:sym typeface="Times New Roman" pitchFamily="18" charset="0"/>
              </a:rPr>
              <a:t>Interagire in modo aperto e collaborativo con i colleghi, interni ed esterni alla propria  unità organizzativa, con i pazienti</a:t>
            </a:r>
            <a:r>
              <a:rPr lang="it-IT" sz="2000" dirty="0" smtClean="0">
                <a:solidFill>
                  <a:srgbClr val="000000"/>
                </a:solidFill>
                <a:sym typeface="Times New Roman" pitchFamily="18" charset="0"/>
              </a:rPr>
              <a:t> e gli </a:t>
            </a:r>
            <a:r>
              <a:rPr lang="uz-Cyrl-UZ" sz="2000" dirty="0" smtClean="0">
                <a:solidFill>
                  <a:srgbClr val="000000"/>
                </a:solidFill>
                <a:sym typeface="Times New Roman" pitchFamily="18" charset="0"/>
              </a:rPr>
              <a:t>utenti, con le istituzioni</a:t>
            </a:r>
            <a:r>
              <a:rPr lang="it-IT" sz="2000" dirty="0" smtClean="0">
                <a:solidFill>
                  <a:srgbClr val="000000"/>
                </a:solidFill>
                <a:sym typeface="Times New Roman" pitchFamily="18" charset="0"/>
              </a:rPr>
              <a:t>,</a:t>
            </a:r>
            <a:r>
              <a:rPr lang="uz-Cyrl-UZ" sz="2000" dirty="0" smtClean="0">
                <a:solidFill>
                  <a:srgbClr val="000000"/>
                </a:solidFill>
                <a:sym typeface="Times New Roman" pitchFamily="18" charset="0"/>
              </a:rPr>
              <a:t> per trovare risposte efficaci </a:t>
            </a:r>
            <a:r>
              <a:rPr lang="it-IT" sz="2000" dirty="0" smtClean="0">
                <a:solidFill>
                  <a:srgbClr val="000000"/>
                </a:solidFill>
                <a:sym typeface="Times New Roman" pitchFamily="18" charset="0"/>
              </a:rPr>
              <a:t>ed </a:t>
            </a:r>
            <a:r>
              <a:rPr lang="uz-Cyrl-UZ" sz="2000" dirty="0" smtClean="0">
                <a:solidFill>
                  <a:srgbClr val="000000"/>
                </a:solidFill>
                <a:sym typeface="Times New Roman" pitchFamily="18" charset="0"/>
              </a:rPr>
              <a:t>adottare soluzioni che siano</a:t>
            </a:r>
            <a:r>
              <a:rPr lang="it-IT" sz="2000" dirty="0" smtClean="0">
                <a:solidFill>
                  <a:srgbClr val="000000"/>
                </a:solidFill>
                <a:sym typeface="Times New Roman" pitchFamily="18" charset="0"/>
              </a:rPr>
              <a:t> trasparenti, </a:t>
            </a:r>
            <a:r>
              <a:rPr lang="uz-Cyrl-UZ" sz="2000" dirty="0" smtClean="0">
                <a:solidFill>
                  <a:srgbClr val="000000"/>
                </a:solidFill>
                <a:sym typeface="Times New Roman" pitchFamily="18" charset="0"/>
              </a:rPr>
              <a:t> comprese e condivise”</a:t>
            </a:r>
            <a:endParaRPr lang="it-IT" sz="20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endParaRPr lang="it-IT" sz="2000" dirty="0" smtClean="0">
              <a:solidFill>
                <a:srgbClr val="1D1DCC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2000" b="1" dirty="0" smtClean="0">
                <a:solidFill>
                  <a:srgbClr val="FF0000"/>
                </a:solidFill>
                <a:sym typeface="Times New Roman" pitchFamily="18" charset="0"/>
              </a:rPr>
              <a:t> </a:t>
            </a:r>
            <a:endParaRPr lang="it-IT" sz="2000" dirty="0" smtClean="0">
              <a:solidFill>
                <a:srgbClr val="FF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Monotype Sorts"/>
              <a:buNone/>
            </a:pPr>
            <a:endParaRPr lang="it-IT" sz="20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Monotype Sorts"/>
              <a:buNone/>
            </a:pPr>
            <a:endParaRPr lang="it-IT" sz="2000" dirty="0" smtClean="0">
              <a:solidFill>
                <a:srgbClr val="000000"/>
              </a:solidFill>
              <a:sym typeface="Times New Roman" pitchFamily="18" charset="0"/>
            </a:endParaRPr>
          </a:p>
        </p:txBody>
      </p:sp>
      <p:sp>
        <p:nvSpPr>
          <p:cNvPr id="80899" name="Titolo 3"/>
          <p:cNvSpPr txBox="1">
            <a:spLocks noGrp="1"/>
          </p:cNvSpPr>
          <p:nvPr>
            <p:ph type="title"/>
          </p:nvPr>
        </p:nvSpPr>
        <p:spPr>
          <a:xfrm>
            <a:off x="1181100" y="38100"/>
            <a:ext cx="771525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2800" b="1" smtClean="0">
                <a:solidFill>
                  <a:srgbClr val="1B1BCD"/>
                </a:solidFill>
                <a:sym typeface="Times New Roman" pitchFamily="18" charset="0"/>
              </a:rPr>
              <a:t>COMPETENZE   RELAZIONALI</a:t>
            </a:r>
            <a:endParaRPr lang="it-IT" sz="2800" b="1" smtClean="0">
              <a:solidFill>
                <a:srgbClr val="0070C0"/>
              </a:solidFill>
              <a:sym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olo 1"/>
          <p:cNvSpPr txBox="1">
            <a:spLocks noGrp="1"/>
          </p:cNvSpPr>
          <p:nvPr>
            <p:ph type="title"/>
          </p:nvPr>
        </p:nvSpPr>
        <p:spPr>
          <a:xfrm>
            <a:off x="1157288" y="38100"/>
            <a:ext cx="771525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3200" b="1" smtClean="0">
                <a:solidFill>
                  <a:srgbClr val="2F2DCE"/>
                </a:solidFill>
                <a:sym typeface="Times New Roman" pitchFamily="18" charset="0"/>
              </a:rPr>
              <a:t>COMPETENZE   RELAZIONALI</a:t>
            </a:r>
            <a:endParaRPr lang="it-IT" sz="3200" smtClean="0">
              <a:solidFill>
                <a:srgbClr val="232323"/>
              </a:solidFill>
              <a:sym typeface="Times New Roman" pitchFamily="18" charset="0"/>
            </a:endParaRPr>
          </a:p>
        </p:txBody>
      </p:sp>
      <p:sp>
        <p:nvSpPr>
          <p:cNvPr id="81923" name="Segnaposto testo 2"/>
          <p:cNvSpPr txBox="1">
            <a:spLocks noGrp="1"/>
          </p:cNvSpPr>
          <p:nvPr>
            <p:ph type="body" idx="1"/>
          </p:nvPr>
        </p:nvSpPr>
        <p:spPr>
          <a:xfrm>
            <a:off x="1157288" y="933450"/>
            <a:ext cx="7791450" cy="5924550"/>
          </a:xfrm>
        </p:spPr>
        <p:txBody>
          <a:bodyPr/>
          <a:lstStyle/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it-IT" sz="1500" b="1" dirty="0" smtClean="0">
                <a:solidFill>
                  <a:srgbClr val="1B1BCD"/>
                </a:solidFill>
                <a:sym typeface="Times New Roman" pitchFamily="18" charset="0"/>
              </a:rPr>
              <a:t>Comportamenti da valutare (item</a:t>
            </a:r>
            <a:r>
              <a:rPr lang="it-IT" sz="1500" b="1" dirty="0" smtClean="0">
                <a:solidFill>
                  <a:srgbClr val="1B1BCD"/>
                </a:solidFill>
                <a:sym typeface="Times New Roman" pitchFamily="18" charset="0"/>
              </a:rPr>
              <a:t>) </a:t>
            </a:r>
            <a:r>
              <a:rPr lang="it-IT" sz="1600" b="1" dirty="0" smtClean="0">
                <a:solidFill>
                  <a:srgbClr val="1B1BCD"/>
                </a:solidFill>
              </a:rPr>
              <a:t>che ci parlano di:</a:t>
            </a:r>
            <a:endParaRPr lang="it-IT" sz="15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1. 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Rapporti con soggetti interni ed esterni, raccolta attiva del feedback;</a:t>
            </a:r>
            <a:endParaRPr lang="it-IT" sz="15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2. 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Comunicazione trasparente; </a:t>
            </a:r>
            <a:endParaRPr lang="it-IT" sz="15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3. 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Collaborazione nel gruppo e contributo al clima organizzativo</a:t>
            </a: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; </a:t>
            </a:r>
            <a:endParaRPr lang="it-IT" sz="15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4. 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Prevenzione e gestione del conflitto;</a:t>
            </a:r>
            <a:endParaRPr lang="it-IT" sz="15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5. 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Collaborazione interprofessionale; </a:t>
            </a:r>
            <a:endParaRPr lang="it-IT" sz="15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6. 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I</a:t>
            </a: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ntegrazione </a:t>
            </a: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professionale ed </a:t>
            </a: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organizzativa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; </a:t>
            </a:r>
            <a:endParaRPr lang="it-IT" sz="15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7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. Orientamento all’utente.</a:t>
            </a:r>
            <a:endParaRPr lang="it-IT" sz="1500" dirty="0" smtClean="0">
              <a:solidFill>
                <a:srgbClr val="000000"/>
              </a:solidFill>
              <a:sym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olo 1"/>
          <p:cNvSpPr txBox="1">
            <a:spLocks noGrp="1"/>
          </p:cNvSpPr>
          <p:nvPr>
            <p:ph type="title"/>
          </p:nvPr>
        </p:nvSpPr>
        <p:spPr>
          <a:xfrm>
            <a:off x="1157288" y="38100"/>
            <a:ext cx="771525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3200" b="1" smtClean="0">
                <a:solidFill>
                  <a:srgbClr val="2F2DCE"/>
                </a:solidFill>
                <a:sym typeface="Times New Roman" pitchFamily="18" charset="0"/>
              </a:rPr>
              <a:t>COMPETENZE   RELAZIONALI</a:t>
            </a:r>
            <a:endParaRPr lang="it-IT" sz="3200" smtClean="0">
              <a:solidFill>
                <a:srgbClr val="232323"/>
              </a:solidFill>
              <a:sym typeface="Times New Roman" pitchFamily="18" charset="0"/>
            </a:endParaRPr>
          </a:p>
        </p:txBody>
      </p:sp>
      <p:sp>
        <p:nvSpPr>
          <p:cNvPr id="81923" name="Segnaposto testo 2"/>
          <p:cNvSpPr txBox="1">
            <a:spLocks noGrp="1"/>
          </p:cNvSpPr>
          <p:nvPr>
            <p:ph type="body" idx="1"/>
          </p:nvPr>
        </p:nvSpPr>
        <p:spPr>
          <a:xfrm>
            <a:off x="1157288" y="933450"/>
            <a:ext cx="7791450" cy="5924550"/>
          </a:xfrm>
        </p:spPr>
        <p:txBody>
          <a:bodyPr/>
          <a:lstStyle/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it-IT" sz="1500" b="1" dirty="0" smtClean="0">
                <a:solidFill>
                  <a:srgbClr val="1B1BCD"/>
                </a:solidFill>
                <a:sym typeface="Times New Roman" pitchFamily="18" charset="0"/>
              </a:rPr>
              <a:t>Comportamenti da valutare (item)</a:t>
            </a:r>
            <a:endParaRPr lang="it-IT" sz="15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1. 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M</a:t>
            </a: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antiene con pazienti, utenti, familiari, associazioni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, istituzioni</a:t>
            </a: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 rapporti positivi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, promuovendo </a:t>
            </a: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l’immagine dell’organizzazione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, </a:t>
            </a: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dando corrrette e adeguate informzioni e raccogliendo i feedback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;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2. Comunica in modo trasparente, costruttivo e coerente con i messaggi del servizio e dell'organizzazione; 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3. Dimostra disponibilità all’ascolto e alla collaborazione nel gruppo di lavoro, contribu</a:t>
            </a:r>
            <a:r>
              <a:rPr lang="it-IT" sz="1500" dirty="0" err="1" smtClean="0">
                <a:solidFill>
                  <a:srgbClr val="000000"/>
                </a:solidFill>
                <a:sym typeface="Times New Roman" pitchFamily="18" charset="0"/>
              </a:rPr>
              <a:t>endo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alla circolarità d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elle</a:t>
            </a: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 informazioni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 rilevanti per il servizio, </a:t>
            </a: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promuove</a:t>
            </a:r>
            <a:r>
              <a:rPr lang="it-IT" sz="1500" dirty="0" err="1" smtClean="0">
                <a:solidFill>
                  <a:srgbClr val="000000"/>
                </a:solidFill>
                <a:sym typeface="Times New Roman" pitchFamily="18" charset="0"/>
              </a:rPr>
              <a:t>ndo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il confronto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 e favorendo </a:t>
            </a: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un clima di fiducia; </a:t>
            </a:r>
            <a:endParaRPr lang="it-IT" sz="15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4. Assume un ruolo propositivo nel gruppo di lavoro e utilizza la sua credibilità e autorevolezza per prevenire i conflitti o per favorirne la soluzione;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5. Collabora attivamente con tutte le componenti del gruppo interprofessionale, dimostrando disponibilità personale e adattabilità; 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6. R</a:t>
            </a: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icerca l’integrazione professionale ed organizzativa e promuove la comunicazione fra professionisti e strutture che intervengono nel processo di erogazione del servizio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;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7. </a:t>
            </a: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Mantiene </a:t>
            </a: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con utenti, associazioni e comunità locale rapporti positivi,  creando spazi per l’ascolto reciproco e il trasferimento di informazioni e conoscenze e orientando le proprie azioni sulla base delle effettive esigenze degli utenti e della loro soddisfazione.</a:t>
            </a:r>
            <a:endParaRPr lang="it-IT" sz="1500" dirty="0" smtClean="0">
              <a:solidFill>
                <a:srgbClr val="000000"/>
              </a:solidFill>
              <a:sym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 txBox="1">
            <a:spLocks noGrp="1"/>
          </p:cNvSpPr>
          <p:nvPr>
            <p:ph type="title"/>
          </p:nvPr>
        </p:nvSpPr>
        <p:spPr>
          <a:xfrm>
            <a:off x="1181100" y="609600"/>
            <a:ext cx="7715250" cy="1143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fr-FR" sz="2800" b="1" smtClean="0">
                <a:solidFill>
                  <a:srgbClr val="1B1BCD"/>
                </a:solidFill>
                <a:sym typeface="Times New Roman" pitchFamily="18" charset="0"/>
              </a:rPr>
              <a:t>COSA CI DICE LA RER</a:t>
            </a:r>
            <a:r>
              <a:rPr lang="fr-FR" sz="2800" smtClean="0">
                <a:solidFill>
                  <a:srgbClr val="1B1BCD"/>
                </a:solidFill>
                <a:sym typeface="Times New Roman" pitchFamily="18" charset="0"/>
              </a:rPr>
              <a:t> </a:t>
            </a:r>
            <a:br>
              <a:rPr lang="fr-FR" sz="2800" smtClean="0">
                <a:solidFill>
                  <a:srgbClr val="1B1BCD"/>
                </a:solidFill>
                <a:sym typeface="Times New Roman" pitchFamily="18" charset="0"/>
              </a:rPr>
            </a:br>
            <a:r>
              <a:rPr lang="fr-FR" sz="2800" smtClean="0">
                <a:solidFill>
                  <a:srgbClr val="1B1BCD"/>
                </a:solidFill>
                <a:sym typeface="Times New Roman" pitchFamily="18" charset="0"/>
              </a:rPr>
              <a:t>(Del.5 OIV-SSR del 15/05/2017)</a:t>
            </a:r>
          </a:p>
        </p:txBody>
      </p:sp>
      <p:sp>
        <p:nvSpPr>
          <p:cNvPr id="33795" name="Segnaposto testo 2"/>
          <p:cNvSpPr txBox="1">
            <a:spLocks noGrp="1"/>
          </p:cNvSpPr>
          <p:nvPr>
            <p:ph type="body" idx="1"/>
          </p:nvPr>
        </p:nvSpPr>
        <p:spPr>
          <a:xfrm>
            <a:off x="1157288" y="1981200"/>
            <a:ext cx="7791450" cy="4114800"/>
          </a:xfrm>
        </p:spPr>
        <p:txBody>
          <a:bodyPr/>
          <a:lstStyle/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Arial" pitchFamily="34" charset="0"/>
              <a:buChar char="●"/>
            </a:pPr>
            <a:r>
              <a:rPr lang="it-IT" sz="2000" smtClean="0">
                <a:solidFill>
                  <a:srgbClr val="000000"/>
                </a:solidFill>
                <a:sym typeface="Times New Roman" pitchFamily="18" charset="0"/>
              </a:rPr>
              <a:t> Linee guida regionali  come  cornice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Arial" pitchFamily="34" charset="0"/>
              <a:buChar char="●"/>
            </a:pPr>
            <a:r>
              <a:rPr lang="it-IT" sz="2000" smtClean="0">
                <a:solidFill>
                  <a:srgbClr val="000000"/>
                </a:solidFill>
                <a:sym typeface="Times New Roman" pitchFamily="18" charset="0"/>
              </a:rPr>
              <a:t> Obiettivi della valutazione: </a:t>
            </a:r>
          </a:p>
          <a:p>
            <a:pPr lvl="1" eaLnBrk="1" hangingPunct="1">
              <a:spcBef>
                <a:spcPts val="563"/>
              </a:spcBef>
              <a:spcAft>
                <a:spcPct val="0"/>
              </a:spcAft>
              <a:buFontTx/>
              <a:buNone/>
            </a:pPr>
            <a:r>
              <a:rPr lang="it-IT" sz="20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  <a:sym typeface="Times New Roman" pitchFamily="18" charset="0"/>
              </a:rPr>
              <a:t>- migliorare i risultati aziendali e la qualità delle prestazioni</a:t>
            </a:r>
          </a:p>
          <a:p>
            <a:pPr lvl="1" eaLnBrk="1" hangingPunct="1">
              <a:spcBef>
                <a:spcPts val="563"/>
              </a:spcBef>
              <a:spcAft>
                <a:spcPct val="0"/>
              </a:spcAft>
              <a:buFontTx/>
              <a:buNone/>
            </a:pPr>
            <a:r>
              <a:rPr lang="it-IT" sz="20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  <a:sym typeface="Times New Roman" pitchFamily="18" charset="0"/>
              </a:rPr>
              <a:t>- valorizzare e responsabilizzare il personale verso il pieno svolgimento delle funzioni istituzionali assegnate alle aziende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90613" y="1206500"/>
            <a:ext cx="7805737" cy="4724400"/>
          </a:xfrm>
        </p:spPr>
        <p:txBody>
          <a:bodyPr/>
          <a:lstStyle/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uz-Cyrl-UZ" sz="1600" b="1" dirty="0" smtClean="0">
                <a:solidFill>
                  <a:srgbClr val="1B1BCD"/>
                </a:solidFill>
                <a:sym typeface="Times New Roman" pitchFamily="18" charset="0"/>
              </a:rPr>
              <a:t> </a:t>
            </a:r>
            <a:endParaRPr lang="it-IT" sz="1600" b="1" dirty="0" smtClean="0">
              <a:solidFill>
                <a:srgbClr val="1B1BCD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1600" b="1" dirty="0" smtClean="0">
                <a:solidFill>
                  <a:srgbClr val="1B1BCD"/>
                </a:solidFill>
                <a:sym typeface="Times New Roman" pitchFamily="18" charset="0"/>
              </a:rPr>
              <a:t>Definizione</a:t>
            </a:r>
            <a:endParaRPr lang="it-IT" sz="1600" b="1" dirty="0" smtClean="0">
              <a:solidFill>
                <a:srgbClr val="0070C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endParaRPr lang="it-IT" sz="1600" b="1" dirty="0" smtClean="0">
              <a:solidFill>
                <a:srgbClr val="0070C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20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uz-Cyrl-UZ" sz="2000" dirty="0" smtClean="0">
                <a:solidFill>
                  <a:srgbClr val="000000"/>
                </a:solidFill>
                <a:sym typeface="Times New Roman" pitchFamily="18" charset="0"/>
              </a:rPr>
              <a:t>“Orientare i propri e altrui comportamenti al </a:t>
            </a:r>
            <a:r>
              <a:rPr lang="it-IT" sz="2000" dirty="0" smtClean="0">
                <a:solidFill>
                  <a:srgbClr val="000000"/>
                </a:solidFill>
                <a:sym typeface="Times New Roman" pitchFamily="18" charset="0"/>
              </a:rPr>
              <a:t>conseguimento dei </a:t>
            </a:r>
            <a:r>
              <a:rPr lang="uz-Cyrl-UZ" sz="2000" dirty="0" smtClean="0">
                <a:solidFill>
                  <a:srgbClr val="000000"/>
                </a:solidFill>
                <a:sym typeface="Times New Roman" pitchFamily="18" charset="0"/>
              </a:rPr>
              <a:t>risultati</a:t>
            </a:r>
            <a:r>
              <a:rPr lang="it-IT" sz="2000" dirty="0" smtClean="0">
                <a:solidFill>
                  <a:srgbClr val="000000"/>
                </a:solidFill>
                <a:sym typeface="Times New Roman" pitchFamily="18" charset="0"/>
              </a:rPr>
              <a:t>, </a:t>
            </a:r>
            <a:r>
              <a:rPr lang="uz-Cyrl-UZ" sz="2000" dirty="0" smtClean="0">
                <a:solidFill>
                  <a:srgbClr val="000000"/>
                </a:solidFill>
                <a:sym typeface="Times New Roman" pitchFamily="18" charset="0"/>
              </a:rPr>
              <a:t>attraverso la gestione per obiettivi e la valorizzazione delle risorse professionali assegnate”</a:t>
            </a:r>
            <a:r>
              <a:rPr lang="it-IT" sz="2000" dirty="0" smtClean="0">
                <a:solidFill>
                  <a:srgbClr val="000000"/>
                </a:solidFill>
                <a:sym typeface="Times New Roman" pitchFamily="18" charset="0"/>
              </a:rPr>
              <a:t>.</a:t>
            </a:r>
            <a:endParaRPr lang="it-IT" sz="1600" b="1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endParaRPr lang="it-IT" sz="1600" b="1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1600" b="1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endParaRPr lang="it-IT" sz="1600" b="1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endParaRPr lang="it-IT" sz="1600" b="1" dirty="0" smtClean="0">
              <a:solidFill>
                <a:srgbClr val="1D1DCC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1600" b="1" dirty="0" smtClean="0">
                <a:solidFill>
                  <a:srgbClr val="FF0000"/>
                </a:solidFill>
                <a:sym typeface="Times New Roman" pitchFamily="18" charset="0"/>
              </a:rPr>
              <a:t> </a:t>
            </a:r>
            <a:endParaRPr lang="it-IT" sz="1600" b="1" dirty="0" smtClean="0">
              <a:solidFill>
                <a:srgbClr val="FF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Monotype Sorts"/>
              <a:buNone/>
            </a:pPr>
            <a:endParaRPr lang="it-IT" sz="1600" b="1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Monotype Sorts"/>
              <a:buNone/>
            </a:pPr>
            <a:endParaRPr lang="it-IT" sz="1600" b="1" dirty="0" smtClean="0">
              <a:solidFill>
                <a:srgbClr val="000000"/>
              </a:solidFill>
              <a:sym typeface="Times New Roman" pitchFamily="18" charset="0"/>
            </a:endParaRPr>
          </a:p>
        </p:txBody>
      </p:sp>
      <p:sp>
        <p:nvSpPr>
          <p:cNvPr id="82947" name="Titolo 3"/>
          <p:cNvSpPr txBox="1">
            <a:spLocks noGrp="1"/>
          </p:cNvSpPr>
          <p:nvPr>
            <p:ph type="title"/>
          </p:nvPr>
        </p:nvSpPr>
        <p:spPr>
          <a:xfrm>
            <a:off x="1181100" y="38100"/>
            <a:ext cx="771525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2800" b="1" smtClean="0">
                <a:solidFill>
                  <a:srgbClr val="2F2DCE"/>
                </a:solidFill>
                <a:sym typeface="Times New Roman" pitchFamily="18" charset="0"/>
              </a:rPr>
              <a:t>COMPETENZE    MANAGERIALI</a:t>
            </a:r>
            <a:endParaRPr lang="it-IT" sz="2800" b="1" smtClean="0">
              <a:solidFill>
                <a:srgbClr val="0070C0"/>
              </a:solidFill>
              <a:sym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90613" y="1006475"/>
            <a:ext cx="7805737" cy="5724525"/>
          </a:xfrm>
        </p:spPr>
        <p:txBody>
          <a:bodyPr/>
          <a:lstStyle/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1500" b="1" dirty="0" smtClean="0">
                <a:solidFill>
                  <a:srgbClr val="1B1BCD"/>
                </a:solidFill>
                <a:sym typeface="Times New Roman" pitchFamily="18" charset="0"/>
              </a:rPr>
              <a:t> Comportamenti da valutare (item</a:t>
            </a:r>
            <a:r>
              <a:rPr lang="it-IT" sz="1500" b="1" dirty="0" smtClean="0">
                <a:solidFill>
                  <a:srgbClr val="1B1BCD"/>
                </a:solidFill>
                <a:sym typeface="Times New Roman" pitchFamily="18" charset="0"/>
              </a:rPr>
              <a:t>) </a:t>
            </a:r>
            <a:r>
              <a:rPr lang="it-IT" sz="1600" b="1" dirty="0" smtClean="0">
                <a:solidFill>
                  <a:srgbClr val="1B1BCD"/>
                </a:solidFill>
              </a:rPr>
              <a:t>che ci parlano di:</a:t>
            </a:r>
            <a:endParaRPr lang="it-IT" sz="1500" b="1" dirty="0" smtClean="0">
              <a:solidFill>
                <a:srgbClr val="0070C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1. 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 Condivisione e comunicazione delle priorità aziendali</a:t>
            </a: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;</a:t>
            </a:r>
            <a:endParaRPr lang="it-IT" sz="15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2. 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V</a:t>
            </a: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aluta</a:t>
            </a:r>
            <a:r>
              <a:rPr lang="it-IT" sz="1500" dirty="0" err="1" smtClean="0">
                <a:solidFill>
                  <a:srgbClr val="000000"/>
                </a:solidFill>
                <a:sym typeface="Times New Roman" pitchFamily="18" charset="0"/>
              </a:rPr>
              <a:t>zione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, feedback e miglioramento 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it-IT" sz="1500" dirty="0" err="1" smtClean="0">
                <a:solidFill>
                  <a:srgbClr val="000000"/>
                </a:solidFill>
                <a:sym typeface="Times New Roman" pitchFamily="18" charset="0"/>
              </a:rPr>
              <a:t>deile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 performance dei collaboratori;  </a:t>
            </a: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endParaRPr lang="it-IT" sz="15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3. 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Investimenti mirati in formazione  e sviluppo del personale; </a:t>
            </a: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endParaRPr lang="it-IT" sz="15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4. 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 Esercizio del</a:t>
            </a: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la delega;</a:t>
            </a:r>
            <a:endParaRPr lang="it-IT" sz="15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5</a:t>
            </a: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. 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Innovazione; </a:t>
            </a:r>
            <a:endParaRPr lang="it-IT" sz="1500" dirty="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6</a:t>
            </a:r>
            <a:r>
              <a:rPr lang="uz-Cyrl-UZ" sz="1500" dirty="0" smtClean="0">
                <a:solidFill>
                  <a:srgbClr val="000000"/>
                </a:solidFill>
                <a:sym typeface="Times New Roman" pitchFamily="18" charset="0"/>
              </a:rPr>
              <a:t>. 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 Equità e trasparenza 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 nell’esercizio </a:t>
            </a: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dell’autorità.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1500" dirty="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endParaRPr lang="it-IT" sz="1500" b="1" dirty="0" smtClean="0">
              <a:solidFill>
                <a:srgbClr val="000000"/>
              </a:solidFill>
              <a:sym typeface="Times New Roman" pitchFamily="18" charset="0"/>
            </a:endParaRPr>
          </a:p>
        </p:txBody>
      </p:sp>
      <p:sp>
        <p:nvSpPr>
          <p:cNvPr id="83971" name="Titolo 3"/>
          <p:cNvSpPr txBox="1">
            <a:spLocks noGrp="1"/>
          </p:cNvSpPr>
          <p:nvPr>
            <p:ph type="title"/>
          </p:nvPr>
        </p:nvSpPr>
        <p:spPr>
          <a:xfrm>
            <a:off x="1181100" y="38100"/>
            <a:ext cx="771525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2800" b="1" smtClean="0">
                <a:solidFill>
                  <a:srgbClr val="2F2DCE"/>
                </a:solidFill>
                <a:sym typeface="Times New Roman" pitchFamily="18" charset="0"/>
              </a:rPr>
              <a:t>COMPETENZE    MANAGERIALI</a:t>
            </a:r>
            <a:endParaRPr lang="it-IT" sz="2800" b="1" smtClean="0">
              <a:solidFill>
                <a:srgbClr val="0070C0"/>
              </a:solidFill>
              <a:sym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90613" y="1006475"/>
            <a:ext cx="7805737" cy="5724525"/>
          </a:xfrm>
        </p:spPr>
        <p:txBody>
          <a:bodyPr/>
          <a:lstStyle/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1500" b="1" smtClean="0">
                <a:solidFill>
                  <a:srgbClr val="1B1BCD"/>
                </a:solidFill>
                <a:sym typeface="Times New Roman" pitchFamily="18" charset="0"/>
              </a:rPr>
              <a:t> Comportamenti da valutare (item)</a:t>
            </a:r>
            <a:endParaRPr lang="it-IT" sz="1500" b="1" smtClean="0">
              <a:solidFill>
                <a:srgbClr val="0070C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1. Conosce e condivide gli obiettivi e le priorità aziendali</a:t>
            </a: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,</a:t>
            </a: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 che comunica in modo chiaro e trasparente,</a:t>
            </a: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 coinvolgendo </a:t>
            </a: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i professionisti della struttura nella definizione dei propri obiettivi e d</a:t>
            </a: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e</a:t>
            </a: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i piani di azione per conseguirli;</a:t>
            </a:r>
            <a:endParaRPr lang="it-IT" sz="150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2. </a:t>
            </a: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V</a:t>
            </a: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aluta le attività dei professionisti e il loro contributo alle performance del gruppo di lavoro</a:t>
            </a: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 e utilizza </a:t>
            </a: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il feedback sulle competenze</a:t>
            </a: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 per </a:t>
            </a: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evidenziare i gap e dis</a:t>
            </a: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egnare percorsi personalizzati</a:t>
            </a: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 di miglioramento</a:t>
            </a: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;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3. Promuove  </a:t>
            </a: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investimenti mirati</a:t>
            </a: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in formazione e</a:t>
            </a: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piani di sviluppo</a:t>
            </a: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 dei professionisti </a:t>
            </a: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in una visione prospettica, finalizzandoli a migliorare</a:t>
            </a: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 l</a:t>
            </a: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a qualità dei risultati per gli utenti</a:t>
            </a: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; </a:t>
            </a: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4. </a:t>
            </a: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U</a:t>
            </a: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tilizza la delega come strumento per valorizzare e sviluppare le competenze professionali dei collaboratori e fornire risposte alle esigenze </a:t>
            </a: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 </a:t>
            </a: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del servizio;</a:t>
            </a:r>
            <a:endParaRPr lang="it-IT" sz="150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5</a:t>
            </a: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. </a:t>
            </a: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E</a:t>
            </a: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splora e mette in atto nuove soluzioni che cambiano in meglio e in modo significativo la qualità del processo di lavoro e i risultati operativi del team;</a:t>
            </a:r>
            <a:endParaRPr lang="it-IT" sz="1500" smtClean="0">
              <a:solidFill>
                <a:srgbClr val="000000"/>
              </a:solidFill>
              <a:sym typeface="Times New Roman" pitchFamily="18" charset="0"/>
            </a:endParaRP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6</a:t>
            </a: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. </a:t>
            </a: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D</a:t>
            </a: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imostra decisione nell’affrontare le problematiche della </a:t>
            </a: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unità organizzativa </a:t>
            </a: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e nel fare rispettare le regole e i valori professionali e del servizio. Mette in atto correttivi gestendo</a:t>
            </a: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, con equità e trasparenza, </a:t>
            </a:r>
            <a:r>
              <a:rPr lang="uz-Cyrl-UZ" sz="1500" smtClean="0">
                <a:solidFill>
                  <a:srgbClr val="000000"/>
                </a:solidFill>
                <a:sym typeface="Times New Roman" pitchFamily="18" charset="0"/>
              </a:rPr>
              <a:t>l’autorità e il controllo</a:t>
            </a:r>
            <a:r>
              <a:rPr lang="it-IT" sz="1500" smtClean="0">
                <a:solidFill>
                  <a:srgbClr val="000000"/>
                </a:solidFill>
                <a:sym typeface="Times New Roman" pitchFamily="18" charset="0"/>
              </a:rPr>
              <a:t>.</a:t>
            </a:r>
            <a:endParaRPr lang="it-IT" sz="1500" b="1" smtClean="0">
              <a:solidFill>
                <a:srgbClr val="000000"/>
              </a:solidFill>
              <a:sym typeface="Times New Roman" pitchFamily="18" charset="0"/>
            </a:endParaRPr>
          </a:p>
        </p:txBody>
      </p:sp>
      <p:sp>
        <p:nvSpPr>
          <p:cNvPr id="83971" name="Titolo 3"/>
          <p:cNvSpPr txBox="1">
            <a:spLocks noGrp="1"/>
          </p:cNvSpPr>
          <p:nvPr>
            <p:ph type="title"/>
          </p:nvPr>
        </p:nvSpPr>
        <p:spPr>
          <a:xfrm>
            <a:off x="1181100" y="38100"/>
            <a:ext cx="771525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2800" b="1" smtClean="0">
                <a:solidFill>
                  <a:srgbClr val="2F2DCE"/>
                </a:solidFill>
                <a:sym typeface="Times New Roman" pitchFamily="18" charset="0"/>
              </a:rPr>
              <a:t>COMPETENZE    MANAGERIALI</a:t>
            </a:r>
            <a:endParaRPr lang="it-IT" sz="2800" b="1" smtClean="0">
              <a:solidFill>
                <a:srgbClr val="0070C0"/>
              </a:solidFill>
              <a:sym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olo 1"/>
          <p:cNvSpPr txBox="1">
            <a:spLocks noGrp="1"/>
          </p:cNvSpPr>
          <p:nvPr>
            <p:ph type="title"/>
          </p:nvPr>
        </p:nvSpPr>
        <p:spPr>
          <a:xfrm>
            <a:off x="1181100" y="609600"/>
            <a:ext cx="7715250" cy="1143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1B1BCD"/>
                </a:solidFill>
                <a:sym typeface="Times New Roman" pitchFamily="18" charset="0"/>
              </a:rPr>
              <a:t>CLASSI </a:t>
            </a:r>
            <a:r>
              <a:rPr lang="it-IT" sz="2800" b="1" dirty="0" err="1" smtClean="0">
                <a:solidFill>
                  <a:srgbClr val="1B1BCD"/>
                </a:solidFill>
                <a:sym typeface="Times New Roman" pitchFamily="18" charset="0"/>
              </a:rPr>
              <a:t>DI</a:t>
            </a:r>
            <a:r>
              <a:rPr lang="it-IT" sz="2800" b="1" dirty="0" smtClean="0">
                <a:solidFill>
                  <a:srgbClr val="1B1BCD"/>
                </a:solidFill>
                <a:sym typeface="Times New Roman" pitchFamily="18" charset="0"/>
              </a:rPr>
              <a:t> VALUTAZIONE DELLE COMPETENZE</a:t>
            </a:r>
            <a:r>
              <a:rPr lang="it-IT" sz="3200" dirty="0" smtClean="0">
                <a:solidFill>
                  <a:srgbClr val="1B1BCD"/>
                </a:solidFill>
                <a:sym typeface="Times New Roman" pitchFamily="18" charset="0"/>
              </a:rPr>
              <a:t/>
            </a:r>
            <a:br>
              <a:rPr lang="it-IT" sz="3200" dirty="0" smtClean="0">
                <a:solidFill>
                  <a:srgbClr val="1B1BCD"/>
                </a:solidFill>
                <a:sym typeface="Times New Roman" pitchFamily="18" charset="0"/>
              </a:rPr>
            </a:br>
            <a:r>
              <a:rPr lang="it-IT" sz="2000" dirty="0" smtClean="0">
                <a:solidFill>
                  <a:srgbClr val="232323"/>
                </a:solidFill>
                <a:sym typeface="Times New Roman" pitchFamily="18" charset="0"/>
              </a:rPr>
              <a:t>(adattato sulla base delle indicazioni OIV/RER 2017</a:t>
            </a:r>
            <a:r>
              <a:rPr lang="it-IT" sz="2400" dirty="0" smtClean="0">
                <a:solidFill>
                  <a:srgbClr val="232323"/>
                </a:solidFill>
                <a:sym typeface="Times New Roman" pitchFamily="18" charset="0"/>
              </a:rPr>
              <a:t>)</a:t>
            </a:r>
            <a:endParaRPr lang="it-IT" sz="3200" dirty="0" smtClean="0">
              <a:solidFill>
                <a:srgbClr val="232323"/>
              </a:solidFill>
              <a:sym typeface="Times New Roman" pitchFamily="18" charset="0"/>
            </a:endParaRPr>
          </a:p>
        </p:txBody>
      </p:sp>
      <p:graphicFrame>
        <p:nvGraphicFramePr>
          <p:cNvPr id="61470" name="Group 30"/>
          <p:cNvGraphicFramePr>
            <a:graphicFrameLocks noGrp="1"/>
          </p:cNvGraphicFramePr>
          <p:nvPr/>
        </p:nvGraphicFramePr>
        <p:xfrm>
          <a:off x="1181100" y="2511425"/>
          <a:ext cx="7715250" cy="3322320"/>
        </p:xfrm>
        <a:graphic>
          <a:graphicData uri="http://schemas.openxmlformats.org/drawingml/2006/table">
            <a:tbl>
              <a:tblPr/>
              <a:tblGrid>
                <a:gridCol w="1025525"/>
                <a:gridCol w="6689725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 pitchFamily="34" charset="0"/>
                        </a:rPr>
                        <a:t>“ basso”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 pitchFamily="34" charset="0"/>
                        </a:rPr>
                        <a:t>Ampio gap da colmare / competenza da costruire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 pitchFamily="34" charset="0"/>
                        </a:rPr>
                        <a:t>“medio”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 pitchFamily="34" charset="0"/>
                        </a:rPr>
                        <a:t>Piccolo gap da colmare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 pitchFamily="34" charset="0"/>
                        </a:rPr>
                        <a:t>“ottimo”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 pitchFamily="34" charset="0"/>
                        </a:rPr>
                        <a:t>Buon livello di competenza, ev. da affinare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 pitchFamily="34" charset="0"/>
                        </a:rPr>
                        <a:t>“benchmark”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 pitchFamily="34" charset="0"/>
                        </a:rPr>
                        <a:t>Competenza espressa a livello eccellente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olo 1"/>
          <p:cNvSpPr txBox="1">
            <a:spLocks noGrp="1"/>
          </p:cNvSpPr>
          <p:nvPr>
            <p:ph type="title"/>
          </p:nvPr>
        </p:nvSpPr>
        <p:spPr>
          <a:xfrm>
            <a:off x="1181100" y="609600"/>
            <a:ext cx="771525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2800" b="1" smtClean="0">
                <a:solidFill>
                  <a:srgbClr val="2F2DCE"/>
                </a:solidFill>
                <a:sym typeface="Times New Roman" pitchFamily="18" charset="0"/>
              </a:rPr>
              <a:t>PESI DELLE DIMENSIONI DI COMPETENZA PER POSIZIONE</a:t>
            </a:r>
            <a:endParaRPr lang="it-IT" sz="3200" smtClean="0">
              <a:solidFill>
                <a:srgbClr val="232323"/>
              </a:solidFill>
              <a:sym typeface="Times New Roman" pitchFamily="18" charset="0"/>
            </a:endParaRPr>
          </a:p>
        </p:txBody>
      </p:sp>
      <p:graphicFrame>
        <p:nvGraphicFramePr>
          <p:cNvPr id="58408" name="Group 40"/>
          <p:cNvGraphicFramePr>
            <a:graphicFrameLocks noGrp="1"/>
          </p:cNvGraphicFramePr>
          <p:nvPr/>
        </p:nvGraphicFramePr>
        <p:xfrm>
          <a:off x="1524000" y="2230438"/>
          <a:ext cx="7126288" cy="3228975"/>
        </p:xfrm>
        <a:graphic>
          <a:graphicData uri="http://schemas.openxmlformats.org/drawingml/2006/table">
            <a:tbl>
              <a:tblPr/>
              <a:tblGrid>
                <a:gridCol w="2051050"/>
                <a:gridCol w="1819275"/>
                <a:gridCol w="1920875"/>
                <a:gridCol w="1335088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COMPETENZE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Dipartimenti/Distretti (Strutture complesse di orientamento)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Strutture semplici e complesse gestionali, Coordinamenti, PO gestionali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Professional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PROFESSIONALI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ORGANIZZATIVE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RELAZIONALI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MANAGERIALI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n.a.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F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F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F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FAA7"/>
                    </a:solidFill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11" y="1076325"/>
            <a:ext cx="7907767" cy="506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5638" y="0"/>
            <a:ext cx="9331188" cy="559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6067" y="0"/>
            <a:ext cx="1124049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 txBox="1">
            <a:spLocks noGrp="1"/>
          </p:cNvSpPr>
          <p:nvPr>
            <p:ph type="title"/>
          </p:nvPr>
        </p:nvSpPr>
        <p:spPr>
          <a:xfrm>
            <a:off x="1181100" y="609600"/>
            <a:ext cx="7715250" cy="1143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1B1BCD"/>
                </a:solidFill>
                <a:sym typeface="Times New Roman" pitchFamily="18" charset="0"/>
              </a:rPr>
              <a:t>RICORDANDO L’INDAGINE INTERREGIONALE DI CLIMA ORGANIZZATIVO 2016</a:t>
            </a:r>
            <a:br>
              <a:rPr lang="fr-FR" sz="2800" b="1" dirty="0" smtClean="0">
                <a:solidFill>
                  <a:srgbClr val="1B1BCD"/>
                </a:solidFill>
                <a:sym typeface="Times New Roman" pitchFamily="18" charset="0"/>
              </a:rPr>
            </a:br>
            <a:r>
              <a:rPr lang="fr-FR" sz="2800" b="1" dirty="0" smtClean="0">
                <a:solidFill>
                  <a:srgbClr val="1B1BCD"/>
                </a:solidFill>
                <a:sym typeface="Times New Roman" pitchFamily="18" charset="0"/>
              </a:rPr>
              <a:t> </a:t>
            </a:r>
            <a:endParaRPr lang="fr-FR" sz="3200" dirty="0" smtClean="0">
              <a:solidFill>
                <a:srgbClr val="1B1BCD"/>
              </a:solidFill>
              <a:sym typeface="Times New Roman" pitchFamily="18" charset="0"/>
            </a:endParaRPr>
          </a:p>
        </p:txBody>
      </p:sp>
      <p:sp>
        <p:nvSpPr>
          <p:cNvPr id="34819" name="Segnaposto testo 2"/>
          <p:cNvSpPr txBox="1">
            <a:spLocks noGrp="1"/>
          </p:cNvSpPr>
          <p:nvPr>
            <p:ph type="body" idx="1"/>
          </p:nvPr>
        </p:nvSpPr>
        <p:spPr>
          <a:xfrm>
            <a:off x="1157288" y="1981200"/>
            <a:ext cx="7791450" cy="4729163"/>
          </a:xfrm>
        </p:spPr>
        <p:txBody>
          <a:bodyPr/>
          <a:lstStyle/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Arial" pitchFamily="34" charset="0"/>
              <a:buChar char="●"/>
            </a:pPr>
            <a:r>
              <a:rPr lang="it-IT" sz="2000" smtClean="0">
                <a:solidFill>
                  <a:srgbClr val="000000"/>
                </a:solidFill>
                <a:sym typeface="Times New Roman" pitchFamily="18" charset="0"/>
              </a:rPr>
              <a:t> Misurazione, valutazione e sviluppo 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Arial" pitchFamily="34" charset="0"/>
              <a:buChar char="●"/>
            </a:pPr>
            <a:r>
              <a:rPr lang="it-IT" sz="2000" smtClean="0">
                <a:solidFill>
                  <a:srgbClr val="000000"/>
                </a:solidFill>
                <a:sym typeface="Times New Roman" pitchFamily="18" charset="0"/>
              </a:rPr>
              <a:t> Regia unica del sistema di valutazione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Arial" pitchFamily="34" charset="0"/>
              <a:buChar char="●"/>
            </a:pPr>
            <a:r>
              <a:rPr lang="it-IT" sz="2000" smtClean="0">
                <a:solidFill>
                  <a:srgbClr val="000000"/>
                </a:solidFill>
                <a:sym typeface="Times New Roman" pitchFamily="18" charset="0"/>
              </a:rPr>
              <a:t> Tener conto dei risultati indagine di clima MES (2016) </a:t>
            </a:r>
          </a:p>
          <a:p>
            <a:pPr lvl="1" eaLnBrk="1" hangingPunct="1">
              <a:spcBef>
                <a:spcPts val="563"/>
              </a:spcBef>
              <a:spcAft>
                <a:spcPct val="0"/>
              </a:spcAft>
              <a:buFontTx/>
              <a:buChar char="-"/>
            </a:pPr>
            <a:r>
              <a:rPr lang="it-IT" sz="20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  <a:sym typeface="Times New Roman" pitchFamily="18" charset="0"/>
              </a:rPr>
              <a:t>Feedback sui  risultati raggiunti           No  </a:t>
            </a:r>
          </a:p>
          <a:p>
            <a:pPr lvl="1" eaLnBrk="1" hangingPunct="1">
              <a:spcBef>
                <a:spcPts val="563"/>
              </a:spcBef>
              <a:spcAft>
                <a:spcPct val="0"/>
              </a:spcAft>
              <a:buFontTx/>
              <a:buChar char="-"/>
            </a:pPr>
            <a:r>
              <a:rPr lang="it-IT" sz="20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  <a:sym typeface="Times New Roman" pitchFamily="18" charset="0"/>
              </a:rPr>
              <a:t>Condivisione dei  criteri di val             No 42%</a:t>
            </a:r>
          </a:p>
          <a:p>
            <a:pPr lvl="1" eaLnBrk="1" hangingPunct="1">
              <a:spcBef>
                <a:spcPts val="563"/>
              </a:spcBef>
              <a:spcAft>
                <a:spcPct val="0"/>
              </a:spcAft>
              <a:buFontTx/>
              <a:buChar char="-"/>
            </a:pPr>
            <a:r>
              <a:rPr lang="it-IT" sz="20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  <a:sym typeface="Times New Roman" pitchFamily="18" charset="0"/>
              </a:rPr>
              <a:t>Percorsi di carriera legati al merito      No 70%</a:t>
            </a:r>
          </a:p>
          <a:p>
            <a:pPr lvl="1" eaLnBrk="1" hangingPunct="1">
              <a:spcBef>
                <a:spcPts val="563"/>
              </a:spcBef>
              <a:spcAft>
                <a:spcPct val="0"/>
              </a:spcAft>
              <a:buFontTx/>
              <a:buChar char="-"/>
            </a:pPr>
            <a:r>
              <a:rPr lang="it-IT" sz="200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  <a:sym typeface="Times New Roman" pitchFamily="18" charset="0"/>
              </a:rPr>
              <a:t>Le Aziende devono migliorare la val   Si 79%</a:t>
            </a:r>
            <a:endParaRPr lang="it-IT" sz="2000" i="1" smtClean="0">
              <a:solidFill>
                <a:srgbClr val="000000"/>
              </a:solidFill>
              <a:latin typeface="Verdana" pitchFamily="34" charset="0"/>
              <a:cs typeface="Times New Roman" pitchFamily="18" charset="0"/>
              <a:sym typeface="Times New Roman" pitchFamily="18" charset="0"/>
            </a:endParaRPr>
          </a:p>
          <a:p>
            <a:pPr lvl="1" algn="r" eaLnBrk="1" hangingPunct="1">
              <a:spcBef>
                <a:spcPts val="563"/>
              </a:spcBef>
              <a:spcAft>
                <a:spcPct val="0"/>
              </a:spcAft>
              <a:buFontTx/>
              <a:buChar char="-"/>
            </a:pPr>
            <a:r>
              <a:rPr lang="it-IT" sz="2000" i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  <a:sym typeface="Times New Roman" pitchFamily="18" charset="0"/>
              </a:rPr>
              <a:t>Fonte: RER 2016</a:t>
            </a:r>
            <a:endParaRPr lang="it-IT" sz="2000" smtClean="0">
              <a:solidFill>
                <a:srgbClr val="000000"/>
              </a:solidFill>
              <a:latin typeface="Verdana" pitchFamily="34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 txBox="1">
            <a:spLocks noGrp="1"/>
          </p:cNvSpPr>
          <p:nvPr>
            <p:ph type="title"/>
          </p:nvPr>
        </p:nvSpPr>
        <p:spPr>
          <a:xfrm>
            <a:off x="1181100" y="609600"/>
            <a:ext cx="7715250" cy="1143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fr-FR" sz="2800" b="1" smtClean="0">
                <a:solidFill>
                  <a:srgbClr val="1B1BCD"/>
                </a:solidFill>
                <a:sym typeface="Times New Roman" pitchFamily="18" charset="0"/>
              </a:rPr>
              <a:t>COSA CI DICE LA RER </a:t>
            </a:r>
            <a:br>
              <a:rPr lang="fr-FR" sz="2800" b="1" smtClean="0">
                <a:solidFill>
                  <a:srgbClr val="1B1BCD"/>
                </a:solidFill>
                <a:sym typeface="Times New Roman" pitchFamily="18" charset="0"/>
              </a:rPr>
            </a:br>
            <a:r>
              <a:rPr lang="fr-FR" sz="2800" b="1" smtClean="0">
                <a:solidFill>
                  <a:srgbClr val="1B1BCD"/>
                </a:solidFill>
                <a:sym typeface="Times New Roman" pitchFamily="18" charset="0"/>
              </a:rPr>
              <a:t>(Del.5 OIV-SSR del 15/05/2017)</a:t>
            </a:r>
            <a:endParaRPr lang="fr-FR" sz="2800" smtClean="0">
              <a:solidFill>
                <a:srgbClr val="232323"/>
              </a:solidFill>
              <a:latin typeface="Arial" pitchFamily="34" charset="0"/>
              <a:sym typeface="Times New Roman" pitchFamily="18" charset="0"/>
            </a:endParaRPr>
          </a:p>
        </p:txBody>
      </p:sp>
      <p:sp>
        <p:nvSpPr>
          <p:cNvPr id="35843" name="Segnaposto testo 2"/>
          <p:cNvSpPr txBox="1">
            <a:spLocks noGrp="1"/>
          </p:cNvSpPr>
          <p:nvPr>
            <p:ph type="body" idx="1"/>
          </p:nvPr>
        </p:nvSpPr>
        <p:spPr>
          <a:xfrm>
            <a:off x="1157288" y="1884363"/>
            <a:ext cx="7791450" cy="4716462"/>
          </a:xfrm>
        </p:spPr>
        <p:txBody>
          <a:bodyPr/>
          <a:lstStyle/>
          <a:p>
            <a:pPr marL="152400" indent="0" algn="ctr"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endParaRPr lang="it-IT" sz="2800" dirty="0" smtClean="0">
              <a:solidFill>
                <a:srgbClr val="0000FF"/>
              </a:solidFill>
              <a:latin typeface="Arial" pitchFamily="34" charset="0"/>
              <a:sym typeface="Times New Roman" pitchFamily="18" charset="0"/>
            </a:endParaRPr>
          </a:p>
          <a:p>
            <a:pPr marL="152400" indent="0" algn="ctr"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sym typeface="Times New Roman" pitchFamily="18" charset="0"/>
              </a:rPr>
              <a:t>Rendere coerenti le varie 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sym typeface="Times New Roman" pitchFamily="18" charset="0"/>
              </a:rPr>
              <a:t>t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sym typeface="Times New Roman" pitchFamily="18" charset="0"/>
              </a:rPr>
              <a:t>ipologie 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sym typeface="Times New Roman" pitchFamily="18" charset="0"/>
              </a:rPr>
              <a:t>di valutazione</a:t>
            </a:r>
            <a:r>
              <a:rPr lang="it-IT" dirty="0" smtClean="0">
                <a:solidFill>
                  <a:srgbClr val="0000FF"/>
                </a:solidFill>
                <a:latin typeface="Arial" pitchFamily="34" charset="0"/>
                <a:sym typeface="Times New Roman" pitchFamily="18" charset="0"/>
              </a:rPr>
              <a:t> </a:t>
            </a:r>
          </a:p>
          <a:p>
            <a:pPr marL="152400" indent="0"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Arial" pitchFamily="34" charset="0"/>
              <a:buChar char="●"/>
            </a:pPr>
            <a:r>
              <a:rPr lang="it-IT" sz="2500" dirty="0" smtClean="0">
                <a:solidFill>
                  <a:srgbClr val="000000"/>
                </a:solidFill>
                <a:latin typeface="Arial" pitchFamily="34" charset="0"/>
                <a:sym typeface="Times New Roman" pitchFamily="18" charset="0"/>
              </a:rPr>
              <a:t> Valutazione annuale dei risultati raggiunti</a:t>
            </a:r>
          </a:p>
          <a:p>
            <a:pPr marL="152400" indent="0"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Arial" pitchFamily="34" charset="0"/>
              <a:buChar char="●"/>
            </a:pPr>
            <a:r>
              <a:rPr lang="it-IT" sz="2500" dirty="0" smtClean="0">
                <a:solidFill>
                  <a:srgbClr val="000000"/>
                </a:solidFill>
                <a:latin typeface="Arial" pitchFamily="34" charset="0"/>
                <a:sym typeface="Times New Roman" pitchFamily="18" charset="0"/>
              </a:rPr>
              <a:t> Valutazione annuale delle competenze</a:t>
            </a:r>
          </a:p>
          <a:p>
            <a:pPr marL="152400" indent="0"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Arial" pitchFamily="34" charset="0"/>
              <a:buChar char="●"/>
            </a:pPr>
            <a:r>
              <a:rPr lang="it-IT" sz="2500" dirty="0" smtClean="0">
                <a:solidFill>
                  <a:srgbClr val="000000"/>
                </a:solidFill>
                <a:latin typeface="Arial" pitchFamily="34" charset="0"/>
                <a:sym typeface="Times New Roman" pitchFamily="18" charset="0"/>
              </a:rPr>
              <a:t> Valutazione pluriennale di fine incarico</a:t>
            </a:r>
          </a:p>
          <a:p>
            <a:pPr marL="152400" indent="0"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Arial" pitchFamily="34" charset="0"/>
              <a:buChar char="●"/>
            </a:pPr>
            <a:r>
              <a:rPr lang="it-IT" sz="2500" dirty="0" smtClean="0">
                <a:solidFill>
                  <a:srgbClr val="000000"/>
                </a:solidFill>
                <a:latin typeface="Arial" pitchFamily="34" charset="0"/>
                <a:sym typeface="Times New Roman" pitchFamily="18" charset="0"/>
              </a:rPr>
              <a:t> Valutazione pluriennale 5/15 anni/equiparazione</a:t>
            </a:r>
          </a:p>
          <a:p>
            <a:pPr marL="152400" indent="0" eaLnBrk="1" hangingPunct="1"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Arial" pitchFamily="34" charset="0"/>
              <a:buChar char="●"/>
            </a:pPr>
            <a:r>
              <a:rPr lang="it-IT" sz="2500" dirty="0" smtClean="0">
                <a:solidFill>
                  <a:srgbClr val="000000"/>
                </a:solidFill>
                <a:latin typeface="Arial" pitchFamily="34" charset="0"/>
                <a:sym typeface="Times New Roman" pitchFamily="18" charset="0"/>
              </a:rPr>
              <a:t> Valutazione periodo di prova</a:t>
            </a:r>
          </a:p>
          <a:p>
            <a:pPr lvl="1" eaLnBrk="1" hangingPunct="1">
              <a:spcBef>
                <a:spcPts val="563"/>
              </a:spcBef>
              <a:spcAft>
                <a:spcPct val="0"/>
              </a:spcAft>
              <a:buFontTx/>
              <a:buChar char="-"/>
            </a:pPr>
            <a:endParaRPr lang="fr-F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234"/>
          <p:cNvSpPr txBox="1">
            <a:spLocks noChangeArrowheads="1"/>
          </p:cNvSpPr>
          <p:nvPr/>
        </p:nvSpPr>
        <p:spPr bwMode="auto">
          <a:xfrm>
            <a:off x="1143000" y="1920875"/>
            <a:ext cx="3429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75" tIns="44450" rIns="90475" bIns="44450"/>
          <a:lstStyle/>
          <a:p>
            <a:pPr algn="ctr" eaLnBrk="1" hangingPunct="1"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2400" b="1">
                <a:solidFill>
                  <a:srgbClr val="0000FF"/>
                </a:solidFill>
                <a:sym typeface="Times New Roman" pitchFamily="18" charset="0"/>
              </a:rPr>
              <a:t>LA PRESTAZIONE</a:t>
            </a:r>
          </a:p>
          <a:p>
            <a:pPr algn="ctr" eaLnBrk="1" hangingPunct="1"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2400" b="1">
                <a:sym typeface="Times New Roman" pitchFamily="18" charset="0"/>
              </a:rPr>
              <a:t> </a:t>
            </a:r>
          </a:p>
          <a:p>
            <a:pPr algn="ctr" eaLnBrk="1" hangingPunct="1"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2400" b="1">
                <a:sym typeface="Times New Roman" pitchFamily="18" charset="0"/>
              </a:rPr>
              <a:t> DATA DA:</a:t>
            </a:r>
          </a:p>
          <a:p>
            <a:pPr algn="ctr" eaLnBrk="1" hangingPunct="1">
              <a:buClr>
                <a:srgbClr val="000000"/>
              </a:buClr>
              <a:buFont typeface="Domine"/>
              <a:buNone/>
            </a:pPr>
            <a:endParaRPr lang="it-IT" sz="2000" b="1">
              <a:sym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2400" b="1">
                <a:sym typeface="Times New Roman" pitchFamily="18" charset="0"/>
              </a:rPr>
              <a:t>RISULTATI</a:t>
            </a:r>
          </a:p>
          <a:p>
            <a:pPr algn="ctr" eaLnBrk="1" hangingPunct="1"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2000" b="1">
                <a:sym typeface="Times New Roman" pitchFamily="18" charset="0"/>
              </a:rPr>
              <a:t>(IL </a:t>
            </a:r>
            <a:r>
              <a:rPr lang="en-US" sz="2000" b="1">
                <a:sym typeface="Arial" pitchFamily="34" charset="0"/>
              </a:rPr>
              <a:t>“</a:t>
            </a:r>
            <a:r>
              <a:rPr lang="en-US" sz="2000" b="1">
                <a:sym typeface="Times New Roman" pitchFamily="18" charset="0"/>
              </a:rPr>
              <a:t>CHE COSA</a:t>
            </a:r>
            <a:r>
              <a:rPr lang="en-US" sz="2000" b="1">
                <a:sym typeface="Arial" pitchFamily="34" charset="0"/>
              </a:rPr>
              <a:t>”</a:t>
            </a:r>
            <a:r>
              <a:rPr lang="en-US" sz="2000" b="1">
                <a:sym typeface="Times New Roman" pitchFamily="18" charset="0"/>
              </a:rPr>
              <a:t>)</a:t>
            </a:r>
          </a:p>
          <a:p>
            <a:pPr algn="ctr" eaLnBrk="1" hangingPunct="1">
              <a:buClr>
                <a:srgbClr val="000000"/>
              </a:buClr>
              <a:buFont typeface="Domine"/>
              <a:buNone/>
            </a:pPr>
            <a:endParaRPr lang="it-IT" sz="2000" b="1">
              <a:sym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2800" b="1">
                <a:sym typeface="Times New Roman" pitchFamily="18" charset="0"/>
              </a:rPr>
              <a:t>+</a:t>
            </a:r>
          </a:p>
          <a:p>
            <a:pPr algn="ctr" eaLnBrk="1" hangingPunct="1">
              <a:buClr>
                <a:srgbClr val="000000"/>
              </a:buClr>
              <a:buFont typeface="Domine"/>
              <a:buNone/>
            </a:pPr>
            <a:endParaRPr lang="it-IT" sz="2800" b="1">
              <a:sym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2400" b="1">
                <a:sym typeface="Times New Roman" pitchFamily="18" charset="0"/>
              </a:rPr>
              <a:t>COMPETENZE</a:t>
            </a:r>
          </a:p>
          <a:p>
            <a:pPr algn="ctr" eaLnBrk="1" hangingPunct="1"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2000" b="1">
                <a:sym typeface="Times New Roman" pitchFamily="18" charset="0"/>
              </a:rPr>
              <a:t>(IL </a:t>
            </a:r>
            <a:r>
              <a:rPr lang="en-US" sz="2000" b="1">
                <a:sym typeface="Arial" pitchFamily="34" charset="0"/>
              </a:rPr>
              <a:t>“</a:t>
            </a:r>
            <a:r>
              <a:rPr lang="en-US" sz="2000" b="1">
                <a:sym typeface="Times New Roman" pitchFamily="18" charset="0"/>
              </a:rPr>
              <a:t>COME</a:t>
            </a:r>
            <a:r>
              <a:rPr lang="en-US" sz="2000" b="1">
                <a:sym typeface="Arial" pitchFamily="34" charset="0"/>
              </a:rPr>
              <a:t>”</a:t>
            </a:r>
            <a:r>
              <a:rPr lang="en-US" sz="2000" b="1">
                <a:sym typeface="Times New Roman" pitchFamily="18" charset="0"/>
              </a:rPr>
              <a:t>)</a:t>
            </a:r>
          </a:p>
        </p:txBody>
      </p:sp>
      <p:pic>
        <p:nvPicPr>
          <p:cNvPr id="36867" name="Shape 23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981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Shape 236"/>
          <p:cNvSpPr txBox="1">
            <a:spLocks noGrp="1"/>
          </p:cNvSpPr>
          <p:nvPr>
            <p:ph type="title"/>
          </p:nvPr>
        </p:nvSpPr>
        <p:spPr>
          <a:xfrm>
            <a:off x="1181100" y="609600"/>
            <a:ext cx="7715250" cy="1143000"/>
          </a:xfrm>
        </p:spPr>
        <p:txBody>
          <a:bodyPr lIns="90475" tIns="44450" rIns="90475" bIns="4445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232323"/>
              </a:buClr>
              <a:buSzPct val="25000"/>
              <a:buFont typeface="Times New Roman" pitchFamily="18" charset="0"/>
              <a:buNone/>
            </a:pPr>
            <a:r>
              <a:rPr lang="en-US" sz="2800" b="1" smtClean="0">
                <a:solidFill>
                  <a:srgbClr val="1B1BCD"/>
                </a:solidFill>
                <a:sym typeface="Times New Roman" pitchFamily="18" charset="0"/>
              </a:rPr>
              <a:t>CHE COSA VALUTARE OGNI ANNO?</a:t>
            </a:r>
            <a:endParaRPr lang="en-US" sz="2800" b="1" smtClean="0">
              <a:solidFill>
                <a:srgbClr val="232323"/>
              </a:solidFill>
              <a:latin typeface="Arial" pitchFamily="34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36869" name="Shape 237"/>
          <p:cNvPicPr preferRelativeResize="0">
            <a:picLocks noGrp="1"/>
          </p:cNvPicPr>
          <p:nvPr>
            <p:ph type="clipArt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477000" y="3962400"/>
            <a:ext cx="1192213" cy="2362200"/>
          </a:xfrm>
        </p:spPr>
      </p:pic>
      <p:sp>
        <p:nvSpPr>
          <p:cNvPr id="8" name="CasellaDiTesto 7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Grp="1"/>
          </p:cNvSpPr>
          <p:nvPr>
            <p:ph type="ctrTitle" idx="4294967295"/>
          </p:nvPr>
        </p:nvSpPr>
        <p:spPr>
          <a:xfrm>
            <a:off x="1057275" y="1464608"/>
            <a:ext cx="7772400" cy="4478992"/>
          </a:xfrm>
        </p:spPr>
        <p:txBody>
          <a:bodyPr/>
          <a:lstStyle/>
          <a:p>
            <a:pPr algn="ctr"/>
            <a:r>
              <a:rPr lang="it-IT" dirty="0" smtClean="0"/>
              <a:t>1. </a:t>
            </a:r>
            <a:r>
              <a:rPr lang="it-IT" sz="2000" dirty="0" smtClean="0">
                <a:solidFill>
                  <a:srgbClr val="000000"/>
                </a:solidFill>
                <a:sym typeface="Arial" pitchFamily="34" charset="0"/>
              </a:rPr>
              <a:t>l’innovazione si concentra sulle competenze trasversali richieste ai professionisti;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2. la valutazione delle competenze non avrà, nel 2018, effetti diretti sul sistema premiante annuale, che rimarrà concentrato </a:t>
            </a:r>
            <a:r>
              <a:rPr lang="it-IT" sz="2000" dirty="0" smtClean="0">
                <a:solidFill>
                  <a:srgbClr val="000000"/>
                </a:solidFill>
                <a:sym typeface="Arial" pitchFamily="34" charset="0"/>
              </a:rPr>
              <a:t> sull’ottenimento dei risultati, in relazione agli obiettivi </a:t>
            </a:r>
            <a:r>
              <a:rPr lang="it-IT" sz="2000" dirty="0" smtClean="0"/>
              <a:t>assegnati</a:t>
            </a:r>
            <a:r>
              <a:rPr lang="it-IT" sz="2000" dirty="0" smtClean="0"/>
              <a:t>, </a:t>
            </a:r>
            <a:r>
              <a:rPr lang="it-IT" sz="2000" dirty="0" smtClean="0"/>
              <a:t>di equipe </a:t>
            </a:r>
            <a:r>
              <a:rPr lang="it-IT" sz="2000" dirty="0" smtClean="0"/>
              <a:t>e/o </a:t>
            </a:r>
            <a:r>
              <a:rPr lang="it-IT" sz="2000" dirty="0" smtClean="0"/>
              <a:t>individuali</a:t>
            </a:r>
            <a:r>
              <a:rPr lang="it-IT" sz="2000" dirty="0" smtClean="0">
                <a:solidFill>
                  <a:srgbClr val="000000"/>
                </a:solidFill>
                <a:sym typeface="Arial" pitchFamily="34" charset="0"/>
              </a:rPr>
              <a:t>).</a:t>
            </a:r>
            <a:r>
              <a:rPr lang="it-IT" sz="2000" dirty="0" smtClean="0">
                <a:solidFill>
                  <a:srgbClr val="000000"/>
                </a:solidFill>
                <a:sym typeface="Arial" pitchFamily="34" charset="0"/>
              </a:rPr>
              <a:t/>
            </a:r>
            <a:br>
              <a:rPr lang="it-IT" sz="2000" dirty="0" smtClean="0">
                <a:solidFill>
                  <a:srgbClr val="000000"/>
                </a:solidFill>
                <a:sym typeface="Arial" pitchFamily="34" charset="0"/>
              </a:rPr>
            </a:br>
            <a:r>
              <a:rPr lang="it-IT" sz="2000" dirty="0" smtClean="0">
                <a:solidFill>
                  <a:srgbClr val="000000"/>
                </a:solidFill>
                <a:sym typeface="Arial" pitchFamily="34" charset="0"/>
              </a:rPr>
              <a:t/>
            </a:r>
            <a:br>
              <a:rPr lang="it-IT" sz="2000" dirty="0" smtClean="0">
                <a:solidFill>
                  <a:srgbClr val="000000"/>
                </a:solidFill>
                <a:sym typeface="Arial" pitchFamily="34" charset="0"/>
              </a:rPr>
            </a:br>
            <a:r>
              <a:rPr lang="it-IT" sz="2000" dirty="0" smtClean="0"/>
              <a:t>3. la valutazione  delle competenze rimane quindi una opportunità per crescere come responsabili e per rafforzare il proprio ruolo di valutatori che operano in modo trasparente e chiaro. 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>
                <a:solidFill>
                  <a:srgbClr val="000000"/>
                </a:solidFill>
                <a:sym typeface="Arial" pitchFamily="34" charset="0"/>
              </a:rPr>
              <a:t> </a:t>
            </a:r>
            <a:endParaRPr lang="it-IT" sz="1400" dirty="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052513" y="636588"/>
            <a:ext cx="68275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2F2DCE"/>
                </a:solidFill>
                <a:sym typeface="Arial" pitchFamily="34" charset="0"/>
              </a:rPr>
              <a:t>IN QUESTA </a:t>
            </a:r>
            <a:r>
              <a:rPr lang="it-IT" sz="2800" b="1" dirty="0" smtClean="0">
                <a:solidFill>
                  <a:srgbClr val="2F2DCE"/>
                </a:solidFill>
                <a:sym typeface="Arial" pitchFamily="34" charset="0"/>
              </a:rPr>
              <a:t>PRIMA </a:t>
            </a:r>
            <a:r>
              <a:rPr lang="it-IT" sz="2800" b="1" dirty="0" smtClean="0">
                <a:solidFill>
                  <a:srgbClr val="2F2DCE"/>
                </a:solidFill>
                <a:sym typeface="Arial" pitchFamily="34" charset="0"/>
              </a:rPr>
              <a:t>FASE (2018)  </a:t>
            </a:r>
            <a:endParaRPr lang="it-IT" sz="2800" b="1" dirty="0">
              <a:solidFill>
                <a:srgbClr val="2F2DCE"/>
              </a:solidFill>
              <a:sym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 txBox="1">
            <a:spLocks noGrp="1"/>
          </p:cNvSpPr>
          <p:nvPr>
            <p:ph type="title"/>
          </p:nvPr>
        </p:nvSpPr>
        <p:spPr>
          <a:xfrm>
            <a:off x="1181100" y="609600"/>
            <a:ext cx="7715250" cy="1143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2F2DCE"/>
                </a:solidFill>
                <a:sym typeface="Times New Roman" pitchFamily="18" charset="0"/>
              </a:rPr>
              <a:t>COSA CI DICE LA RER </a:t>
            </a:r>
            <a:br>
              <a:rPr lang="fr-FR" sz="2800" b="1" dirty="0" smtClean="0">
                <a:solidFill>
                  <a:srgbClr val="2F2DCE"/>
                </a:solidFill>
                <a:sym typeface="Times New Roman" pitchFamily="18" charset="0"/>
              </a:rPr>
            </a:br>
            <a:r>
              <a:rPr lang="fr-FR" sz="2800" b="1" dirty="0" smtClean="0">
                <a:solidFill>
                  <a:srgbClr val="2F2DCE"/>
                </a:solidFill>
                <a:sym typeface="Times New Roman" pitchFamily="18" charset="0"/>
              </a:rPr>
              <a:t>(Del.5 OIV-SSR </a:t>
            </a:r>
            <a:r>
              <a:rPr lang="fr-FR" sz="2800" b="1" dirty="0" err="1" smtClean="0">
                <a:solidFill>
                  <a:srgbClr val="2F2DCE"/>
                </a:solidFill>
                <a:sym typeface="Times New Roman" pitchFamily="18" charset="0"/>
              </a:rPr>
              <a:t>del</a:t>
            </a:r>
            <a:r>
              <a:rPr lang="fr-FR" sz="2800" b="1" dirty="0" smtClean="0">
                <a:solidFill>
                  <a:srgbClr val="2F2DCE"/>
                </a:solidFill>
                <a:sym typeface="Times New Roman" pitchFamily="18" charset="0"/>
              </a:rPr>
              <a:t> 15/05/2017)</a:t>
            </a:r>
            <a:endParaRPr lang="fr-FR" sz="2800" dirty="0" smtClean="0">
              <a:solidFill>
                <a:srgbClr val="232323"/>
              </a:solidFill>
              <a:latin typeface="Arial" pitchFamily="34" charset="0"/>
              <a:sym typeface="Times New Roman" pitchFamily="18" charset="0"/>
            </a:endParaRPr>
          </a:p>
        </p:txBody>
      </p:sp>
      <p:sp>
        <p:nvSpPr>
          <p:cNvPr id="38915" name="Segnaposto testo 2"/>
          <p:cNvSpPr txBox="1">
            <a:spLocks noGrp="1"/>
          </p:cNvSpPr>
          <p:nvPr>
            <p:ph type="body" idx="1"/>
          </p:nvPr>
        </p:nvSpPr>
        <p:spPr>
          <a:xfrm>
            <a:off x="1157288" y="1981200"/>
            <a:ext cx="7791450" cy="4114800"/>
          </a:xfrm>
        </p:spPr>
        <p:txBody>
          <a:bodyPr/>
          <a:lstStyle/>
          <a:p>
            <a:pPr marL="152400" indent="0" algn="ctr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2800" b="1" dirty="0" smtClean="0">
                <a:solidFill>
                  <a:srgbClr val="000000"/>
                </a:solidFill>
                <a:latin typeface="Arial" pitchFamily="34" charset="0"/>
                <a:sym typeface="Times New Roman" pitchFamily="18" charset="0"/>
              </a:rPr>
              <a:t>Dimensioni da valutare annualmente</a:t>
            </a:r>
            <a:r>
              <a:rPr lang="it-IT" sz="2400" dirty="0" smtClean="0">
                <a:solidFill>
                  <a:srgbClr val="000000"/>
                </a:solidFill>
                <a:latin typeface="Arial" pitchFamily="34" charset="0"/>
                <a:sym typeface="Times New Roman" pitchFamily="18" charset="0"/>
              </a:rPr>
              <a:t> </a:t>
            </a:r>
          </a:p>
          <a:p>
            <a:pPr marL="152400" indent="0" algn="ctr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2400" dirty="0" smtClean="0">
                <a:solidFill>
                  <a:srgbClr val="000000"/>
                </a:solidFill>
                <a:latin typeface="Arial" pitchFamily="34" charset="0"/>
                <a:sym typeface="Times New Roman" pitchFamily="18" charset="0"/>
              </a:rPr>
              <a:t>(possibili, ogni Azienda sceglie)</a:t>
            </a:r>
          </a:p>
          <a:p>
            <a:pPr marL="152400" indent="0" algn="ctr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endParaRPr lang="it-IT" sz="2400" dirty="0" smtClean="0">
              <a:solidFill>
                <a:srgbClr val="000000"/>
              </a:solidFill>
              <a:latin typeface="Arial" pitchFamily="34" charset="0"/>
              <a:sym typeface="Times New Roman" pitchFamily="18" charset="0"/>
            </a:endParaRPr>
          </a:p>
          <a:p>
            <a:pPr marL="152400" indent="0" algn="ctr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Arial" pitchFamily="34" charset="0"/>
              <a:buChar char="●"/>
            </a:pPr>
            <a:r>
              <a:rPr lang="it-IT" sz="2800" dirty="0" smtClean="0">
                <a:solidFill>
                  <a:srgbClr val="000000"/>
                </a:solidFill>
                <a:latin typeface="Arial" pitchFamily="34" charset="0"/>
                <a:sym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0000FF"/>
                </a:solidFill>
                <a:latin typeface="Arial" pitchFamily="34" charset="0"/>
                <a:sym typeface="Times New Roman" pitchFamily="18" charset="0"/>
              </a:rPr>
              <a:t>VALUTAZIONE ANNUALE DEI RISULTATI RAGGIUNTI</a:t>
            </a:r>
            <a:endParaRPr lang="fr-FR" sz="2400" dirty="0" smtClean="0">
              <a:solidFill>
                <a:srgbClr val="0000FF"/>
              </a:solidFill>
              <a:latin typeface="Arial" pitchFamily="34" charset="0"/>
              <a:sym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pitchFamily="34" charset="0"/>
              <a:buChar char="●"/>
            </a:pPr>
            <a:endParaRPr lang="fr-FR" sz="2400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  <a:sym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Times New Roman" pitchFamily="18" charset="0"/>
              </a:rPr>
              <a:t>Obiettivi</a:t>
            </a: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Times New Roman" pitchFamily="18" charset="0"/>
              </a:rPr>
              <a:t> CdR</a:t>
            </a: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Times New Roman" pitchFamily="18" charset="0"/>
              </a:rPr>
              <a:t>Obiettivi</a:t>
            </a: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Times New Roman" pitchFamily="18" charset="0"/>
              </a:rPr>
              <a:t>individuali</a:t>
            </a:r>
            <a:endParaRPr lang="fr-FR" sz="2400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  <a:sym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Times New Roman" pitchFamily="18" charset="0"/>
              </a:rPr>
              <a:t>Contributo</a:t>
            </a: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Times New Roman" pitchFamily="18" charset="0"/>
              </a:rPr>
              <a:t> al </a:t>
            </a:r>
            <a:r>
              <a:rPr lang="fr-FR" sz="2400" dirty="0" err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Times New Roman" pitchFamily="18" charset="0"/>
              </a:rPr>
              <a:t>risultato</a:t>
            </a: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Times New Roman" pitchFamily="18" charset="0"/>
              </a:rPr>
              <a:t> di équipe</a:t>
            </a:r>
            <a:endParaRPr lang="fr-FR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 txBox="1">
            <a:spLocks noGrp="1"/>
          </p:cNvSpPr>
          <p:nvPr>
            <p:ph type="title"/>
          </p:nvPr>
        </p:nvSpPr>
        <p:spPr>
          <a:xfrm>
            <a:off x="1181100" y="180975"/>
            <a:ext cx="7715250" cy="1143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fr-FR" sz="2800" b="1" smtClean="0">
                <a:solidFill>
                  <a:srgbClr val="2F2DCE"/>
                </a:solidFill>
                <a:sym typeface="Times New Roman" pitchFamily="18" charset="0"/>
              </a:rPr>
              <a:t>COSA CI DICE LA RER </a:t>
            </a:r>
            <a:br>
              <a:rPr lang="fr-FR" sz="2800" b="1" smtClean="0">
                <a:solidFill>
                  <a:srgbClr val="2F2DCE"/>
                </a:solidFill>
                <a:sym typeface="Times New Roman" pitchFamily="18" charset="0"/>
              </a:rPr>
            </a:br>
            <a:r>
              <a:rPr lang="fr-FR" sz="2800" b="1" smtClean="0">
                <a:solidFill>
                  <a:srgbClr val="2F2DCE"/>
                </a:solidFill>
                <a:sym typeface="Times New Roman" pitchFamily="18" charset="0"/>
              </a:rPr>
              <a:t>(Del.5 OIV-SSR del 15/05/2017)</a:t>
            </a:r>
            <a:endParaRPr lang="fr-FR" sz="2800" smtClean="0">
              <a:solidFill>
                <a:srgbClr val="232323"/>
              </a:solidFill>
              <a:latin typeface="Arial" pitchFamily="34" charset="0"/>
              <a:sym typeface="Times New Roman" pitchFamily="18" charset="0"/>
            </a:endParaRPr>
          </a:p>
        </p:txBody>
      </p:sp>
      <p:sp>
        <p:nvSpPr>
          <p:cNvPr id="39939" name="Segnaposto testo 2"/>
          <p:cNvSpPr txBox="1">
            <a:spLocks noGrp="1"/>
          </p:cNvSpPr>
          <p:nvPr>
            <p:ph type="body" idx="1"/>
          </p:nvPr>
        </p:nvSpPr>
        <p:spPr>
          <a:xfrm>
            <a:off x="1157288" y="1622425"/>
            <a:ext cx="7791450" cy="4906963"/>
          </a:xfrm>
        </p:spPr>
        <p:txBody>
          <a:bodyPr/>
          <a:lstStyle/>
          <a:p>
            <a:pPr marL="152400" indent="0" algn="ctr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2800" b="1" dirty="0" smtClean="0">
                <a:solidFill>
                  <a:srgbClr val="000000"/>
                </a:solidFill>
                <a:latin typeface="Arial" pitchFamily="34" charset="0"/>
                <a:sym typeface="Times New Roman" pitchFamily="18" charset="0"/>
              </a:rPr>
              <a:t>Dimensioni da valutare annualmente</a:t>
            </a:r>
            <a:endParaRPr lang="it-IT" sz="2800" dirty="0" smtClean="0">
              <a:solidFill>
                <a:srgbClr val="000000"/>
              </a:solidFill>
              <a:latin typeface="Arial" pitchFamily="34" charset="0"/>
              <a:sym typeface="Times New Roman" pitchFamily="18" charset="0"/>
            </a:endParaRPr>
          </a:p>
          <a:p>
            <a:pPr marL="152400" indent="0" algn="ctr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r>
              <a:rPr lang="it-IT" sz="2800" dirty="0" smtClean="0">
                <a:solidFill>
                  <a:srgbClr val="000000"/>
                </a:solidFill>
                <a:latin typeface="Arial" pitchFamily="34" charset="0"/>
                <a:sym typeface="Times New Roman" pitchFamily="18" charset="0"/>
              </a:rPr>
              <a:t> </a:t>
            </a:r>
            <a:endParaRPr lang="it-IT" sz="2800" i="1" dirty="0" smtClean="0">
              <a:solidFill>
                <a:srgbClr val="FF0000"/>
              </a:solidFill>
              <a:latin typeface="Arial" pitchFamily="34" charset="0"/>
              <a:sym typeface="Times New Roman" pitchFamily="18" charset="0"/>
            </a:endParaRPr>
          </a:p>
          <a:p>
            <a:pPr marL="152400" indent="0" algn="ctr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 typeface="Arial" pitchFamily="34" charset="0"/>
              <a:buChar char="●"/>
            </a:pPr>
            <a:r>
              <a:rPr lang="it-IT" sz="2400" b="1" dirty="0" smtClean="0">
                <a:solidFill>
                  <a:srgbClr val="0000FF"/>
                </a:solidFill>
                <a:latin typeface="Arial" pitchFamily="34" charset="0"/>
                <a:sym typeface="Times New Roman" pitchFamily="18" charset="0"/>
              </a:rPr>
              <a:t> VALUTAZIONE ANNUALE DELLE </a:t>
            </a:r>
            <a:r>
              <a:rPr lang="it-IT" sz="2400" b="1" dirty="0" smtClean="0">
                <a:solidFill>
                  <a:srgbClr val="0000FF"/>
                </a:solidFill>
                <a:latin typeface="Arial" pitchFamily="34" charset="0"/>
                <a:sym typeface="Times New Roman" pitchFamily="18" charset="0"/>
              </a:rPr>
              <a:t>COMPETENZE ESPRESSE DAI PROFESSIONISTI</a:t>
            </a:r>
            <a:endParaRPr lang="it-IT" sz="2800" dirty="0" smtClean="0">
              <a:solidFill>
                <a:srgbClr val="0000FF"/>
              </a:solidFill>
              <a:latin typeface="Arial" pitchFamily="34" charset="0"/>
              <a:sym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</a:pPr>
            <a:endParaRPr lang="it-IT" sz="2400" dirty="0" smtClean="0">
              <a:solidFill>
                <a:schemeClr val="tx1"/>
              </a:solidFill>
              <a:latin typeface="Arial" pitchFamily="34" charset="0"/>
              <a:cs typeface="Times New Roman" pitchFamily="18" charset="0"/>
              <a:sym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  <a:sym typeface="Times New Roman" pitchFamily="18" charset="0"/>
              </a:rPr>
              <a:t> Professionali/tecniche </a:t>
            </a: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  <a:sym typeface="Times New Roman" pitchFamily="18" charset="0"/>
              </a:rPr>
              <a:t> Organizzative</a:t>
            </a: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  <a:sym typeface="Times New Roman" pitchFamily="18" charset="0"/>
              </a:rPr>
              <a:t> Relazionali</a:t>
            </a: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  <a:sym typeface="Times New Roman" pitchFamily="18" charset="0"/>
              </a:rPr>
              <a:t> Manageriali (solo per chi ha responsabilità di altre persone)  </a:t>
            </a:r>
          </a:p>
          <a:p>
            <a:pPr marL="152400" indent="0" eaLnBrk="1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232323"/>
              </a:buClr>
              <a:buFontTx/>
              <a:buNone/>
            </a:pPr>
            <a:endParaRPr lang="fr-FR" sz="2800" dirty="0" smtClean="0">
              <a:solidFill>
                <a:srgbClr val="000000"/>
              </a:solidFill>
              <a:latin typeface="Arial" pitchFamily="34" charset="0"/>
              <a:sym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Tx/>
              <a:buChar char="-"/>
            </a:pPr>
            <a:endParaRPr lang="fr-FR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91275" y="6210300"/>
            <a:ext cx="3143250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b="1" i="1" dirty="0" smtClean="0">
                <a:solidFill>
                  <a:srgbClr val="1B1BCD"/>
                </a:solidFill>
              </a:rPr>
              <a:t>AOU  e AUSL di Ferrara</a:t>
            </a:r>
          </a:p>
          <a:p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nza titol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2282</Words>
  <Application>Microsoft Office PowerPoint</Application>
  <PresentationFormat>Presentazione su schermo (4:3)</PresentationFormat>
  <Paragraphs>401</Paragraphs>
  <Slides>37</Slides>
  <Notes>19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51" baseType="lpstr">
      <vt:lpstr>Arial</vt:lpstr>
      <vt:lpstr>Verdana</vt:lpstr>
      <vt:lpstr>Times New Roman</vt:lpstr>
      <vt:lpstr>Domine</vt:lpstr>
      <vt:lpstr>Wingdings</vt:lpstr>
      <vt:lpstr>ＭＳ Ｐゴシック</vt:lpstr>
      <vt:lpstr>Times</vt:lpstr>
      <vt:lpstr>Monotype Sorts</vt:lpstr>
      <vt:lpstr>Calibri</vt:lpstr>
      <vt:lpstr>Senza titolo 1</vt:lpstr>
      <vt:lpstr>2_Personalizza struttura</vt:lpstr>
      <vt:lpstr>1_Personalizza struttura</vt:lpstr>
      <vt:lpstr>Personalizza struttura</vt:lpstr>
      <vt:lpstr>Documento</vt:lpstr>
      <vt:lpstr>      </vt:lpstr>
      <vt:lpstr> L’ORIZZONTE DEL PROGETTO  </vt:lpstr>
      <vt:lpstr>COSA CI DICE LA RER  (Del.5 OIV-SSR del 15/05/2017)</vt:lpstr>
      <vt:lpstr>RICORDANDO L’INDAGINE INTERREGIONALE DI CLIMA ORGANIZZATIVO 2016  </vt:lpstr>
      <vt:lpstr>COSA CI DICE LA RER  (Del.5 OIV-SSR del 15/05/2017)</vt:lpstr>
      <vt:lpstr>CHE COSA VALUTARE OGNI ANNO?</vt:lpstr>
      <vt:lpstr>1. l’innovazione si concentra sulle competenze trasversali richieste ai professionisti;  2. la valutazione delle competenze non avrà, nel 2018, effetti diretti sul sistema premiante annuale, che rimarrà concentrato  sull’ottenimento dei risultati, in relazione agli obiettivi assegnati, di equipe e/o individuali).  3. la valutazione  delle competenze rimane quindi una opportunità per crescere come responsabili e per rafforzare il proprio ruolo di valutatori che operano in modo trasparente e chiaro.    </vt:lpstr>
      <vt:lpstr>COSA CI DICE LA RER  (Del.5 OIV-SSR del 15/05/2017)</vt:lpstr>
      <vt:lpstr>COSA CI DICE LA RER  (Del.5 OIV-SSR del 15/05/2017)</vt:lpstr>
      <vt:lpstr>COSA CI DICE LA RER  (Del.5 OIV-SSR del 15/05/2017)</vt:lpstr>
      <vt:lpstr>Diapositiva 11</vt:lpstr>
      <vt:lpstr>SENSIBILIZZAZIONE E COMUNICAZIONE   OTTOBRE – DICEMBRE 2017</vt:lpstr>
      <vt:lpstr>FORMAZIONE DEI VALUTATORI </vt:lpstr>
      <vt:lpstr>I NUMERI DEI VALUTATORI Medici, sanitari, tecnici, amministrativi (dati al 31/12/2016)</vt:lpstr>
      <vt:lpstr>VALORIZZAZIONE DEL CAPITALE UMANO E VALUTAZIONE</vt:lpstr>
      <vt:lpstr>LA VALUTAZIONE DELLE PRESTAZIONI: IL PROCESSO ORGANIZZATIVO</vt:lpstr>
      <vt:lpstr> LA VALUTAZIONE DELLE PRESTAZIONI: GLI ATTORI </vt:lpstr>
      <vt:lpstr>Diapositiva 18</vt:lpstr>
      <vt:lpstr> LA SCHEDA SI APPLICA A TUTTE  LE  POSIZIONI  </vt:lpstr>
      <vt:lpstr>Diapositiva 20</vt:lpstr>
      <vt:lpstr>COMPETENZE PROFESSIONALI/TECNICHE</vt:lpstr>
      <vt:lpstr>COMPETENZE PROFESSIONALI/TECNICHE</vt:lpstr>
      <vt:lpstr>COMPETENZE PROFESSIONALI/TECNICHE</vt:lpstr>
      <vt:lpstr>COMPETENZE  ORGANIZZATIVE</vt:lpstr>
      <vt:lpstr>COMPETENZE  ORGANIZZATIVE</vt:lpstr>
      <vt:lpstr>COMPETENZE  ORGANIZZATIVE</vt:lpstr>
      <vt:lpstr>COMPETENZE   RELAZIONALI</vt:lpstr>
      <vt:lpstr>COMPETENZE   RELAZIONALI</vt:lpstr>
      <vt:lpstr>COMPETENZE   RELAZIONALI</vt:lpstr>
      <vt:lpstr>COMPETENZE    MANAGERIALI</vt:lpstr>
      <vt:lpstr>COMPETENZE    MANAGERIALI</vt:lpstr>
      <vt:lpstr>COMPETENZE    MANAGERIALI</vt:lpstr>
      <vt:lpstr>CLASSI DI VALUTAZIONE DELLE COMPETENZE (adattato sulla base delle indicazioni OIV/RER 2017)</vt:lpstr>
      <vt:lpstr>PESI DELLE DIMENSIONI DI COMPETENZA PER POSIZIONE</vt:lpstr>
      <vt:lpstr>Diapositiva 35</vt:lpstr>
      <vt:lpstr>Diapositiva 36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Barbara Curcio Rubertini</dc:creator>
  <cp:lastModifiedBy>b.curciorubertini</cp:lastModifiedBy>
  <cp:revision>271</cp:revision>
  <cp:lastPrinted>2017-10-16T10:25:03Z</cp:lastPrinted>
  <dcterms:modified xsi:type="dcterms:W3CDTF">2017-10-23T15:50:44Z</dcterms:modified>
</cp:coreProperties>
</file>