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77" r:id="rId13"/>
    <p:sldId id="274" r:id="rId14"/>
    <p:sldId id="275" r:id="rId15"/>
    <p:sldId id="272" r:id="rId16"/>
    <p:sldId id="276" r:id="rId17"/>
    <p:sldId id="273" r:id="rId1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0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71B6-60AE-4C64-9AE7-7A6C6B71FB2E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D0A1F-A39F-4994-8C6B-888BF4ACC18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F5C59-7EE2-44C9-864D-A08FFCCA9417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707DB-2A53-4B56-93CC-E0E2982D7BC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9425B-1FA2-4072-BF49-232C635B96D5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74CA3-91AC-4229-B4C3-130D9AA90A2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2444B-E496-45E7-BFDD-28B12C724E98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1ACE6-65F1-4ADC-AD9F-C5C4342CB4F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80D12-3C60-42F4-A315-77A4E11D45B3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609F4-2EB9-45DF-8BE4-E2839B530F9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099F2-5749-4E72-881A-8D914777B5AE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DFAF6-625A-46E7-9996-0E3AE2CBE5B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715C0-FEFB-443E-B6AE-E4B75DCF9C6E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DC234-AED5-49F8-B01A-18FA3EAC24E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BAEED-E42A-4B0C-B1A5-96278E2C3E19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C6381-9633-4C8C-A2FD-3787B353667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BD127-4703-4196-B413-5325F624E045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D0A23-F2D9-49F5-99D2-FC23DDC6A05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B076-8FB7-495B-BEB9-DCB5830EE120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62E64-66F1-45DD-AAC7-6E75C75C0D4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E380A-E90A-4C56-AE3A-881F65773276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82391-363C-47DA-95FC-98E72B8F797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2EF76-104E-4E48-953C-3A2C949D4CA5}" type="datetimeFigureOut">
              <a:rPr lang="it-IT"/>
              <a:pPr>
                <a:defRPr/>
              </a:pPr>
              <a:t>24/10/2017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437360-81FF-48F3-9257-F277D8AC44C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olo 1"/>
          <p:cNvSpPr>
            <a:spLocks noGrp="1"/>
          </p:cNvSpPr>
          <p:nvPr>
            <p:ph type="ctrTitle"/>
          </p:nvPr>
        </p:nvSpPr>
        <p:spPr>
          <a:xfrm>
            <a:off x="685800" y="428625"/>
            <a:ext cx="7772400" cy="4143375"/>
          </a:xfrm>
        </p:spPr>
        <p:txBody>
          <a:bodyPr/>
          <a:lstStyle/>
          <a:p>
            <a:r>
              <a:rPr lang="it-IT" sz="3600" smtClean="0"/>
              <a:t>“LINEE DI INDIRIZZO PER LA GESTIONE DELLE LISTE DI PRENOTAZIONE DEI RICOVERI CHIRURGICI PROGRAMMATI “:</a:t>
            </a:r>
            <a:br>
              <a:rPr lang="it-IT" sz="3600" smtClean="0"/>
            </a:br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  <a:r>
              <a:rPr lang="it-IT" sz="3600" smtClean="0"/>
              <a:t/>
            </a:r>
            <a:br>
              <a:rPr lang="it-IT" sz="3600" smtClean="0"/>
            </a:br>
            <a:endParaRPr lang="it-IT" sz="3600" smtClean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57250" y="5786438"/>
            <a:ext cx="7900988" cy="5715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COLLEGIO </a:t>
            </a:r>
            <a:r>
              <a:rPr lang="it-IT" dirty="0" err="1" smtClean="0"/>
              <a:t>DI</a:t>
            </a:r>
            <a:r>
              <a:rPr lang="it-IT" dirty="0" smtClean="0"/>
              <a:t> DIREZIONE 24 ottobre 2017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97475"/>
          </a:xfrm>
        </p:spPr>
        <p:txBody>
          <a:bodyPr rtlCol="0">
            <a:normAutofit fontScale="70000" lnSpcReduction="20000"/>
          </a:bodyPr>
          <a:lstStyle/>
          <a:p>
            <a:pPr marL="4763" indent="14288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dirty="0" smtClean="0"/>
              <a:t>PERCORSO AMMINISTRATIVO </a:t>
            </a:r>
            <a:r>
              <a:rPr lang="it-IT" sz="2800" b="1" dirty="0" err="1" smtClean="0"/>
              <a:t>DI</a:t>
            </a:r>
            <a:r>
              <a:rPr lang="it-IT" sz="2800" b="1" dirty="0" smtClean="0"/>
              <a:t> CANCELLAZIONE DALLA LISTA ATTESA</a:t>
            </a:r>
          </a:p>
          <a:p>
            <a:pPr marL="4763" indent="14288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4763" indent="1428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Nel </a:t>
            </a:r>
            <a:r>
              <a:rPr lang="it-IT" dirty="0"/>
              <a:t>percorso del paziente chirurgico i contatti con il paziente vengono gestiti </a:t>
            </a:r>
            <a:endParaRPr lang="it-IT" dirty="0" smtClean="0"/>
          </a:p>
          <a:p>
            <a:pPr marL="4763" indent="14288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/>
              <a:t>dal CUNICO </a:t>
            </a:r>
            <a:r>
              <a:rPr lang="it-IT" dirty="0"/>
              <a:t>che </a:t>
            </a:r>
            <a:endParaRPr lang="it-IT" sz="4000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dirty="0"/>
              <a:t>chiama i pazienti in lista d'attesa per programmare l'accesso per l'esecuzione degli esami </a:t>
            </a:r>
            <a:r>
              <a:rPr lang="it-IT" dirty="0" err="1" smtClean="0"/>
              <a:t>preoperatori</a:t>
            </a:r>
            <a:endParaRPr lang="it-IT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/>
              <a:t>dal </a:t>
            </a:r>
            <a:r>
              <a:rPr lang="it-IT" b="1" dirty="0"/>
              <a:t>medico dell'U.O</a:t>
            </a:r>
            <a:r>
              <a:rPr lang="it-IT" dirty="0"/>
              <a:t>. o dalla </a:t>
            </a:r>
            <a:r>
              <a:rPr lang="it-IT" b="1" dirty="0"/>
              <a:t>segreteria dell'U.O</a:t>
            </a:r>
            <a:r>
              <a:rPr lang="it-IT" dirty="0"/>
              <a:t>. che </a:t>
            </a:r>
            <a:endParaRPr lang="it-IT" sz="4000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dirty="0"/>
              <a:t>chiama il paziente per la programmazione del ricovero </a:t>
            </a:r>
            <a:endParaRPr lang="it-IT" sz="3600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dirty="0"/>
              <a:t>chiama il paziente per programmare una visita di rivalutazione</a:t>
            </a:r>
            <a:endParaRPr lang="it-IT" sz="3600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it-IT" dirty="0"/>
              <a:t>sono contattati dal paziente che avvisa di rinunciare all'intervento chirurgico o di avere intenzione di eseguire l'intervento chirurgico presso un'altra struttura.  </a:t>
            </a:r>
            <a:endParaRPr lang="it-IT" sz="36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97475"/>
          </a:xfrm>
        </p:spPr>
        <p:txBody>
          <a:bodyPr rtlCol="0">
            <a:normAutofit fontScale="550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b="1" dirty="0"/>
              <a:t>Qualora il paziente per due volte consecutive </a:t>
            </a:r>
            <a:endParaRPr lang="it-IT" sz="3600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marL="715963" indent="-1793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600" dirty="0"/>
              <a:t>risulti irreperibile (chiamata ai numeri indicati con cadenza settimanale in giorni e orari diversi)</a:t>
            </a:r>
          </a:p>
          <a:p>
            <a:pPr marL="715963" indent="-1793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600" dirty="0"/>
              <a:t>risulti indisponibile per motivi non sanitari ad effettuare nelle date proposte gli accertamenti </a:t>
            </a:r>
            <a:r>
              <a:rPr lang="it-IT" sz="3600" dirty="0" err="1"/>
              <a:t>preoperatori</a:t>
            </a:r>
            <a:r>
              <a:rPr lang="it-IT" sz="3600" dirty="0"/>
              <a:t> </a:t>
            </a:r>
          </a:p>
          <a:p>
            <a:pPr marL="715963" indent="-1793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600" dirty="0"/>
              <a:t>risulti indisponibile per motivi non sanitari al ricovero nelle date proposte </a:t>
            </a:r>
          </a:p>
          <a:p>
            <a:pPr marL="715963" indent="-1793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600" dirty="0"/>
              <a:t>risulta indisponibile per motivi non sanitari ad effettuare la visita di rivalutazione nelle date proposte </a:t>
            </a:r>
          </a:p>
          <a:p>
            <a:pPr marL="715963" indent="-179388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600" dirty="0"/>
              <a:t>non si presenti all'appuntamento per la visita di rivalutazione prenotata o agli accertamenti </a:t>
            </a:r>
            <a:r>
              <a:rPr lang="it-IT" sz="3600" dirty="0" err="1"/>
              <a:t>preoperatori</a:t>
            </a:r>
            <a:endParaRPr lang="it-IT" sz="3600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/>
              <a:t> </a:t>
            </a:r>
            <a:r>
              <a:rPr lang="it-IT" sz="3600" b="1" dirty="0" smtClean="0"/>
              <a:t>oppure comunichi </a:t>
            </a:r>
            <a:r>
              <a:rPr lang="it-IT" sz="3600" b="1" dirty="0"/>
              <a:t>telefonicamente </a:t>
            </a:r>
            <a:endParaRPr lang="it-IT" sz="3600" b="1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b="1" dirty="0" smtClean="0"/>
              <a:t>al </a:t>
            </a:r>
            <a:r>
              <a:rPr lang="it-IT" sz="3600" b="1" dirty="0"/>
              <a:t>CUNICO, Medico di U.O., Segreteria di U.O. </a:t>
            </a:r>
            <a:endParaRPr lang="it-IT" sz="3600" b="1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marL="711200" indent="-174625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600" dirty="0"/>
              <a:t>di volere rinunciare all'intervento chirurgico </a:t>
            </a:r>
          </a:p>
          <a:p>
            <a:pPr marL="711200" indent="-174625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600" dirty="0"/>
              <a:t>che si farà operare </a:t>
            </a:r>
            <a:r>
              <a:rPr lang="it-IT" sz="3600" dirty="0" smtClean="0"/>
              <a:t>o ha già eseguito l’intervento presso </a:t>
            </a:r>
            <a:r>
              <a:rPr lang="it-IT" sz="3600" dirty="0"/>
              <a:t>altra struttura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19747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dirty="0"/>
              <a:t>Qualora il paziente per due volte consecutive </a:t>
            </a:r>
            <a:r>
              <a:rPr lang="it-IT" sz="2400" b="1" dirty="0" smtClean="0"/>
              <a:t>…..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b="1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400" b="1" dirty="0" smtClean="0"/>
          </a:p>
          <a:p>
            <a:pPr marL="4763" indent="14288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err="1" smtClean="0"/>
              <a:t>……….deve</a:t>
            </a:r>
            <a:r>
              <a:rPr lang="it-IT" sz="2400" dirty="0" smtClean="0"/>
              <a:t> essere informato via raccomandata della imminente cancellazione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571625" y="285750"/>
            <a:ext cx="928688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/>
              <a:t>CUNICO</a:t>
            </a:r>
            <a:endParaRPr lang="it-IT" sz="1200" dirty="0"/>
          </a:p>
        </p:txBody>
      </p:sp>
      <p:sp>
        <p:nvSpPr>
          <p:cNvPr id="6" name="Rettangolo 5"/>
          <p:cNvSpPr/>
          <p:nvPr/>
        </p:nvSpPr>
        <p:spPr>
          <a:xfrm>
            <a:off x="3749675" y="285750"/>
            <a:ext cx="1357313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/>
              <a:t>MEDICO </a:t>
            </a:r>
            <a:r>
              <a:rPr lang="it-IT" sz="1200" dirty="0" err="1"/>
              <a:t>DI</a:t>
            </a:r>
            <a:r>
              <a:rPr lang="it-IT" sz="1200" dirty="0"/>
              <a:t> U.O.</a:t>
            </a:r>
            <a:endParaRPr lang="it-IT" sz="1200" dirty="0"/>
          </a:p>
        </p:txBody>
      </p:sp>
      <p:sp>
        <p:nvSpPr>
          <p:cNvPr id="7" name="Rettangolo 6"/>
          <p:cNvSpPr/>
          <p:nvPr/>
        </p:nvSpPr>
        <p:spPr>
          <a:xfrm>
            <a:off x="6357938" y="285750"/>
            <a:ext cx="1357312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200" dirty="0"/>
              <a:t>SEGRETERIA U.O. </a:t>
            </a:r>
            <a:endParaRPr lang="it-IT" sz="1200" dirty="0"/>
          </a:p>
        </p:txBody>
      </p:sp>
      <p:sp>
        <p:nvSpPr>
          <p:cNvPr id="8" name="Rettangolo arrotondato 7"/>
          <p:cNvSpPr/>
          <p:nvPr/>
        </p:nvSpPr>
        <p:spPr>
          <a:xfrm>
            <a:off x="2428875" y="785813"/>
            <a:ext cx="4000500" cy="8572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b="1" dirty="0"/>
              <a:t>1° CHIAMATA </a:t>
            </a:r>
            <a:r>
              <a:rPr lang="it-IT" sz="1000" dirty="0"/>
              <a:t>PER (alternativo in base ambiti di competenza)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/>
              <a:t> PROGRAMMAZIONE ESAMI PREOPERATORI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/>
              <a:t>PROGRAMMAZIONE RICOVERO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/>
              <a:t>PROGRAMMAZIONE VISITA </a:t>
            </a:r>
            <a:r>
              <a:rPr lang="it-IT" sz="1000" dirty="0" err="1"/>
              <a:t>DI</a:t>
            </a:r>
            <a:r>
              <a:rPr lang="it-IT" sz="1000" dirty="0"/>
              <a:t> RIVALUTAZIONE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/>
          </a:p>
        </p:txBody>
      </p:sp>
      <p:sp>
        <p:nvSpPr>
          <p:cNvPr id="22" name="Elaborazione alternativa 21"/>
          <p:cNvSpPr/>
          <p:nvPr/>
        </p:nvSpPr>
        <p:spPr>
          <a:xfrm>
            <a:off x="2767013" y="6357938"/>
            <a:ext cx="3286125" cy="500062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AVVIO  PROCEDIMENTO </a:t>
            </a:r>
            <a:r>
              <a:rPr lang="it-IT" sz="1000" dirty="0" err="1"/>
              <a:t>DI</a:t>
            </a:r>
            <a:r>
              <a:rPr lang="it-IT" sz="1000" dirty="0"/>
              <a:t> AVVISO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 err="1"/>
              <a:t>DI</a:t>
            </a:r>
            <a:r>
              <a:rPr lang="it-IT" sz="1000" dirty="0"/>
              <a:t>  IMMINENTE CANCELLAZIONE DALLA LISTA </a:t>
            </a:r>
            <a:r>
              <a:rPr lang="it-IT" sz="1000" dirty="0" err="1"/>
              <a:t>D’ATTESA</a:t>
            </a:r>
            <a:endParaRPr lang="it-IT" sz="1000" dirty="0"/>
          </a:p>
        </p:txBody>
      </p:sp>
      <p:sp>
        <p:nvSpPr>
          <p:cNvPr id="78" name="Interruzione 77"/>
          <p:cNvSpPr/>
          <p:nvPr/>
        </p:nvSpPr>
        <p:spPr>
          <a:xfrm>
            <a:off x="1812925" y="3071813"/>
            <a:ext cx="1643063" cy="35718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800" dirty="0"/>
              <a:t>REGISTRAZIONE  NEL CAMPO “note” DELLA  LISTA </a:t>
            </a:r>
            <a:r>
              <a:rPr lang="it-IT" sz="800" dirty="0" err="1"/>
              <a:t>D’ATTESA</a:t>
            </a:r>
            <a:endParaRPr lang="it-IT" sz="800" dirty="0"/>
          </a:p>
        </p:txBody>
      </p:sp>
      <p:sp>
        <p:nvSpPr>
          <p:cNvPr id="66" name="Rettangolo 65"/>
          <p:cNvSpPr/>
          <p:nvPr/>
        </p:nvSpPr>
        <p:spPr>
          <a:xfrm>
            <a:off x="1143000" y="1857375"/>
            <a:ext cx="3000375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100" dirty="0"/>
              <a:t>PAZIENTE IRREPERIBILE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100" dirty="0"/>
              <a:t> INDISPONIBILE PER MOTIVI NON SANITARI NELLA DATA PROPOSTA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100" dirty="0"/>
              <a:t>NON SI PRESENTA IL GIORNO PROGRAMMATO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100" dirty="0"/>
          </a:p>
        </p:txBody>
      </p:sp>
      <p:sp>
        <p:nvSpPr>
          <p:cNvPr id="68" name="Rettangolo arrotondato 67"/>
          <p:cNvSpPr/>
          <p:nvPr/>
        </p:nvSpPr>
        <p:spPr>
          <a:xfrm>
            <a:off x="2419350" y="3643313"/>
            <a:ext cx="4000500" cy="8572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b="1" dirty="0"/>
              <a:t>2° CHIAMATA </a:t>
            </a:r>
            <a:r>
              <a:rPr lang="it-IT" sz="1000" dirty="0"/>
              <a:t>PER (alternativo in base ambiti di competenza)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/>
              <a:t> PROGRAMMAZIONE ESAMI PREOPERATORI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/>
              <a:t>PROGRAMMAZIONE RICOVERO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/>
              <a:t>PROGRAMMAZIONE VISITA </a:t>
            </a:r>
            <a:r>
              <a:rPr lang="it-IT" sz="1000" dirty="0" err="1"/>
              <a:t>DI</a:t>
            </a:r>
            <a:r>
              <a:rPr lang="it-IT" sz="1000" dirty="0"/>
              <a:t> RIVALUTAZIONE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/>
          </a:p>
        </p:txBody>
      </p:sp>
      <p:cxnSp>
        <p:nvCxnSpPr>
          <p:cNvPr id="76" name="Forma 75"/>
          <p:cNvCxnSpPr>
            <a:stCxn id="5" idx="2"/>
            <a:endCxn id="8" idx="1"/>
          </p:cNvCxnSpPr>
          <p:nvPr/>
        </p:nvCxnSpPr>
        <p:spPr>
          <a:xfrm rot="16200000" flipH="1">
            <a:off x="1946275" y="731838"/>
            <a:ext cx="571500" cy="3937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Forma 79"/>
          <p:cNvCxnSpPr>
            <a:stCxn id="7" idx="2"/>
            <a:endCxn id="8" idx="3"/>
          </p:cNvCxnSpPr>
          <p:nvPr/>
        </p:nvCxnSpPr>
        <p:spPr>
          <a:xfrm rot="5400000">
            <a:off x="6447632" y="624681"/>
            <a:ext cx="571500" cy="608013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2 82"/>
          <p:cNvCxnSpPr>
            <a:stCxn id="6" idx="2"/>
            <a:endCxn id="8" idx="0"/>
          </p:cNvCxnSpPr>
          <p:nvPr/>
        </p:nvCxnSpPr>
        <p:spPr>
          <a:xfrm rot="16200000" flipH="1">
            <a:off x="4357687" y="714376"/>
            <a:ext cx="1428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2 105"/>
          <p:cNvCxnSpPr>
            <a:endCxn id="22" idx="0"/>
          </p:cNvCxnSpPr>
          <p:nvPr/>
        </p:nvCxnSpPr>
        <p:spPr>
          <a:xfrm rot="5400000">
            <a:off x="4303712" y="6249988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ttangolo 106"/>
          <p:cNvSpPr/>
          <p:nvPr/>
        </p:nvSpPr>
        <p:spPr>
          <a:xfrm>
            <a:off x="5357813" y="1857375"/>
            <a:ext cx="1643062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100" dirty="0"/>
              <a:t>COMUNICA LA RINUNCIA O  INTERVENTO PRESSO ALTRA STRUTTURA</a:t>
            </a:r>
          </a:p>
        </p:txBody>
      </p:sp>
      <p:cxnSp>
        <p:nvCxnSpPr>
          <p:cNvPr id="120" name="Connettore 2 119"/>
          <p:cNvCxnSpPr>
            <a:stCxn id="8" idx="2"/>
            <a:endCxn id="66" idx="0"/>
          </p:cNvCxnSpPr>
          <p:nvPr/>
        </p:nvCxnSpPr>
        <p:spPr>
          <a:xfrm rot="5400000">
            <a:off x="3429001" y="857250"/>
            <a:ext cx="214312" cy="1785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ttore 2 121"/>
          <p:cNvCxnSpPr>
            <a:stCxn id="8" idx="2"/>
            <a:endCxn id="107" idx="0"/>
          </p:cNvCxnSpPr>
          <p:nvPr/>
        </p:nvCxnSpPr>
        <p:spPr>
          <a:xfrm rot="16200000" flipH="1">
            <a:off x="5197476" y="874712"/>
            <a:ext cx="214312" cy="17510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2 123"/>
          <p:cNvCxnSpPr>
            <a:stCxn id="66" idx="2"/>
            <a:endCxn id="78" idx="0"/>
          </p:cNvCxnSpPr>
          <p:nvPr/>
        </p:nvCxnSpPr>
        <p:spPr>
          <a:xfrm rot="5400000">
            <a:off x="2459832" y="2888456"/>
            <a:ext cx="357188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ttangolo 128"/>
          <p:cNvSpPr/>
          <p:nvPr/>
        </p:nvSpPr>
        <p:spPr>
          <a:xfrm>
            <a:off x="5360988" y="4714875"/>
            <a:ext cx="1643062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100" dirty="0"/>
              <a:t>COMUNICA LA RINUNCIA O  INTERVENTO PRESSO ALTRA STRUTTURA</a:t>
            </a:r>
          </a:p>
        </p:txBody>
      </p:sp>
      <p:sp>
        <p:nvSpPr>
          <p:cNvPr id="132" name="Rettangolo 131"/>
          <p:cNvSpPr/>
          <p:nvPr/>
        </p:nvSpPr>
        <p:spPr>
          <a:xfrm>
            <a:off x="1285875" y="4714875"/>
            <a:ext cx="3000375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100" dirty="0"/>
              <a:t>PAZIENTE IRREPERIBILE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100" dirty="0"/>
              <a:t> INDISPONIBILE PER MOTIVI NON SANITARI NELLA DATA PROPOSTA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100" dirty="0"/>
              <a:t>NON SI PRESENTA IL GIORNO PROGRAMMATO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100" dirty="0"/>
          </a:p>
        </p:txBody>
      </p:sp>
      <p:cxnSp>
        <p:nvCxnSpPr>
          <p:cNvPr id="141" name="Connettore 4 140"/>
          <p:cNvCxnSpPr>
            <a:stCxn id="78" idx="1"/>
            <a:endCxn id="68" idx="1"/>
          </p:cNvCxnSpPr>
          <p:nvPr/>
        </p:nvCxnSpPr>
        <p:spPr>
          <a:xfrm rot="10800000" flipH="1" flipV="1">
            <a:off x="1812925" y="3249613"/>
            <a:ext cx="606425" cy="822325"/>
          </a:xfrm>
          <a:prstGeom prst="bentConnector3">
            <a:avLst>
              <a:gd name="adj1" fmla="val -3767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ttore 2 144"/>
          <p:cNvCxnSpPr>
            <a:stCxn id="107" idx="2"/>
          </p:cNvCxnSpPr>
          <p:nvPr/>
        </p:nvCxnSpPr>
        <p:spPr>
          <a:xfrm rot="16200000" flipH="1">
            <a:off x="6037263" y="2857500"/>
            <a:ext cx="2857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ttore 4 146"/>
          <p:cNvCxnSpPr>
            <a:endCxn id="22" idx="3"/>
          </p:cNvCxnSpPr>
          <p:nvPr/>
        </p:nvCxnSpPr>
        <p:spPr>
          <a:xfrm flipH="1">
            <a:off x="6053138" y="3178175"/>
            <a:ext cx="947737" cy="3429000"/>
          </a:xfrm>
          <a:prstGeom prst="bentConnector3">
            <a:avLst>
              <a:gd name="adj1" fmla="val -2412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ttore 2 149"/>
          <p:cNvCxnSpPr>
            <a:stCxn id="68" idx="2"/>
            <a:endCxn id="132" idx="0"/>
          </p:cNvCxnSpPr>
          <p:nvPr/>
        </p:nvCxnSpPr>
        <p:spPr>
          <a:xfrm rot="5400000">
            <a:off x="3495676" y="3790950"/>
            <a:ext cx="214312" cy="1633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ttore 2 151"/>
          <p:cNvCxnSpPr>
            <a:stCxn id="68" idx="2"/>
            <a:endCxn id="129" idx="0"/>
          </p:cNvCxnSpPr>
          <p:nvPr/>
        </p:nvCxnSpPr>
        <p:spPr>
          <a:xfrm rot="16200000" flipH="1">
            <a:off x="5193507" y="3726656"/>
            <a:ext cx="214312" cy="1762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Forma 154"/>
          <p:cNvCxnSpPr>
            <a:stCxn id="129" idx="2"/>
          </p:cNvCxnSpPr>
          <p:nvPr/>
        </p:nvCxnSpPr>
        <p:spPr>
          <a:xfrm rot="5400000">
            <a:off x="5510213" y="5294312"/>
            <a:ext cx="393700" cy="94932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Forma 162"/>
          <p:cNvCxnSpPr>
            <a:stCxn id="132" idx="2"/>
          </p:cNvCxnSpPr>
          <p:nvPr/>
        </p:nvCxnSpPr>
        <p:spPr>
          <a:xfrm rot="16200000" flipH="1">
            <a:off x="2990851" y="5367337"/>
            <a:ext cx="393700" cy="80327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Interruzione 28"/>
          <p:cNvSpPr/>
          <p:nvPr/>
        </p:nvSpPr>
        <p:spPr>
          <a:xfrm>
            <a:off x="5357813" y="3000375"/>
            <a:ext cx="1643062" cy="35718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800" dirty="0"/>
              <a:t>REGISTRAZIONE NEL CAMPO “note” DELLA  LISTA </a:t>
            </a:r>
            <a:r>
              <a:rPr lang="it-IT" sz="800" dirty="0" err="1"/>
              <a:t>D’ATTESA</a:t>
            </a:r>
            <a:endParaRPr lang="it-IT" sz="800" dirty="0"/>
          </a:p>
        </p:txBody>
      </p:sp>
      <p:sp>
        <p:nvSpPr>
          <p:cNvPr id="30" name="Interruzione 29"/>
          <p:cNvSpPr/>
          <p:nvPr/>
        </p:nvSpPr>
        <p:spPr>
          <a:xfrm>
            <a:off x="3571875" y="5786438"/>
            <a:ext cx="1643063" cy="35718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800" dirty="0"/>
              <a:t>REGISTRAZIONE  NEL CAMPO “note” DELLA  LISTA </a:t>
            </a:r>
            <a:r>
              <a:rPr lang="it-IT" sz="800" dirty="0" err="1"/>
              <a:t>D’ATTESA</a:t>
            </a:r>
            <a:endParaRPr lang="it-IT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/>
          <p:cNvSpPr/>
          <p:nvPr/>
        </p:nvSpPr>
        <p:spPr>
          <a:xfrm>
            <a:off x="2286000" y="142875"/>
            <a:ext cx="4643438" cy="3571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PROCEDIMENTO </a:t>
            </a:r>
            <a:r>
              <a:rPr lang="it-IT" sz="1000" dirty="0" err="1"/>
              <a:t>DI</a:t>
            </a:r>
            <a:r>
              <a:rPr lang="it-IT" sz="1000" dirty="0"/>
              <a:t> AVVISO </a:t>
            </a:r>
            <a:r>
              <a:rPr lang="it-IT" sz="1000" dirty="0" err="1"/>
              <a:t>DI</a:t>
            </a:r>
            <a:r>
              <a:rPr lang="it-IT" sz="1000" dirty="0"/>
              <a:t> IMMINENTE CANCELLAZIONE DALLA LISTA </a:t>
            </a:r>
            <a:r>
              <a:rPr lang="it-IT" sz="1000" dirty="0" err="1"/>
              <a:t>D’ATTESA</a:t>
            </a:r>
            <a:endParaRPr lang="it-IT" sz="1000" dirty="0"/>
          </a:p>
        </p:txBody>
      </p:sp>
      <p:sp>
        <p:nvSpPr>
          <p:cNvPr id="5" name="Rettangolo 4"/>
          <p:cNvSpPr/>
          <p:nvPr/>
        </p:nvSpPr>
        <p:spPr>
          <a:xfrm>
            <a:off x="285750" y="642938"/>
            <a:ext cx="1071563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CUNICO</a:t>
            </a:r>
            <a:endParaRPr lang="it-IT" sz="1000" dirty="0"/>
          </a:p>
        </p:txBody>
      </p:sp>
      <p:sp>
        <p:nvSpPr>
          <p:cNvPr id="6" name="Rettangolo 5"/>
          <p:cNvSpPr/>
          <p:nvPr/>
        </p:nvSpPr>
        <p:spPr>
          <a:xfrm>
            <a:off x="285750" y="1500188"/>
            <a:ext cx="1071563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MEDICO</a:t>
            </a:r>
            <a:endParaRPr lang="it-IT" sz="1000" dirty="0"/>
          </a:p>
        </p:txBody>
      </p:sp>
      <p:sp>
        <p:nvSpPr>
          <p:cNvPr id="7" name="Rettangolo 6"/>
          <p:cNvSpPr/>
          <p:nvPr/>
        </p:nvSpPr>
        <p:spPr>
          <a:xfrm>
            <a:off x="4857750" y="1071563"/>
            <a:ext cx="1071563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SEGRETERIA di U.O.</a:t>
            </a:r>
            <a:endParaRPr lang="it-IT" sz="1000" dirty="0"/>
          </a:p>
        </p:txBody>
      </p:sp>
      <p:sp>
        <p:nvSpPr>
          <p:cNvPr id="9" name="Rettangolo arrotondato 8"/>
          <p:cNvSpPr/>
          <p:nvPr/>
        </p:nvSpPr>
        <p:spPr>
          <a:xfrm>
            <a:off x="6500813" y="857250"/>
            <a:ext cx="2071687" cy="78581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Compilazione lettera al paziente secondo format aziendale con  dati  presenti su lista attesa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786313" y="2035175"/>
            <a:ext cx="1071562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DIRETTORE U.O.</a:t>
            </a:r>
            <a:endParaRPr lang="it-IT" sz="1000" dirty="0"/>
          </a:p>
        </p:txBody>
      </p:sp>
      <p:sp>
        <p:nvSpPr>
          <p:cNvPr id="12" name="Rettangolo arrotondato 11"/>
          <p:cNvSpPr/>
          <p:nvPr/>
        </p:nvSpPr>
        <p:spPr>
          <a:xfrm>
            <a:off x="6143625" y="2071688"/>
            <a:ext cx="857250" cy="28575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FIRMA 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6330950" y="2857500"/>
            <a:ext cx="2428875" cy="71437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INVIO RACCOMANDATA CON RICEVUTA </a:t>
            </a:r>
            <a:r>
              <a:rPr lang="it-IT" sz="1000" dirty="0" err="1">
                <a:solidFill>
                  <a:schemeClr val="tx1"/>
                </a:solidFill>
              </a:rPr>
              <a:t>DI</a:t>
            </a:r>
            <a:r>
              <a:rPr lang="it-IT" sz="1000" dirty="0">
                <a:solidFill>
                  <a:schemeClr val="tx1"/>
                </a:solidFill>
              </a:rPr>
              <a:t> RITORNO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(TRAMITE PROTOCOLLO AZIENDALE)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4" name="Rettangolo arrotondato 13"/>
          <p:cNvSpPr/>
          <p:nvPr/>
        </p:nvSpPr>
        <p:spPr>
          <a:xfrm>
            <a:off x="6545263" y="3929063"/>
            <a:ext cx="2000250" cy="42862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RITIRO RICEVUTA </a:t>
            </a:r>
            <a:r>
              <a:rPr lang="it-IT" sz="1000" dirty="0" err="1">
                <a:solidFill>
                  <a:schemeClr val="tx1"/>
                </a:solidFill>
              </a:rPr>
              <a:t>DI</a:t>
            </a:r>
            <a:r>
              <a:rPr lang="it-IT" sz="1000" dirty="0">
                <a:solidFill>
                  <a:schemeClr val="tx1"/>
                </a:solidFill>
              </a:rPr>
              <a:t> RITORNO  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5" name="Rettangolo arrotondato 14"/>
          <p:cNvSpPr/>
          <p:nvPr/>
        </p:nvSpPr>
        <p:spPr>
          <a:xfrm>
            <a:off x="6572250" y="4714875"/>
            <a:ext cx="2071688" cy="42862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ACHIVIAZIONE COPIA DELLA RACCOMANDATA E RELATIVA RICEVUTA </a:t>
            </a:r>
            <a:r>
              <a:rPr lang="it-IT" sz="1000" dirty="0" err="1">
                <a:solidFill>
                  <a:schemeClr val="tx1"/>
                </a:solidFill>
              </a:rPr>
              <a:t>DI</a:t>
            </a:r>
            <a:r>
              <a:rPr lang="it-IT" sz="1000" dirty="0">
                <a:solidFill>
                  <a:schemeClr val="tx1"/>
                </a:solidFill>
              </a:rPr>
              <a:t> RITORNO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1928813" y="642938"/>
            <a:ext cx="2571750" cy="121443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COMUNICAZIONE  NOMINATIVO  paziente che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>
                <a:solidFill>
                  <a:schemeClr val="tx1"/>
                </a:solidFill>
              </a:rPr>
              <a:t>È Irreperibile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>
                <a:solidFill>
                  <a:schemeClr val="tx1"/>
                </a:solidFill>
              </a:rPr>
              <a:t>Non è disponibile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>
                <a:solidFill>
                  <a:schemeClr val="tx1"/>
                </a:solidFill>
              </a:rPr>
              <a:t> non si presenta alle visite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9" name="Rettangolo arrotondato 18"/>
          <p:cNvSpPr/>
          <p:nvPr/>
        </p:nvSpPr>
        <p:spPr>
          <a:xfrm>
            <a:off x="993775" y="5286375"/>
            <a:ext cx="1714500" cy="71437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RIPROGRAMMAZIONE RICOVERO/ACCERTAMENTI/VISITA RIVALUTAZIONE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20" name="Rombo 19"/>
          <p:cNvSpPr/>
          <p:nvPr/>
        </p:nvSpPr>
        <p:spPr>
          <a:xfrm>
            <a:off x="3500438" y="3571875"/>
            <a:ext cx="2286000" cy="1643063"/>
          </a:xfrm>
          <a:prstGeom prst="diamond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ysClr val="windowText" lastClr="000000"/>
                </a:solidFill>
              </a:rPr>
              <a:t>ENTRO 15 GIORNI DALLA DATA </a:t>
            </a:r>
            <a:r>
              <a:rPr lang="it-IT" sz="1000" dirty="0" err="1">
                <a:solidFill>
                  <a:sysClr val="windowText" lastClr="000000"/>
                </a:solidFill>
              </a:rPr>
              <a:t>DI</a:t>
            </a:r>
            <a:r>
              <a:rPr lang="it-IT" sz="1000" dirty="0">
                <a:solidFill>
                  <a:sysClr val="windowText" lastClr="000000"/>
                </a:solidFill>
              </a:rPr>
              <a:t> RICEVIMENTO RACCOMANDATA CONTATTA  IL REPARTO</a:t>
            </a:r>
            <a:endParaRPr lang="it-IT" sz="1000" dirty="0">
              <a:solidFill>
                <a:sysClr val="windowText" lastClr="000000"/>
              </a:solidFill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2714625" y="4214813"/>
            <a:ext cx="428625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SI</a:t>
            </a:r>
            <a:endParaRPr lang="it-IT" sz="1000" dirty="0"/>
          </a:p>
        </p:txBody>
      </p:sp>
      <p:sp>
        <p:nvSpPr>
          <p:cNvPr id="22" name="Rettangolo 21"/>
          <p:cNvSpPr/>
          <p:nvPr/>
        </p:nvSpPr>
        <p:spPr>
          <a:xfrm>
            <a:off x="4429125" y="5500688"/>
            <a:ext cx="428625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NO</a:t>
            </a:r>
            <a:endParaRPr lang="it-IT" sz="1000" dirty="0"/>
          </a:p>
        </p:txBody>
      </p:sp>
      <p:sp>
        <p:nvSpPr>
          <p:cNvPr id="23" name="Rettangolo 22"/>
          <p:cNvSpPr/>
          <p:nvPr/>
        </p:nvSpPr>
        <p:spPr>
          <a:xfrm>
            <a:off x="4286250" y="6215063"/>
            <a:ext cx="71437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MEDICO</a:t>
            </a:r>
            <a:endParaRPr lang="it-IT" sz="1000" dirty="0"/>
          </a:p>
        </p:txBody>
      </p:sp>
      <p:sp>
        <p:nvSpPr>
          <p:cNvPr id="24" name="Rettangolo arrotondato 23"/>
          <p:cNvSpPr/>
          <p:nvPr/>
        </p:nvSpPr>
        <p:spPr>
          <a:xfrm>
            <a:off x="5715000" y="6251575"/>
            <a:ext cx="1643063" cy="35718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CANCELLAZIONE DALLA LISTA </a:t>
            </a:r>
            <a:r>
              <a:rPr lang="it-IT" sz="1000" dirty="0" err="1">
                <a:solidFill>
                  <a:schemeClr val="tx1"/>
                </a:solidFill>
              </a:rPr>
              <a:t>D’ATTESA</a:t>
            </a:r>
            <a:endParaRPr lang="it-IT" sz="1000" dirty="0">
              <a:solidFill>
                <a:schemeClr val="tx1"/>
              </a:solidFill>
            </a:endParaRPr>
          </a:p>
        </p:txBody>
      </p:sp>
      <p:cxnSp>
        <p:nvCxnSpPr>
          <p:cNvPr id="26" name="Connettore 2 25"/>
          <p:cNvCxnSpPr>
            <a:stCxn id="5" idx="3"/>
            <a:endCxn id="17" idx="1"/>
          </p:cNvCxnSpPr>
          <p:nvPr/>
        </p:nvCxnSpPr>
        <p:spPr>
          <a:xfrm>
            <a:off x="1357313" y="820738"/>
            <a:ext cx="571500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6" idx="3"/>
            <a:endCxn id="17" idx="1"/>
          </p:cNvCxnSpPr>
          <p:nvPr/>
        </p:nvCxnSpPr>
        <p:spPr>
          <a:xfrm flipV="1">
            <a:off x="1357313" y="1249363"/>
            <a:ext cx="571500" cy="393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17" idx="3"/>
            <a:endCxn id="7" idx="1"/>
          </p:cNvCxnSpPr>
          <p:nvPr/>
        </p:nvCxnSpPr>
        <p:spPr>
          <a:xfrm>
            <a:off x="4500563" y="1249363"/>
            <a:ext cx="3571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7" idx="3"/>
            <a:endCxn id="9" idx="1"/>
          </p:cNvCxnSpPr>
          <p:nvPr/>
        </p:nvCxnSpPr>
        <p:spPr>
          <a:xfrm>
            <a:off x="5929313" y="1249363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9" idx="2"/>
            <a:endCxn id="13" idx="0"/>
          </p:cNvCxnSpPr>
          <p:nvPr/>
        </p:nvCxnSpPr>
        <p:spPr>
          <a:xfrm rot="16200000" flipH="1">
            <a:off x="6934200" y="2246313"/>
            <a:ext cx="1214437" cy="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1" idx="3"/>
            <a:endCxn id="12" idx="1"/>
          </p:cNvCxnSpPr>
          <p:nvPr/>
        </p:nvCxnSpPr>
        <p:spPr>
          <a:xfrm>
            <a:off x="5857875" y="2214563"/>
            <a:ext cx="2857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stCxn id="12" idx="3"/>
          </p:cNvCxnSpPr>
          <p:nvPr/>
        </p:nvCxnSpPr>
        <p:spPr>
          <a:xfrm>
            <a:off x="7000875" y="2214563"/>
            <a:ext cx="571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stCxn id="13" idx="2"/>
            <a:endCxn id="14" idx="0"/>
          </p:cNvCxnSpPr>
          <p:nvPr/>
        </p:nvCxnSpPr>
        <p:spPr>
          <a:xfrm rot="5400000">
            <a:off x="7366794" y="3750469"/>
            <a:ext cx="3571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>
            <a:stCxn id="14" idx="2"/>
          </p:cNvCxnSpPr>
          <p:nvPr/>
        </p:nvCxnSpPr>
        <p:spPr>
          <a:xfrm rot="5400000">
            <a:off x="7367588" y="4537075"/>
            <a:ext cx="3571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>
            <a:stCxn id="20" idx="1"/>
            <a:endCxn id="21" idx="3"/>
          </p:cNvCxnSpPr>
          <p:nvPr/>
        </p:nvCxnSpPr>
        <p:spPr>
          <a:xfrm rot="10800000">
            <a:off x="3143250" y="4394200"/>
            <a:ext cx="3571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tangolo 44"/>
          <p:cNvSpPr/>
          <p:nvPr/>
        </p:nvSpPr>
        <p:spPr>
          <a:xfrm>
            <a:off x="4098925" y="3063875"/>
            <a:ext cx="1071563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PAZIENTE</a:t>
            </a:r>
            <a:endParaRPr lang="it-IT" sz="1000" dirty="0"/>
          </a:p>
        </p:txBody>
      </p:sp>
      <p:sp>
        <p:nvSpPr>
          <p:cNvPr id="66" name="Rettangolo 65"/>
          <p:cNvSpPr/>
          <p:nvPr/>
        </p:nvSpPr>
        <p:spPr>
          <a:xfrm>
            <a:off x="1500188" y="4178300"/>
            <a:ext cx="71437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MEDICO</a:t>
            </a:r>
            <a:endParaRPr lang="it-IT" sz="1000" dirty="0"/>
          </a:p>
        </p:txBody>
      </p:sp>
      <p:cxnSp>
        <p:nvCxnSpPr>
          <p:cNvPr id="70" name="Connettore 2 69"/>
          <p:cNvCxnSpPr>
            <a:stCxn id="21" idx="1"/>
            <a:endCxn id="66" idx="3"/>
          </p:cNvCxnSpPr>
          <p:nvPr/>
        </p:nvCxnSpPr>
        <p:spPr>
          <a:xfrm rot="10800000">
            <a:off x="2214563" y="4392613"/>
            <a:ext cx="5000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2 72"/>
          <p:cNvCxnSpPr>
            <a:stCxn id="66" idx="2"/>
            <a:endCxn id="19" idx="0"/>
          </p:cNvCxnSpPr>
          <p:nvPr/>
        </p:nvCxnSpPr>
        <p:spPr>
          <a:xfrm rot="5400000">
            <a:off x="1514475" y="4943475"/>
            <a:ext cx="679450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2 75"/>
          <p:cNvCxnSpPr>
            <a:stCxn id="20" idx="2"/>
            <a:endCxn id="22" idx="0"/>
          </p:cNvCxnSpPr>
          <p:nvPr/>
        </p:nvCxnSpPr>
        <p:spPr>
          <a:xfrm rot="5400000">
            <a:off x="4501357" y="5358606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2 77"/>
          <p:cNvCxnSpPr>
            <a:stCxn id="22" idx="2"/>
            <a:endCxn id="23" idx="0"/>
          </p:cNvCxnSpPr>
          <p:nvPr/>
        </p:nvCxnSpPr>
        <p:spPr>
          <a:xfrm rot="5400000">
            <a:off x="4465638" y="6037263"/>
            <a:ext cx="3571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ttore 2 79"/>
          <p:cNvCxnSpPr>
            <a:stCxn id="23" idx="3"/>
            <a:endCxn id="24" idx="1"/>
          </p:cNvCxnSpPr>
          <p:nvPr/>
        </p:nvCxnSpPr>
        <p:spPr>
          <a:xfrm>
            <a:off x="5000625" y="6429375"/>
            <a:ext cx="7143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ttore 2 81"/>
          <p:cNvCxnSpPr>
            <a:stCxn id="13" idx="1"/>
            <a:endCxn id="45" idx="3"/>
          </p:cNvCxnSpPr>
          <p:nvPr/>
        </p:nvCxnSpPr>
        <p:spPr>
          <a:xfrm rot="10800000">
            <a:off x="5170488" y="3206750"/>
            <a:ext cx="1160462" cy="7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2 83"/>
          <p:cNvCxnSpPr>
            <a:stCxn id="45" idx="2"/>
            <a:endCxn id="20" idx="0"/>
          </p:cNvCxnSpPr>
          <p:nvPr/>
        </p:nvCxnSpPr>
        <p:spPr>
          <a:xfrm rot="16200000" flipH="1">
            <a:off x="4527551" y="3455987"/>
            <a:ext cx="222250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63" y="857250"/>
            <a:ext cx="5000625" cy="578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/>
          <p:cNvSpPr/>
          <p:nvPr/>
        </p:nvSpPr>
        <p:spPr>
          <a:xfrm>
            <a:off x="2286000" y="142875"/>
            <a:ext cx="4643438" cy="3571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PROCEDIMENTO </a:t>
            </a:r>
            <a:r>
              <a:rPr lang="it-IT" sz="1000" dirty="0" err="1"/>
              <a:t>DI</a:t>
            </a:r>
            <a:r>
              <a:rPr lang="it-IT" sz="1000" dirty="0"/>
              <a:t> AVVISO </a:t>
            </a:r>
            <a:r>
              <a:rPr lang="it-IT" sz="1000" dirty="0" err="1"/>
              <a:t>DI</a:t>
            </a:r>
            <a:r>
              <a:rPr lang="it-IT" sz="1000" dirty="0"/>
              <a:t>  CANCELLAZIONE DALLA LISTA </a:t>
            </a:r>
            <a:r>
              <a:rPr lang="it-IT" sz="1000" dirty="0" err="1"/>
              <a:t>D’ATTESA</a:t>
            </a:r>
            <a:endParaRPr lang="it-IT" sz="1000" dirty="0"/>
          </a:p>
        </p:txBody>
      </p:sp>
      <p:sp>
        <p:nvSpPr>
          <p:cNvPr id="5" name="Rettangolo 4"/>
          <p:cNvSpPr/>
          <p:nvPr/>
        </p:nvSpPr>
        <p:spPr>
          <a:xfrm>
            <a:off x="285750" y="642938"/>
            <a:ext cx="1071563" cy="35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CUNICO</a:t>
            </a:r>
            <a:endParaRPr lang="it-IT" sz="1000" dirty="0"/>
          </a:p>
        </p:txBody>
      </p:sp>
      <p:sp>
        <p:nvSpPr>
          <p:cNvPr id="6" name="Rettangolo 5"/>
          <p:cNvSpPr/>
          <p:nvPr/>
        </p:nvSpPr>
        <p:spPr>
          <a:xfrm>
            <a:off x="285750" y="1500188"/>
            <a:ext cx="1071563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MEDICO</a:t>
            </a:r>
            <a:endParaRPr lang="it-IT" sz="1000" dirty="0"/>
          </a:p>
        </p:txBody>
      </p:sp>
      <p:sp>
        <p:nvSpPr>
          <p:cNvPr id="7" name="Rettangolo 6"/>
          <p:cNvSpPr/>
          <p:nvPr/>
        </p:nvSpPr>
        <p:spPr>
          <a:xfrm>
            <a:off x="7037388" y="1714500"/>
            <a:ext cx="1071562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SEGRETERIA di U.O.</a:t>
            </a:r>
            <a:endParaRPr lang="it-IT" sz="1000" dirty="0"/>
          </a:p>
        </p:txBody>
      </p:sp>
      <p:sp>
        <p:nvSpPr>
          <p:cNvPr id="9" name="Rettangolo arrotondato 8"/>
          <p:cNvSpPr/>
          <p:nvPr/>
        </p:nvSpPr>
        <p:spPr>
          <a:xfrm>
            <a:off x="6537325" y="2455863"/>
            <a:ext cx="2071688" cy="7858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Compilazione lettera al paziente secondo format aziendale con  dati  presenti su lista attesa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429125" y="3375025"/>
            <a:ext cx="1071563" cy="3571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DIRETTORE U.O.</a:t>
            </a:r>
            <a:endParaRPr lang="it-IT" sz="1000" dirty="0"/>
          </a:p>
        </p:txBody>
      </p:sp>
      <p:sp>
        <p:nvSpPr>
          <p:cNvPr id="12" name="Rettangolo arrotondato 11"/>
          <p:cNvSpPr/>
          <p:nvPr/>
        </p:nvSpPr>
        <p:spPr>
          <a:xfrm>
            <a:off x="6072188" y="3429000"/>
            <a:ext cx="857250" cy="28575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FIRMA 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6357938" y="4071938"/>
            <a:ext cx="2428875" cy="71437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INVIO RACCOMANDATA CON RICEVUTA </a:t>
            </a:r>
            <a:r>
              <a:rPr lang="it-IT" sz="1000" dirty="0" err="1">
                <a:solidFill>
                  <a:schemeClr val="tx1"/>
                </a:solidFill>
              </a:rPr>
              <a:t>DI</a:t>
            </a:r>
            <a:r>
              <a:rPr lang="it-IT" sz="1000" dirty="0">
                <a:solidFill>
                  <a:schemeClr val="tx1"/>
                </a:solidFill>
              </a:rPr>
              <a:t> RITORNO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(TRAMITE PROTOCOLLO AZIENDALE)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4" name="Rettangolo arrotondato 13"/>
          <p:cNvSpPr/>
          <p:nvPr/>
        </p:nvSpPr>
        <p:spPr>
          <a:xfrm>
            <a:off x="6572250" y="5214938"/>
            <a:ext cx="2000250" cy="42862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RITIRO RICEVUTA </a:t>
            </a:r>
            <a:r>
              <a:rPr lang="it-IT" sz="1000" dirty="0" err="1">
                <a:solidFill>
                  <a:schemeClr val="tx1"/>
                </a:solidFill>
              </a:rPr>
              <a:t>DI</a:t>
            </a:r>
            <a:r>
              <a:rPr lang="it-IT" sz="1000" dirty="0">
                <a:solidFill>
                  <a:schemeClr val="tx1"/>
                </a:solidFill>
              </a:rPr>
              <a:t> RITORNO  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5" name="Rettangolo arrotondato 14"/>
          <p:cNvSpPr/>
          <p:nvPr/>
        </p:nvSpPr>
        <p:spPr>
          <a:xfrm>
            <a:off x="6553200" y="6000750"/>
            <a:ext cx="2071688" cy="42862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ACHIVIAZIONE COPIA DELLA RACCOMANDATA E RELATIVA RICEVUTA </a:t>
            </a:r>
            <a:r>
              <a:rPr lang="it-IT" sz="1000" dirty="0" err="1">
                <a:solidFill>
                  <a:schemeClr val="tx1"/>
                </a:solidFill>
              </a:rPr>
              <a:t>DI</a:t>
            </a:r>
            <a:r>
              <a:rPr lang="it-IT" sz="1000" dirty="0">
                <a:solidFill>
                  <a:schemeClr val="tx1"/>
                </a:solidFill>
              </a:rPr>
              <a:t> RITORNO</a:t>
            </a: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1928813" y="642938"/>
            <a:ext cx="2571750" cy="121443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COMUNICAZIONE  NOMINATIVO  paziente che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>
                <a:solidFill>
                  <a:schemeClr val="tx1"/>
                </a:solidFill>
              </a:rPr>
              <a:t>rinuncia all’intervento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1000" dirty="0">
                <a:solidFill>
                  <a:schemeClr val="tx1"/>
                </a:solidFill>
              </a:rPr>
              <a:t> riferisce intervento presso altra sede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000" dirty="0">
              <a:solidFill>
                <a:schemeClr val="tx1"/>
              </a:solidFill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5214938" y="1044575"/>
            <a:ext cx="71437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MEDICO</a:t>
            </a:r>
            <a:endParaRPr lang="it-IT" sz="1000" dirty="0"/>
          </a:p>
        </p:txBody>
      </p:sp>
      <p:sp>
        <p:nvSpPr>
          <p:cNvPr id="24" name="Rettangolo arrotondato 23"/>
          <p:cNvSpPr/>
          <p:nvPr/>
        </p:nvSpPr>
        <p:spPr>
          <a:xfrm>
            <a:off x="6715125" y="1000125"/>
            <a:ext cx="1643063" cy="35718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>
                <a:solidFill>
                  <a:schemeClr val="tx1"/>
                </a:solidFill>
              </a:rPr>
              <a:t>CANCELLAZIONE DALLA LISTA </a:t>
            </a:r>
            <a:r>
              <a:rPr lang="it-IT" sz="1000" dirty="0" err="1">
                <a:solidFill>
                  <a:schemeClr val="tx1"/>
                </a:solidFill>
              </a:rPr>
              <a:t>D’ATTESA</a:t>
            </a:r>
            <a:endParaRPr lang="it-IT" sz="1000" dirty="0">
              <a:solidFill>
                <a:schemeClr val="tx1"/>
              </a:solidFill>
            </a:endParaRPr>
          </a:p>
        </p:txBody>
      </p:sp>
      <p:cxnSp>
        <p:nvCxnSpPr>
          <p:cNvPr id="26" name="Connettore 2 25"/>
          <p:cNvCxnSpPr>
            <a:stCxn id="5" idx="3"/>
            <a:endCxn id="17" idx="1"/>
          </p:cNvCxnSpPr>
          <p:nvPr/>
        </p:nvCxnSpPr>
        <p:spPr>
          <a:xfrm>
            <a:off x="1357313" y="820738"/>
            <a:ext cx="571500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6" idx="3"/>
            <a:endCxn id="17" idx="1"/>
          </p:cNvCxnSpPr>
          <p:nvPr/>
        </p:nvCxnSpPr>
        <p:spPr>
          <a:xfrm flipV="1">
            <a:off x="1357313" y="1249363"/>
            <a:ext cx="571500" cy="393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9" idx="2"/>
            <a:endCxn id="13" idx="0"/>
          </p:cNvCxnSpPr>
          <p:nvPr/>
        </p:nvCxnSpPr>
        <p:spPr>
          <a:xfrm rot="5400000">
            <a:off x="7157243" y="3656807"/>
            <a:ext cx="8302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1" idx="3"/>
            <a:endCxn id="12" idx="1"/>
          </p:cNvCxnSpPr>
          <p:nvPr/>
        </p:nvCxnSpPr>
        <p:spPr>
          <a:xfrm>
            <a:off x="5500688" y="3554413"/>
            <a:ext cx="571500" cy="17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stCxn id="12" idx="3"/>
          </p:cNvCxnSpPr>
          <p:nvPr/>
        </p:nvCxnSpPr>
        <p:spPr>
          <a:xfrm>
            <a:off x="6929438" y="3571875"/>
            <a:ext cx="5715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stCxn id="13" idx="2"/>
            <a:endCxn id="14" idx="0"/>
          </p:cNvCxnSpPr>
          <p:nvPr/>
        </p:nvCxnSpPr>
        <p:spPr>
          <a:xfrm rot="5400000">
            <a:off x="7358062" y="5000626"/>
            <a:ext cx="428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>
            <a:stCxn id="14" idx="2"/>
            <a:endCxn id="15" idx="0"/>
          </p:cNvCxnSpPr>
          <p:nvPr/>
        </p:nvCxnSpPr>
        <p:spPr>
          <a:xfrm rot="16200000" flipH="1">
            <a:off x="7402513" y="5813425"/>
            <a:ext cx="357187" cy="17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tangolo 44"/>
          <p:cNvSpPr/>
          <p:nvPr/>
        </p:nvSpPr>
        <p:spPr>
          <a:xfrm>
            <a:off x="4143375" y="4286250"/>
            <a:ext cx="1071563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000" dirty="0"/>
              <a:t>PAZIENTE</a:t>
            </a:r>
            <a:endParaRPr lang="it-IT" sz="1000" dirty="0"/>
          </a:p>
        </p:txBody>
      </p:sp>
      <p:cxnSp>
        <p:nvCxnSpPr>
          <p:cNvPr id="82" name="Connettore 2 81"/>
          <p:cNvCxnSpPr>
            <a:stCxn id="13" idx="1"/>
            <a:endCxn id="45" idx="3"/>
          </p:cNvCxnSpPr>
          <p:nvPr/>
        </p:nvCxnSpPr>
        <p:spPr>
          <a:xfrm rot="10800000">
            <a:off x="5214938" y="4429125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2 80"/>
          <p:cNvCxnSpPr>
            <a:stCxn id="17" idx="3"/>
            <a:endCxn id="23" idx="1"/>
          </p:cNvCxnSpPr>
          <p:nvPr/>
        </p:nvCxnSpPr>
        <p:spPr>
          <a:xfrm>
            <a:off x="4500563" y="1249363"/>
            <a:ext cx="714375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2 84"/>
          <p:cNvCxnSpPr>
            <a:stCxn id="23" idx="3"/>
            <a:endCxn id="24" idx="1"/>
          </p:cNvCxnSpPr>
          <p:nvPr/>
        </p:nvCxnSpPr>
        <p:spPr>
          <a:xfrm flipV="1">
            <a:off x="5929313" y="1177925"/>
            <a:ext cx="785812" cy="80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ttore 2 86"/>
          <p:cNvCxnSpPr>
            <a:stCxn id="23" idx="3"/>
            <a:endCxn id="7" idx="1"/>
          </p:cNvCxnSpPr>
          <p:nvPr/>
        </p:nvCxnSpPr>
        <p:spPr>
          <a:xfrm>
            <a:off x="5929313" y="1258888"/>
            <a:ext cx="1108075" cy="633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2 88"/>
          <p:cNvCxnSpPr>
            <a:stCxn id="7" idx="2"/>
            <a:endCxn id="9" idx="0"/>
          </p:cNvCxnSpPr>
          <p:nvPr/>
        </p:nvCxnSpPr>
        <p:spPr>
          <a:xfrm rot="16200000" flipH="1">
            <a:off x="7380287" y="2263776"/>
            <a:ext cx="3841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pic>
        <p:nvPicPr>
          <p:cNvPr id="2969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0" y="706438"/>
            <a:ext cx="5065713" cy="593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14338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50" cy="4525963"/>
          </a:xfrm>
        </p:spPr>
        <p:txBody>
          <a:bodyPr/>
          <a:lstStyle/>
          <a:p>
            <a:pPr marL="4763" indent="14288">
              <a:buFont typeface="Arial" charset="0"/>
              <a:buNone/>
            </a:pPr>
            <a:r>
              <a:rPr lang="it-IT" sz="2800" smtClean="0"/>
              <a:t>“Legge 724/1994 …………le U.S.L, i Presidi Ospedalieri, le Aziende Ospedaliere devono tenere sotto la personale responsabilità del Direttore Sanitario il registro…………… …………dei ricoveri ordinari…..</a:t>
            </a:r>
          </a:p>
          <a:p>
            <a:pPr marL="4763" indent="14288">
              <a:buFont typeface="Arial" charset="0"/>
              <a:buNone/>
            </a:pPr>
            <a:r>
              <a:rPr lang="it-IT" sz="2800" smtClean="0"/>
              <a:t>Tutti i cittadini ………possono richiedere alle Direzioni Sanitarie notizie sulle prenotazioni e sui relativi tempi di attesa …..”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15362" name="Segnaposto contenuto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pPr indent="14288"/>
            <a:r>
              <a:rPr lang="it-IT" smtClean="0"/>
              <a:t>Semplificazione dell’accesso</a:t>
            </a:r>
          </a:p>
          <a:p>
            <a:pPr indent="14288">
              <a:buFont typeface="Arial" charset="0"/>
              <a:buNone/>
            </a:pPr>
            <a:r>
              <a:rPr lang="it-IT" sz="2800" u="sng" smtClean="0"/>
              <a:t>Percorsi uniformi </a:t>
            </a:r>
            <a:r>
              <a:rPr lang="it-IT" sz="2800" smtClean="0"/>
              <a:t>di accesso alle prestazioni di ricovero programmato secondo i principi di trasparenza e semplificazione </a:t>
            </a:r>
          </a:p>
          <a:p>
            <a:pPr indent="14288">
              <a:buFont typeface="Arial" charset="0"/>
              <a:buNone/>
            </a:pPr>
            <a:endParaRPr lang="it-IT" sz="2800" smtClean="0"/>
          </a:p>
          <a:p>
            <a:pPr indent="14288"/>
            <a:r>
              <a:rPr lang="it-IT" smtClean="0"/>
              <a:t>Informazione </a:t>
            </a:r>
          </a:p>
          <a:p>
            <a:pPr indent="14288">
              <a:buFont typeface="Arial" charset="0"/>
              <a:buNone/>
            </a:pPr>
            <a:r>
              <a:rPr lang="it-IT" sz="2800" u="sng" smtClean="0"/>
              <a:t>Materiali uniformi a livello aziendale </a:t>
            </a:r>
            <a:r>
              <a:rPr lang="it-IT" sz="2800" smtClean="0"/>
              <a:t>inerenti le modalità di accesso, le modalità di contatto, l’offerta di sedi alternative per i casi con tempi di attesa troppo lunghi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 rtlCol="0">
            <a:normAutofit fontScale="70000" lnSpcReduction="20000"/>
          </a:bodyPr>
          <a:lstStyle/>
          <a:p>
            <a:pPr marL="4763" indent="1428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Circolare 7/2017: al momento dell’inserimento in lista d’attesa devono essere fornite al paziente le seguenti informazioni:</a:t>
            </a:r>
          </a:p>
          <a:p>
            <a:pPr marL="4763" indent="14288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Data di prenotazione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Classe di priorità assegnata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Periodo di chiamata e , ove si renderà possibile, una data di ricovero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Eventuali criticità in ordine ai tempi di attesa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Descrizione dell’offerta di sedi alternative, nell’ambito territoriale di competenza, quando presente e formalizzata una rete interospedaliera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Informativa riguardo alle modalità di sospensione, rinvio e cancellazione dalla lista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Modalità di rinuncia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Riferimenti per informazioni nel corso della permanenza in lista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1741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it-IT" smtClean="0"/>
              <a:t>Data/periodo di chiamata per il ricovero</a:t>
            </a:r>
          </a:p>
          <a:p>
            <a:pPr>
              <a:buFont typeface="Arial" charset="0"/>
              <a:buNone/>
            </a:pPr>
            <a:endParaRPr lang="it-IT" smtClean="0"/>
          </a:p>
          <a:p>
            <a:pPr>
              <a:buFont typeface="Arial" charset="0"/>
              <a:buNone/>
            </a:pPr>
            <a:endParaRPr lang="it-IT" smtClean="0"/>
          </a:p>
          <a:p>
            <a:pPr>
              <a:buFont typeface="Arial" charset="0"/>
              <a:buNone/>
            </a:pPr>
            <a:r>
              <a:rPr lang="it-IT" smtClean="0"/>
              <a:t>					nel fascicolo elettronico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 rtlCol="0">
            <a:normAutofit/>
          </a:bodyPr>
          <a:lstStyle/>
          <a:p>
            <a:pPr marL="4763" indent="14288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PERCORSO AZIENDALE</a:t>
            </a:r>
          </a:p>
          <a:p>
            <a:pPr marL="4763" indent="1428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all’atto dell’inserimento in lista d’attesa per ricovero deve essere</a:t>
            </a:r>
          </a:p>
          <a:p>
            <a:pPr marL="4763" indent="14288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data Informazione a tutti i pazienti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consegnato il Foglio informativo (modello UNICO a livello aziendale)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Le informazioni al paziente riguardano:  </a:t>
            </a:r>
          </a:p>
          <a:p>
            <a:pPr marL="1431925" indent="-35877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dirty="0" smtClean="0"/>
              <a:t>Tipo di intervento</a:t>
            </a:r>
          </a:p>
          <a:p>
            <a:pPr marL="1431925" indent="-35877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dirty="0" smtClean="0"/>
              <a:t>Periodo previsto di ricovero</a:t>
            </a:r>
          </a:p>
          <a:p>
            <a:pPr marL="1431925" indent="-35877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dirty="0" smtClean="0"/>
              <a:t>Classe di priorità assegnata</a:t>
            </a:r>
          </a:p>
          <a:p>
            <a:pPr marL="1431925" indent="-35877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dirty="0" smtClean="0"/>
              <a:t>Modalità di contatto con la struttura (telefono, </a:t>
            </a:r>
            <a:r>
              <a:rPr lang="it-IT" dirty="0" err="1" smtClean="0"/>
              <a:t>email</a:t>
            </a:r>
            <a:r>
              <a:rPr lang="it-IT" dirty="0" smtClean="0"/>
              <a:t>, fax)</a:t>
            </a:r>
          </a:p>
          <a:p>
            <a:pPr marL="1431925" indent="-35877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dirty="0" smtClean="0"/>
              <a:t>Modalità di chiamata per il preoperatorio e per il ricovero (score)</a:t>
            </a:r>
          </a:p>
          <a:p>
            <a:pPr marL="1431925" indent="-35877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dirty="0" smtClean="0"/>
              <a:t>Aggravamento e rivalutazione</a:t>
            </a:r>
          </a:p>
          <a:p>
            <a:pPr marL="1431925" indent="-35877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dirty="0" smtClean="0"/>
              <a:t>Regole per la permanenza in lista d’attesa</a:t>
            </a:r>
          </a:p>
          <a:p>
            <a:pPr marL="1431925" indent="-358775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it-IT" dirty="0" smtClean="0"/>
          </a:p>
          <a:p>
            <a:pPr indent="14288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sp>
        <p:nvSpPr>
          <p:cNvPr id="19459" name="Rettangolo 4"/>
          <p:cNvSpPr>
            <a:spLocks noChangeArrowheads="1"/>
          </p:cNvSpPr>
          <p:nvPr/>
        </p:nvSpPr>
        <p:spPr bwMode="auto">
          <a:xfrm>
            <a:off x="3071813" y="1000125"/>
            <a:ext cx="2354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763" indent="14288" algn="ctr"/>
            <a:r>
              <a:rPr lang="it-IT" b="1">
                <a:latin typeface="Calibri" pitchFamily="34" charset="0"/>
              </a:rPr>
              <a:t>PERCORSO AZIENDALE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71625" y="500063"/>
            <a:ext cx="5715000" cy="62150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it-IT" sz="3200" smtClean="0">
                <a:solidFill>
                  <a:srgbClr val="FF0000"/>
                </a:solidFill>
              </a:rPr>
              <a:t>diritto di accesso e comunicazione al paziente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 rtlCol="0">
            <a:normAutofit fontScale="85000"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REGOLE PER LA PERMANENZA IN LISTA D’ ATTESA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u="sng" dirty="0" smtClean="0"/>
              <a:t>Sospension</a:t>
            </a:r>
            <a:r>
              <a:rPr lang="it-IT" dirty="0" smtClean="0"/>
              <a:t>e (motivi personali o sanitari del paziente)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u="sng" dirty="0" smtClean="0"/>
              <a:t>Rivalutazione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u="sng" dirty="0" smtClean="0"/>
              <a:t>Cancellazione</a:t>
            </a:r>
          </a:p>
          <a:p>
            <a:pPr marL="720725" indent="-1841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i="1" dirty="0" smtClean="0"/>
              <a:t>Decesso</a:t>
            </a:r>
          </a:p>
          <a:p>
            <a:pPr marL="720725" indent="-1841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i="1" dirty="0" smtClean="0"/>
              <a:t>Rinuncia</a:t>
            </a:r>
            <a:r>
              <a:rPr lang="it-IT" dirty="0" smtClean="0"/>
              <a:t> o esecuzione intervento presso </a:t>
            </a:r>
            <a:r>
              <a:rPr lang="it-IT" i="1" dirty="0" smtClean="0"/>
              <a:t>altra sede</a:t>
            </a:r>
          </a:p>
          <a:p>
            <a:pPr marL="720725" indent="-1841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i="1" dirty="0" smtClean="0"/>
              <a:t>Irreperibilità </a:t>
            </a:r>
            <a:r>
              <a:rPr lang="it-IT" dirty="0" smtClean="0"/>
              <a:t>(dopo due chiamate al numero di telefono indicato)</a:t>
            </a:r>
          </a:p>
          <a:p>
            <a:pPr marL="720725" indent="-18415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i="1" dirty="0" smtClean="0"/>
              <a:t>Indisponibilità/non si presenta  </a:t>
            </a:r>
            <a:r>
              <a:rPr lang="it-IT" dirty="0" smtClean="0"/>
              <a:t>al preoperatorio o al ricovero o alla visita di rivalutazione per due volte consecutive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899</Words>
  <Application>Microsoft Office PowerPoint</Application>
  <PresentationFormat>On-screen Show (4:3)</PresentationFormat>
  <Paragraphs>150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1" baseType="lpstr">
      <vt:lpstr>Calibri</vt:lpstr>
      <vt:lpstr>Arial</vt:lpstr>
      <vt:lpstr>Wingdings</vt:lpstr>
      <vt:lpstr>Tema di Office</vt:lpstr>
      <vt:lpstr>“LINEE DI INDIRIZZO PER LA GESTIONE DELLE LISTE DI PRENOTAZIONE DEI RICOVERI CHIRURGICI PROGRAMMATI “: diritto di accesso e comunicazione al paziente </vt:lpstr>
      <vt:lpstr>diritto di accesso e comunicazione al paziente</vt:lpstr>
      <vt:lpstr>diritto di accesso e comunicazione al paziente</vt:lpstr>
      <vt:lpstr>diritto di accesso e comunicazione al paziente</vt:lpstr>
      <vt:lpstr>diritto di accesso e comunicazione al paziente</vt:lpstr>
      <vt:lpstr>diritto di accesso e comunicazione al paziente</vt:lpstr>
      <vt:lpstr>diritto di accesso e comunicazione al paziente</vt:lpstr>
      <vt:lpstr>diritto di accesso e comunicazione al paziente</vt:lpstr>
      <vt:lpstr>diritto di accesso e comunicazione al paziente</vt:lpstr>
      <vt:lpstr>diritto di accesso e comunicazione al paziente</vt:lpstr>
      <vt:lpstr>diritto di accesso e comunicazione al paziente</vt:lpstr>
      <vt:lpstr>diritto di accesso e comunicazione al paziente</vt:lpstr>
      <vt:lpstr>Diapositiva 13</vt:lpstr>
      <vt:lpstr>Diapositiva 14</vt:lpstr>
      <vt:lpstr>diritto di accesso e comunicazione al paziente</vt:lpstr>
      <vt:lpstr>Diapositiva 16</vt:lpstr>
      <vt:lpstr>diritto di accesso e comunicazione al paziente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“LINEE DI INDIRIZZO PER LA GESTIONE DELLE LISTE DI PRENOTAZIONE DEI RICOVERI CHIRURGICI PROGRAMMATI “: diritto di accesso e comunicazione al paziente</dc:title>
  <dc:creator>marialucia.giorgetti</dc:creator>
  <cp:lastModifiedBy>p.rovigatti</cp:lastModifiedBy>
  <cp:revision>20</cp:revision>
  <dcterms:created xsi:type="dcterms:W3CDTF">2017-10-24T07:42:38Z</dcterms:created>
  <dcterms:modified xsi:type="dcterms:W3CDTF">2017-10-24T11:28:14Z</dcterms:modified>
</cp:coreProperties>
</file>