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sldx" ContentType="application/vnd.openxmlformats-officedocument.presentationml.slide"/>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57" r:id="rId4"/>
    <p:sldId id="261" r:id="rId5"/>
    <p:sldId id="260" r:id="rId6"/>
    <p:sldId id="274" r:id="rId7"/>
    <p:sldId id="259" r:id="rId8"/>
    <p:sldId id="266" r:id="rId9"/>
    <p:sldId id="265" r:id="rId10"/>
    <p:sldId id="267" r:id="rId11"/>
    <p:sldId id="262" r:id="rId12"/>
    <p:sldId id="268" r:id="rId13"/>
    <p:sldId id="263" r:id="rId14"/>
    <p:sldId id="270" r:id="rId15"/>
    <p:sldId id="269" r:id="rId16"/>
    <p:sldId id="271" r:id="rId17"/>
    <p:sldId id="272" r:id="rId18"/>
    <p:sldId id="273" r:id="rId19"/>
    <p:sldId id="275" r:id="rId2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272A9C-211C-4B07-885E-6AA502C2BB14}" type="datetimeFigureOut">
              <a:rPr lang="it-IT" smtClean="0"/>
              <a:pPr/>
              <a:t>26/07/2017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0AE7A9-481A-4510-9F9B-38314C98C0BC}" type="slidenum">
              <a:rPr lang="it-IT" smtClean="0"/>
              <a:pPr/>
              <a:t>‹N›</a:t>
            </a:fld>
            <a:endParaRPr lang="it-IT"/>
          </a:p>
        </p:txBody>
      </p:sp>
    </p:spTree>
    <p:extLst>
      <p:ext uri="{BB962C8B-B14F-4D97-AF65-F5344CB8AC3E}">
        <p14:creationId xmlns:p14="http://schemas.microsoft.com/office/powerpoint/2010/main" val="372972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E20AE7A9-481A-4510-9F9B-38314C98C0BC}" type="slidenum">
              <a:rPr lang="it-IT" smtClean="0"/>
              <a:pPr/>
              <a:t>2</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4CE7FCC-D970-46A7-9591-56B4C3F5EA9F}" type="datetimeFigureOut">
              <a:rPr lang="it-IT" smtClean="0"/>
              <a:pPr/>
              <a:t>26/07/2017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79EACFC-AF4E-43EC-A45F-03BE8CE91DF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CE7FCC-D970-46A7-9591-56B4C3F5EA9F}" type="datetimeFigureOut">
              <a:rPr lang="it-IT" smtClean="0"/>
              <a:pPr/>
              <a:t>26/07/2017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EACFC-AF4E-43EC-A45F-03BE8CE91DF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Diapositiva_di_Microsoft_PowerPoint1.sldx"/></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LISTA </a:t>
            </a:r>
            <a:r>
              <a:rPr lang="it-IT" dirty="0" err="1" smtClean="0"/>
              <a:t>D’ATTESA</a:t>
            </a:r>
            <a:r>
              <a:rPr lang="it-IT" dirty="0" smtClean="0"/>
              <a:t> CHIRURGICHE</a:t>
            </a:r>
            <a:br>
              <a:rPr lang="it-IT" dirty="0" smtClean="0"/>
            </a:br>
            <a:r>
              <a:rPr lang="it-IT" sz="3200" dirty="0" smtClean="0"/>
              <a:t>nuove implementazioni previste</a:t>
            </a:r>
            <a:endParaRPr lang="it-IT" sz="3200" dirty="0"/>
          </a:p>
        </p:txBody>
      </p:sp>
      <p:sp>
        <p:nvSpPr>
          <p:cNvPr id="3" name="Sottotitolo 2"/>
          <p:cNvSpPr>
            <a:spLocks noGrp="1"/>
          </p:cNvSpPr>
          <p:nvPr>
            <p:ph type="subTitle" idx="1"/>
          </p:nvPr>
        </p:nvSpPr>
        <p:spPr>
          <a:xfrm>
            <a:off x="857224" y="5500702"/>
            <a:ext cx="7429552" cy="685808"/>
          </a:xfrm>
        </p:spPr>
        <p:txBody>
          <a:bodyPr/>
          <a:lstStyle/>
          <a:p>
            <a:r>
              <a:rPr lang="it-IT" dirty="0" smtClean="0">
                <a:solidFill>
                  <a:schemeClr val="tx1">
                    <a:lumMod val="50000"/>
                    <a:lumOff val="50000"/>
                  </a:schemeClr>
                </a:solidFill>
              </a:rPr>
              <a:t>COLLEGIO </a:t>
            </a:r>
            <a:r>
              <a:rPr lang="it-IT" dirty="0" err="1" smtClean="0">
                <a:solidFill>
                  <a:schemeClr val="tx1">
                    <a:lumMod val="50000"/>
                    <a:lumOff val="50000"/>
                  </a:schemeClr>
                </a:solidFill>
              </a:rPr>
              <a:t>DI</a:t>
            </a:r>
            <a:r>
              <a:rPr lang="it-IT" dirty="0" smtClean="0">
                <a:solidFill>
                  <a:schemeClr val="tx1">
                    <a:lumMod val="50000"/>
                    <a:lumOff val="50000"/>
                  </a:schemeClr>
                </a:solidFill>
              </a:rPr>
              <a:t> DIREZIONE 25 LUGLIO 2017</a:t>
            </a:r>
            <a:endParaRPr lang="it-IT" dirty="0">
              <a:solidFill>
                <a:schemeClr val="tx1">
                  <a:lumMod val="50000"/>
                  <a:lumOff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42910" y="785794"/>
            <a:ext cx="7786742" cy="2585323"/>
          </a:xfrm>
          <a:prstGeom prst="rect">
            <a:avLst/>
          </a:prstGeom>
          <a:noFill/>
        </p:spPr>
        <p:txBody>
          <a:bodyPr wrap="square" rtlCol="0">
            <a:spAutoFit/>
          </a:bodyPr>
          <a:lstStyle/>
          <a:p>
            <a:r>
              <a:rPr lang="it-IT" b="1" dirty="0" smtClean="0"/>
              <a:t>CLASSE </a:t>
            </a:r>
            <a:r>
              <a:rPr lang="it-IT" b="1" dirty="0" err="1" smtClean="0"/>
              <a:t>DI</a:t>
            </a:r>
            <a:r>
              <a:rPr lang="it-IT" b="1" dirty="0" smtClean="0"/>
              <a:t> PRIORITA</a:t>
            </a:r>
            <a:r>
              <a:rPr lang="it-IT" dirty="0" smtClean="0"/>
              <a:t>’</a:t>
            </a:r>
          </a:p>
          <a:p>
            <a:endParaRPr lang="it-IT" dirty="0"/>
          </a:p>
          <a:p>
            <a:endParaRPr lang="it-IT" dirty="0" smtClean="0"/>
          </a:p>
          <a:p>
            <a:r>
              <a:rPr lang="it-IT" dirty="0" smtClean="0"/>
              <a:t>È prevista una classe di priorità predefinita o iniziale per ogni patologia/intervento</a:t>
            </a:r>
          </a:p>
          <a:p>
            <a:endParaRPr lang="it-IT" dirty="0" smtClean="0"/>
          </a:p>
          <a:p>
            <a:r>
              <a:rPr lang="it-IT" dirty="0" smtClean="0"/>
              <a:t>La classe iniziale può essere modificata dal medico in base alla valutazione clinica e, nel caso si modifichino le condizioni del paziente già in lista, può essere oggetto di rivalutazione e aggiornamento.</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28596" y="642918"/>
            <a:ext cx="8215370" cy="4524315"/>
          </a:xfrm>
          <a:prstGeom prst="rect">
            <a:avLst/>
          </a:prstGeom>
          <a:noFill/>
        </p:spPr>
        <p:txBody>
          <a:bodyPr wrap="square" rtlCol="0">
            <a:spAutoFit/>
          </a:bodyPr>
          <a:lstStyle/>
          <a:p>
            <a:r>
              <a:rPr lang="it-IT" b="1" dirty="0" smtClean="0"/>
              <a:t>INFORMAZIONE ALL’UTENTE</a:t>
            </a:r>
          </a:p>
          <a:p>
            <a:endParaRPr lang="it-IT" b="1" dirty="0" smtClean="0"/>
          </a:p>
          <a:p>
            <a:r>
              <a:rPr lang="it-IT" dirty="0" smtClean="0"/>
              <a:t>L’utente, al momento in cui è inserito in lista d’attesa, deve ricevere dal medico le seguenti informazioni:</a:t>
            </a:r>
          </a:p>
          <a:p>
            <a:endParaRPr lang="it-IT" dirty="0" smtClean="0"/>
          </a:p>
          <a:p>
            <a:pPr marL="1073150">
              <a:buFont typeface="Arial" pitchFamily="34" charset="0"/>
              <a:buChar char="•"/>
            </a:pPr>
            <a:r>
              <a:rPr lang="it-IT" dirty="0" smtClean="0"/>
              <a:t>Data/periodo presunto di chiamata </a:t>
            </a:r>
          </a:p>
          <a:p>
            <a:pPr marL="1073150">
              <a:buFont typeface="Arial" pitchFamily="34" charset="0"/>
              <a:buChar char="•"/>
            </a:pPr>
            <a:r>
              <a:rPr lang="it-IT" dirty="0" smtClean="0"/>
              <a:t>Eventuali criticità in ordine ai tempi di attesa</a:t>
            </a:r>
          </a:p>
          <a:p>
            <a:pPr marL="1073150">
              <a:buFont typeface="Arial" pitchFamily="34" charset="0"/>
              <a:buChar char="•"/>
            </a:pPr>
            <a:r>
              <a:rPr lang="it-IT" dirty="0" smtClean="0"/>
              <a:t>proposta di sedi alternative di trattamento  in caso di criticità nel rispetto dei tempi di attesa</a:t>
            </a:r>
          </a:p>
          <a:p>
            <a:pPr marL="1073150">
              <a:buFont typeface="Arial" pitchFamily="34" charset="0"/>
              <a:buChar char="•"/>
            </a:pPr>
            <a:r>
              <a:rPr lang="it-IT" dirty="0" smtClean="0"/>
              <a:t>Informativa riguardo alle regole delle sospensioni, rinvii, cancellazioni dalla lista</a:t>
            </a:r>
          </a:p>
          <a:p>
            <a:pPr marL="1073150">
              <a:buFont typeface="Arial" pitchFamily="34" charset="0"/>
              <a:buChar char="•"/>
            </a:pPr>
            <a:r>
              <a:rPr lang="it-IT" dirty="0" smtClean="0"/>
              <a:t>Modalità di rinuncia</a:t>
            </a:r>
          </a:p>
          <a:p>
            <a:pPr marL="1073150">
              <a:buFont typeface="Arial" pitchFamily="34" charset="0"/>
              <a:buChar char="•"/>
            </a:pPr>
            <a:r>
              <a:rPr lang="it-IT" dirty="0" smtClean="0"/>
              <a:t>Riferimenti per informazioni nel corso di permanenza in lista</a:t>
            </a:r>
            <a:endParaRPr lang="it-IT" dirty="0"/>
          </a:p>
          <a:p>
            <a:endParaRPr lang="it-IT" dirty="0" smtClean="0"/>
          </a:p>
          <a:p>
            <a:endParaRPr lang="it-IT" dirty="0"/>
          </a:p>
          <a:p>
            <a:endParaRPr lang="it-IT"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571472" y="428604"/>
            <a:ext cx="8001056" cy="5078313"/>
          </a:xfrm>
          <a:prstGeom prst="rect">
            <a:avLst/>
          </a:prstGeom>
        </p:spPr>
        <p:txBody>
          <a:bodyPr wrap="square">
            <a:spAutoFit/>
          </a:bodyPr>
          <a:lstStyle/>
          <a:p>
            <a:r>
              <a:rPr lang="it-IT" b="1" dirty="0" smtClean="0"/>
              <a:t>PREOPERATORIO E IDONEITA’ ALL’INTERVENTO</a:t>
            </a:r>
          </a:p>
          <a:p>
            <a:endParaRPr lang="it-IT" dirty="0" smtClean="0"/>
          </a:p>
          <a:p>
            <a:r>
              <a:rPr lang="it-IT" dirty="0" smtClean="0"/>
              <a:t>Il paziente inserito in lista d’attesa perché prossimo all’intervento, deve eseguire gli accertamenti previsti dal profilo aziendale, necessari a stabilire l’idoneità dal punto di vista anestesiologico.</a:t>
            </a:r>
          </a:p>
          <a:p>
            <a:endParaRPr lang="it-IT" dirty="0"/>
          </a:p>
          <a:p>
            <a:endParaRPr lang="it-IT" dirty="0" smtClean="0"/>
          </a:p>
          <a:p>
            <a:r>
              <a:rPr lang="it-IT" dirty="0" smtClean="0"/>
              <a:t>Una volta completati tutti gli accertamenti </a:t>
            </a:r>
            <a:r>
              <a:rPr lang="it-IT" dirty="0" err="1" smtClean="0"/>
              <a:t>preoperatori</a:t>
            </a:r>
            <a:r>
              <a:rPr lang="it-IT" dirty="0" smtClean="0"/>
              <a:t> e la visita anestesiologica (</a:t>
            </a:r>
            <a:r>
              <a:rPr lang="it-IT" dirty="0" err="1" smtClean="0"/>
              <a:t>grading</a:t>
            </a:r>
            <a:r>
              <a:rPr lang="it-IT" dirty="0" smtClean="0"/>
              <a:t> anestesiologico)  il paziente sarà</a:t>
            </a:r>
          </a:p>
          <a:p>
            <a:endParaRPr lang="it-IT" dirty="0" smtClean="0"/>
          </a:p>
          <a:p>
            <a:pPr marL="715963">
              <a:buFont typeface="Arial" pitchFamily="34" charset="0"/>
              <a:buChar char="•"/>
            </a:pPr>
            <a:r>
              <a:rPr lang="it-IT" dirty="0" smtClean="0"/>
              <a:t>IDONEO  ALL’INTERVENTO </a:t>
            </a:r>
            <a:r>
              <a:rPr lang="it-IT" dirty="0" err="1" smtClean="0"/>
              <a:t>–in</a:t>
            </a:r>
            <a:r>
              <a:rPr lang="it-IT" dirty="0" smtClean="0"/>
              <a:t> attesa solo della chiamata per la data di ricovero e  l’inserimento in lista operatoria </a:t>
            </a:r>
            <a:endParaRPr lang="it-IT" dirty="0"/>
          </a:p>
          <a:p>
            <a:pPr marL="715963">
              <a:buFont typeface="Arial" pitchFamily="34" charset="0"/>
              <a:buChar char="•"/>
            </a:pPr>
            <a:r>
              <a:rPr lang="it-IT" dirty="0" smtClean="0"/>
              <a:t>INIDONEO  ALL’INTERVENTO- esce dalla lista d’attesa (comunicazione e registrazione)</a:t>
            </a:r>
          </a:p>
          <a:p>
            <a:endParaRPr lang="it-IT" dirty="0" smtClean="0"/>
          </a:p>
          <a:p>
            <a:endParaRPr lang="it-IT" dirty="0"/>
          </a:p>
          <a:p>
            <a:pPr algn="ctr"/>
            <a:r>
              <a:rPr lang="it-IT" dirty="0" smtClean="0"/>
              <a:t>IL TEMPO </a:t>
            </a:r>
            <a:r>
              <a:rPr lang="it-IT" dirty="0" err="1" smtClean="0"/>
              <a:t>DI</a:t>
            </a:r>
            <a:r>
              <a:rPr lang="it-IT" dirty="0" smtClean="0"/>
              <a:t> ESECUZIONE DEGLI ACCERTAMENTI PREOPERATORI RIENTRA NEL TEMPO </a:t>
            </a:r>
            <a:r>
              <a:rPr lang="it-IT" dirty="0" err="1" smtClean="0"/>
              <a:t>DI</a:t>
            </a:r>
            <a:r>
              <a:rPr lang="it-IT" dirty="0" smtClean="0"/>
              <a:t> ATTESA</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428596" y="285728"/>
            <a:ext cx="8001056" cy="6186309"/>
          </a:xfrm>
          <a:prstGeom prst="rect">
            <a:avLst/>
          </a:prstGeom>
          <a:noFill/>
        </p:spPr>
        <p:txBody>
          <a:bodyPr wrap="square" rtlCol="0">
            <a:spAutoFit/>
          </a:bodyPr>
          <a:lstStyle/>
          <a:p>
            <a:pPr algn="ctr"/>
            <a:r>
              <a:rPr lang="it-IT" b="1" dirty="0" smtClean="0">
                <a:solidFill>
                  <a:srgbClr val="FF0000"/>
                </a:solidFill>
              </a:rPr>
              <a:t>STATO </a:t>
            </a:r>
            <a:r>
              <a:rPr lang="it-IT" b="1" dirty="0" err="1" smtClean="0">
                <a:solidFill>
                  <a:srgbClr val="FF0000"/>
                </a:solidFill>
              </a:rPr>
              <a:t>DI</a:t>
            </a:r>
            <a:r>
              <a:rPr lang="it-IT" b="1" dirty="0" smtClean="0">
                <a:solidFill>
                  <a:srgbClr val="FF0000"/>
                </a:solidFill>
              </a:rPr>
              <a:t> SOSPESO</a:t>
            </a:r>
          </a:p>
          <a:p>
            <a:pPr algn="ctr"/>
            <a:endParaRPr lang="it-IT" b="1" dirty="0" smtClean="0"/>
          </a:p>
          <a:p>
            <a:r>
              <a:rPr lang="it-IT" dirty="0" smtClean="0"/>
              <a:t>Il paziente inserito in lista d’attesa viene posto in stato di sospeso per i seguenti motivi:</a:t>
            </a:r>
          </a:p>
          <a:p>
            <a:pPr marL="536575">
              <a:buFont typeface="Arial" pitchFamily="34" charset="0"/>
              <a:buChar char="•"/>
            </a:pPr>
            <a:r>
              <a:rPr lang="it-IT" dirty="0" smtClean="0"/>
              <a:t>Motivi sanitari (insorgenza/aggravamento di patologie concomitanti prioritarie, ricoveri,…)</a:t>
            </a:r>
          </a:p>
          <a:p>
            <a:pPr marL="536575">
              <a:buFont typeface="Arial" pitchFamily="34" charset="0"/>
              <a:buChar char="•"/>
            </a:pPr>
            <a:r>
              <a:rPr lang="it-IT" dirty="0" smtClean="0"/>
              <a:t>Motivi personali del paziente di indisponibilità</a:t>
            </a:r>
          </a:p>
          <a:p>
            <a:endParaRPr lang="it-IT" dirty="0" smtClean="0"/>
          </a:p>
          <a:p>
            <a:r>
              <a:rPr lang="it-IT" dirty="0" smtClean="0"/>
              <a:t>Il periodo di sospensione deve avere una data di inizio e una data di fine. </a:t>
            </a:r>
          </a:p>
          <a:p>
            <a:r>
              <a:rPr lang="it-IT" dirty="0" smtClean="0"/>
              <a:t>Dal giorno in cui il paziente entra in stato di sospeso “il contatore dei giorni di attesa è fermo” e il tempo di sospensione dovrà essere sottratto dal tempo di attesa. </a:t>
            </a:r>
          </a:p>
          <a:p>
            <a:endParaRPr lang="it-IT" u="sng" dirty="0" smtClean="0"/>
          </a:p>
          <a:p>
            <a:r>
              <a:rPr lang="it-IT" u="sng" dirty="0" smtClean="0"/>
              <a:t>Il paziente durante lo stato di sospeso RIMANE IN LISTA e mantiene il livello di priorità maturato. </a:t>
            </a:r>
          </a:p>
          <a:p>
            <a:endParaRPr lang="it-IT" dirty="0" smtClean="0"/>
          </a:p>
          <a:p>
            <a:r>
              <a:rPr lang="it-IT" dirty="0" smtClean="0"/>
              <a:t>Nel caso in cui il periodo di sospensione si protragga per un tempo ritenuto troppo lungo per la patologia per cui è in lista è opportuno pianificare e concordare con il paziente una RIVALUTAZIONE.</a:t>
            </a:r>
          </a:p>
          <a:p>
            <a:endParaRPr lang="it-IT" dirty="0" smtClean="0"/>
          </a:p>
          <a:p>
            <a:r>
              <a:rPr lang="it-IT" dirty="0" smtClean="0"/>
              <a:t>Se il paziente si rifiuta o non si presenta per due volte consecutive per motivi non correlati al suo stato di salute alla visita di rivalutazione viene cancellato dalla lista d’attesa (RIMOSSO DALLA LISTA) </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714348" y="428604"/>
            <a:ext cx="7786742" cy="6186309"/>
          </a:xfrm>
          <a:prstGeom prst="rect">
            <a:avLst/>
          </a:prstGeom>
          <a:noFill/>
        </p:spPr>
        <p:txBody>
          <a:bodyPr wrap="square" rtlCol="0">
            <a:spAutoFit/>
          </a:bodyPr>
          <a:lstStyle/>
          <a:p>
            <a:pPr algn="ctr"/>
            <a:r>
              <a:rPr lang="it-IT" b="1" dirty="0" smtClean="0">
                <a:solidFill>
                  <a:srgbClr val="FF0000"/>
                </a:solidFill>
              </a:rPr>
              <a:t>STATO </a:t>
            </a:r>
            <a:r>
              <a:rPr lang="it-IT" b="1" dirty="0" err="1" smtClean="0">
                <a:solidFill>
                  <a:srgbClr val="FF0000"/>
                </a:solidFill>
              </a:rPr>
              <a:t>DI</a:t>
            </a:r>
            <a:r>
              <a:rPr lang="it-IT" b="1" dirty="0" smtClean="0">
                <a:solidFill>
                  <a:srgbClr val="FF0000"/>
                </a:solidFill>
              </a:rPr>
              <a:t> RIMOSSO  DALLA LISTA</a:t>
            </a:r>
          </a:p>
          <a:p>
            <a:endParaRPr lang="it-IT" dirty="0"/>
          </a:p>
          <a:p>
            <a:r>
              <a:rPr lang="it-IT" dirty="0" smtClean="0"/>
              <a:t>Paziente cancellato.</a:t>
            </a:r>
          </a:p>
          <a:p>
            <a:pPr algn="just"/>
            <a:r>
              <a:rPr lang="it-IT" dirty="0" smtClean="0"/>
              <a:t>Il paziente cancellato ESCE DALLA LISTA e potrà accedere di nuovo alla lista d’attesa solo dopo rivalutazione clinica ed inizio di un nuovo iter. </a:t>
            </a:r>
          </a:p>
          <a:p>
            <a:pPr algn="ctr"/>
            <a:endParaRPr lang="it-IT" b="1" dirty="0" smtClean="0"/>
          </a:p>
          <a:p>
            <a:pPr algn="ctr"/>
            <a:r>
              <a:rPr lang="it-IT" b="1" dirty="0" smtClean="0"/>
              <a:t>MOTIVI </a:t>
            </a:r>
            <a:r>
              <a:rPr lang="it-IT" b="1" dirty="0" err="1" smtClean="0"/>
              <a:t>DI</a:t>
            </a:r>
            <a:r>
              <a:rPr lang="it-IT" b="1" dirty="0" smtClean="0"/>
              <a:t>  CANCELLAZIONE</a:t>
            </a:r>
          </a:p>
          <a:p>
            <a:r>
              <a:rPr lang="it-IT" dirty="0" smtClean="0"/>
              <a:t>La cancellazione avverrà nei seguenti casi:</a:t>
            </a:r>
          </a:p>
          <a:p>
            <a:pPr marL="1173163" lvl="1">
              <a:buFont typeface="Wingdings" pitchFamily="2" charset="2"/>
              <a:buChar char="ü"/>
            </a:pPr>
            <a:r>
              <a:rPr lang="it-IT" u="sng" dirty="0" smtClean="0"/>
              <a:t>Decesso</a:t>
            </a:r>
          </a:p>
          <a:p>
            <a:pPr marL="1173163" lvl="1">
              <a:buFont typeface="Wingdings" pitchFamily="2" charset="2"/>
              <a:buChar char="ü"/>
            </a:pPr>
            <a:r>
              <a:rPr lang="it-IT" u="sng" dirty="0" smtClean="0"/>
              <a:t>Inidoneità</a:t>
            </a:r>
            <a:r>
              <a:rPr lang="it-IT" dirty="0" smtClean="0"/>
              <a:t> anestesiologica (preoperatorio)</a:t>
            </a:r>
          </a:p>
          <a:p>
            <a:pPr marL="1173163" lvl="1">
              <a:buFont typeface="Wingdings" pitchFamily="2" charset="2"/>
              <a:buChar char="ü"/>
            </a:pPr>
            <a:r>
              <a:rPr lang="it-IT" u="sng" dirty="0" smtClean="0"/>
              <a:t>Cessata indicazione</a:t>
            </a:r>
          </a:p>
          <a:p>
            <a:pPr marL="1431925" lvl="1" indent="-268288">
              <a:buFont typeface="Wingdings" pitchFamily="2" charset="2"/>
              <a:buChar char="ü"/>
            </a:pPr>
            <a:r>
              <a:rPr lang="it-IT" dirty="0" smtClean="0"/>
              <a:t>Spostamento ad altra lista d’attesa  per </a:t>
            </a:r>
            <a:r>
              <a:rPr lang="it-IT" u="sng" dirty="0" smtClean="0"/>
              <a:t>modifica regime di erogazione</a:t>
            </a:r>
          </a:p>
          <a:p>
            <a:pPr marL="1173163" lvl="1">
              <a:buFont typeface="Wingdings" pitchFamily="2" charset="2"/>
              <a:buChar char="ü"/>
            </a:pPr>
            <a:r>
              <a:rPr lang="it-IT" u="sng" dirty="0" smtClean="0"/>
              <a:t>Rinuncia</a:t>
            </a:r>
            <a:r>
              <a:rPr lang="it-IT" dirty="0" smtClean="0"/>
              <a:t> da parte del paziente all’intervento chirurgico</a:t>
            </a:r>
          </a:p>
          <a:p>
            <a:pPr marL="1173163" lvl="1">
              <a:buFont typeface="Wingdings" pitchFamily="2" charset="2"/>
              <a:buChar char="ü"/>
            </a:pPr>
            <a:r>
              <a:rPr lang="it-IT" u="sng" dirty="0" smtClean="0"/>
              <a:t>Annullamento</a:t>
            </a:r>
            <a:r>
              <a:rPr lang="it-IT" dirty="0" smtClean="0"/>
              <a:t> per </a:t>
            </a:r>
            <a:r>
              <a:rPr lang="it-IT" u="sng" dirty="0" smtClean="0"/>
              <a:t>indisponibilità</a:t>
            </a:r>
            <a:r>
              <a:rPr lang="it-IT" dirty="0" smtClean="0"/>
              <a:t> del paziente (indisponibilità alla visita di rivalutazione, indisponibilità al ricovero per motivi non correlati a motivi di salute dopo due chiamate consecutive)</a:t>
            </a:r>
          </a:p>
          <a:p>
            <a:pPr marL="1173163" lvl="1">
              <a:buFont typeface="Wingdings" pitchFamily="2" charset="2"/>
              <a:buChar char="ü"/>
            </a:pPr>
            <a:r>
              <a:rPr lang="it-IT" u="sng" dirty="0" smtClean="0"/>
              <a:t>Irreperibilità</a:t>
            </a:r>
            <a:r>
              <a:rPr lang="it-IT" dirty="0" smtClean="0"/>
              <a:t> paziente (dopo due chiamate ai numeri di telefono comunicati dal paziente). </a:t>
            </a:r>
          </a:p>
          <a:p>
            <a:pPr marL="1173163" lvl="1">
              <a:buFont typeface="Wingdings" pitchFamily="2" charset="2"/>
              <a:buChar char="ü"/>
            </a:pPr>
            <a:r>
              <a:rPr lang="it-IT" u="sng" dirty="0" smtClean="0"/>
              <a:t>Errore </a:t>
            </a:r>
            <a:r>
              <a:rPr lang="it-IT" dirty="0" smtClean="0"/>
              <a:t>materiale di registrazione</a:t>
            </a:r>
          </a:p>
          <a:p>
            <a:endParaRPr lang="it-IT" dirty="0" smtClean="0"/>
          </a:p>
          <a:p>
            <a:endParaRPr lang="it-IT"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14348" y="714356"/>
            <a:ext cx="7500990" cy="3693319"/>
          </a:xfrm>
          <a:prstGeom prst="rect">
            <a:avLst/>
          </a:prstGeom>
        </p:spPr>
        <p:txBody>
          <a:bodyPr wrap="square">
            <a:spAutoFit/>
          </a:bodyPr>
          <a:lstStyle/>
          <a:p>
            <a:pPr algn="ctr"/>
            <a:r>
              <a:rPr lang="it-IT" b="1" dirty="0" smtClean="0">
                <a:solidFill>
                  <a:srgbClr val="FF0000"/>
                </a:solidFill>
              </a:rPr>
              <a:t>STATO TRASFERITO</a:t>
            </a:r>
          </a:p>
          <a:p>
            <a:pPr algn="ctr"/>
            <a:endParaRPr lang="it-IT" b="1" dirty="0" smtClean="0"/>
          </a:p>
          <a:p>
            <a:r>
              <a:rPr lang="it-IT" dirty="0" smtClean="0"/>
              <a:t>Nel caso in cui la struttura non sia in grado di garantire il rispetto dei tempi di attesa per la classe di priorità assegnata,  viene proposto al paziente un’alternativa all’interno della rete degli ospedali, pubblici e privati accreditati, della provincia. </a:t>
            </a:r>
          </a:p>
          <a:p>
            <a:endParaRPr lang="it-IT" dirty="0" smtClean="0"/>
          </a:p>
          <a:p>
            <a:r>
              <a:rPr lang="it-IT" dirty="0" smtClean="0"/>
              <a:t>Il paziente trasferito  ESCE DALLA LISTA</a:t>
            </a:r>
          </a:p>
          <a:p>
            <a:endParaRPr lang="it-IT" dirty="0" smtClean="0"/>
          </a:p>
          <a:p>
            <a:endParaRPr lang="it-IT" dirty="0" smtClean="0"/>
          </a:p>
          <a:p>
            <a:r>
              <a:rPr lang="it-IT" dirty="0" smtClean="0"/>
              <a:t>Qualora il paziente non accetti di effettuare l’intervento in altra struttura non sarà possibile garantire il tempo di attesa previsto per la classe di priorità. </a:t>
            </a:r>
          </a:p>
          <a:p>
            <a:endParaRPr lang="it-IT"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42910" y="785794"/>
            <a:ext cx="7858180" cy="3970318"/>
          </a:xfrm>
          <a:prstGeom prst="rect">
            <a:avLst/>
          </a:prstGeom>
          <a:noFill/>
        </p:spPr>
        <p:txBody>
          <a:bodyPr wrap="square" rtlCol="0">
            <a:spAutoFit/>
          </a:bodyPr>
          <a:lstStyle/>
          <a:p>
            <a:endParaRPr lang="it-IT" dirty="0" smtClean="0"/>
          </a:p>
          <a:p>
            <a:pPr algn="ctr"/>
            <a:r>
              <a:rPr lang="it-IT" b="1" dirty="0" smtClean="0">
                <a:solidFill>
                  <a:srgbClr val="FF0000"/>
                </a:solidFill>
              </a:rPr>
              <a:t>STATO </a:t>
            </a:r>
            <a:r>
              <a:rPr lang="it-IT" b="1" dirty="0" err="1" smtClean="0">
                <a:solidFill>
                  <a:srgbClr val="FF0000"/>
                </a:solidFill>
              </a:rPr>
              <a:t>DI</a:t>
            </a:r>
            <a:r>
              <a:rPr lang="it-IT" b="1" dirty="0" smtClean="0">
                <a:solidFill>
                  <a:srgbClr val="FF0000"/>
                </a:solidFill>
              </a:rPr>
              <a:t> RICOVERATO</a:t>
            </a:r>
          </a:p>
          <a:p>
            <a:endParaRPr lang="it-IT" dirty="0"/>
          </a:p>
          <a:p>
            <a:r>
              <a:rPr lang="it-IT" dirty="0" smtClean="0"/>
              <a:t>Quando il paziente in lista viene ricoverato per l’intervento chirurgico passa nello stato di RICOVERATO.</a:t>
            </a:r>
          </a:p>
          <a:p>
            <a:endParaRPr lang="it-IT" dirty="0" smtClean="0"/>
          </a:p>
          <a:p>
            <a:r>
              <a:rPr lang="it-IT" dirty="0" smtClean="0"/>
              <a:t>Il paziente ricoverato  ESCE DALLA LISTA</a:t>
            </a:r>
          </a:p>
          <a:p>
            <a:endParaRPr lang="it-IT" dirty="0" smtClean="0"/>
          </a:p>
          <a:p>
            <a:r>
              <a:rPr lang="it-IT" dirty="0" smtClean="0"/>
              <a:t>Nel caso in cui il paziente sia ricoverato per l’esecuzione dell’intervento ma, per motivi organizzativi o </a:t>
            </a:r>
            <a:r>
              <a:rPr lang="it-IT" dirty="0" err="1" smtClean="0"/>
              <a:t>clinici*</a:t>
            </a:r>
            <a:r>
              <a:rPr lang="it-IT" dirty="0" smtClean="0"/>
              <a:t>, l’intervento sia RINVIATO deve essere valutata la possibilità di riprogrammare l’intervento all’interno dello stesso episodio di ricovero. </a:t>
            </a:r>
          </a:p>
          <a:p>
            <a:r>
              <a:rPr lang="it-IT" dirty="0" smtClean="0"/>
              <a:t>Nel caso non sia possibile, al momento della dimissione, deve essere stabilita e comunicata al paziente una nuova data di ricovero entro i 7 giorni. </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7224" y="714356"/>
            <a:ext cx="6643734" cy="3416320"/>
          </a:xfrm>
          <a:prstGeom prst="rect">
            <a:avLst/>
          </a:prstGeom>
          <a:noFill/>
        </p:spPr>
        <p:txBody>
          <a:bodyPr wrap="square" rtlCol="0">
            <a:spAutoFit/>
          </a:bodyPr>
          <a:lstStyle/>
          <a:p>
            <a:pPr algn="ctr"/>
            <a:r>
              <a:rPr lang="it-IT" b="1" dirty="0" smtClean="0"/>
              <a:t>ORDINE </a:t>
            </a:r>
            <a:r>
              <a:rPr lang="it-IT" b="1" dirty="0" err="1" smtClean="0"/>
              <a:t>DI</a:t>
            </a:r>
            <a:r>
              <a:rPr lang="it-IT" b="1" dirty="0" smtClean="0"/>
              <a:t> CHIAMATA PER IL RICOVERO</a:t>
            </a:r>
          </a:p>
          <a:p>
            <a:endParaRPr lang="it-IT" dirty="0"/>
          </a:p>
          <a:p>
            <a:r>
              <a:rPr lang="it-IT" dirty="0" smtClean="0"/>
              <a:t>L’ordine di acceso alle prestazioni di ricovero programmato devono seguire i seguenti fattori:</a:t>
            </a:r>
          </a:p>
          <a:p>
            <a:pPr marL="715963">
              <a:buFont typeface="Arial" pitchFamily="34" charset="0"/>
              <a:buChar char="•"/>
            </a:pPr>
            <a:r>
              <a:rPr lang="it-IT" dirty="0" smtClean="0"/>
              <a:t>Livello di priorità clinica</a:t>
            </a:r>
          </a:p>
          <a:p>
            <a:pPr marL="715963">
              <a:buFont typeface="Arial" pitchFamily="34" charset="0"/>
              <a:buChar char="•"/>
            </a:pPr>
            <a:r>
              <a:rPr lang="it-IT" dirty="0" smtClean="0"/>
              <a:t>Ordine cronologico di iscrizione in lista</a:t>
            </a:r>
          </a:p>
          <a:p>
            <a:pPr marL="715963">
              <a:buFont typeface="Arial" pitchFamily="34" charset="0"/>
              <a:buChar char="•"/>
            </a:pPr>
            <a:endParaRPr lang="it-IT" dirty="0" smtClean="0"/>
          </a:p>
          <a:p>
            <a:pPr marL="715963">
              <a:buFont typeface="Arial" pitchFamily="34" charset="0"/>
              <a:buChar char="•"/>
            </a:pPr>
            <a:endParaRPr lang="it-IT" dirty="0" smtClean="0"/>
          </a:p>
          <a:p>
            <a:r>
              <a:rPr lang="it-IT" dirty="0" smtClean="0"/>
              <a:t>Strumenti per rendere il processo di chiamata più equo ed efficiente : score che , applicati a tutti i pazienti in lista, coniugano il grado di urgenza (priorità) con il tempo di attesa  trascorso  </a:t>
            </a:r>
          </a:p>
          <a:p>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71472" y="785794"/>
            <a:ext cx="8072494" cy="4524315"/>
          </a:xfrm>
          <a:prstGeom prst="rect">
            <a:avLst/>
          </a:prstGeom>
          <a:noFill/>
        </p:spPr>
        <p:txBody>
          <a:bodyPr wrap="square" rtlCol="0">
            <a:spAutoFit/>
          </a:bodyPr>
          <a:lstStyle/>
          <a:p>
            <a:r>
              <a:rPr lang="it-IT" dirty="0" smtClean="0"/>
              <a:t>CRITERIO FIRST IN FIRST OUT</a:t>
            </a:r>
          </a:p>
          <a:p>
            <a:endParaRPr lang="it-IT" dirty="0"/>
          </a:p>
          <a:p>
            <a:r>
              <a:rPr lang="it-IT" dirty="0" smtClean="0"/>
              <a:t>Il meccanismo di chiamata avviene in base all’ordine cronologico di inserimento in lista all’interno della medesima classe di priorità.</a:t>
            </a:r>
          </a:p>
          <a:p>
            <a:r>
              <a:rPr lang="it-IT" i="1" dirty="0" smtClean="0"/>
              <a:t>Privilegia le classi più urgenti , le classi meno gravi attendono più tempo</a:t>
            </a:r>
            <a:r>
              <a:rPr lang="it-IT" dirty="0" smtClean="0"/>
              <a:t>.</a:t>
            </a:r>
          </a:p>
          <a:p>
            <a:endParaRPr lang="it-IT" dirty="0"/>
          </a:p>
          <a:p>
            <a:r>
              <a:rPr lang="it-IT" dirty="0" smtClean="0"/>
              <a:t>CRITERIO PRIORITY SCORE</a:t>
            </a:r>
          </a:p>
          <a:p>
            <a:endParaRPr lang="it-IT" dirty="0" smtClean="0"/>
          </a:p>
          <a:p>
            <a:r>
              <a:rPr lang="it-IT" dirty="0" smtClean="0"/>
              <a:t>Ad ogni paziente inserito in lista viene dato uno score che tiene conto sia della priorità sia della data di inserimento in lista ed aumenta ogni giorno di permanenza in lista. </a:t>
            </a:r>
          </a:p>
          <a:p>
            <a:r>
              <a:rPr lang="it-IT" dirty="0" smtClean="0"/>
              <a:t>L’accesso al ricovero con questo metodo tiene conto non solo dell’urgenza ma anche del tempo di permanenza in lista. </a:t>
            </a:r>
          </a:p>
          <a:p>
            <a:r>
              <a:rPr lang="it-IT" i="1" dirty="0" smtClean="0"/>
              <a:t>Assicura maggiore equità nelle chiamate e maggiore efficienza in quanto complessivamente le giornate oltre il tempo massimo previsto per la priorità assegnata per tutti i pazienti risultano inferiori rispetto all’altro metodo.</a:t>
            </a:r>
            <a:endParaRPr lang="it-IT" i="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ggetto 1"/>
          <p:cNvGraphicFramePr>
            <a:graphicFrameLocks noChangeAspect="1"/>
          </p:cNvGraphicFramePr>
          <p:nvPr/>
        </p:nvGraphicFramePr>
        <p:xfrm>
          <a:off x="571472" y="285728"/>
          <a:ext cx="7643866" cy="6286544"/>
        </p:xfrm>
        <a:graphic>
          <a:graphicData uri="http://schemas.openxmlformats.org/presentationml/2006/ole">
            <mc:AlternateContent xmlns:mc="http://schemas.openxmlformats.org/markup-compatibility/2006">
              <mc:Choice xmlns:v="urn:schemas-microsoft-com:vml" Requires="v">
                <p:oleObj spid="_x0000_s1027" name="Diapositiva" r:id="rId4" imgW="4174212" imgH="3128904" progId="PowerPoint.Slide.12">
                  <p:embed/>
                </p:oleObj>
              </mc:Choice>
              <mc:Fallback>
                <p:oleObj name="Diapositiva" r:id="rId4" imgW="4174212" imgH="3128904" progId="PowerPoint.Slide.12">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472" y="285728"/>
                        <a:ext cx="7643866" cy="62865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28596" y="785794"/>
            <a:ext cx="8215370" cy="4524315"/>
          </a:xfrm>
          <a:prstGeom prst="rect">
            <a:avLst/>
          </a:prstGeom>
          <a:noFill/>
        </p:spPr>
        <p:txBody>
          <a:bodyPr wrap="square" rtlCol="0">
            <a:spAutoFit/>
          </a:bodyPr>
          <a:lstStyle/>
          <a:p>
            <a:pPr algn="ctr"/>
            <a:r>
              <a:rPr lang="it-IT" b="1" dirty="0" smtClean="0"/>
              <a:t>DELIBERA 272/2017</a:t>
            </a:r>
          </a:p>
          <a:p>
            <a:endParaRPr lang="it-IT" dirty="0"/>
          </a:p>
          <a:p>
            <a:pPr>
              <a:buFont typeface="Arial" pitchFamily="34" charset="0"/>
              <a:buChar char="•"/>
            </a:pPr>
            <a:r>
              <a:rPr lang="it-IT" dirty="0" smtClean="0"/>
              <a:t>Alimentazione in tempo  reale dell’archivio </a:t>
            </a:r>
            <a:r>
              <a:rPr lang="it-IT" dirty="0" smtClean="0">
                <a:solidFill>
                  <a:srgbClr val="FF0000"/>
                </a:solidFill>
              </a:rPr>
              <a:t>SIGLA</a:t>
            </a:r>
          </a:p>
          <a:p>
            <a:endParaRPr lang="it-IT" dirty="0" smtClean="0"/>
          </a:p>
          <a:p>
            <a:pPr>
              <a:buFont typeface="Arial" pitchFamily="34" charset="0"/>
              <a:buChar char="•"/>
            </a:pPr>
            <a:r>
              <a:rPr lang="it-IT" dirty="0" smtClean="0"/>
              <a:t>Monitoraggio dei volumi e dei </a:t>
            </a:r>
            <a:r>
              <a:rPr lang="it-IT" dirty="0" smtClean="0">
                <a:solidFill>
                  <a:srgbClr val="FF0000"/>
                </a:solidFill>
              </a:rPr>
              <a:t>tempi di attesa </a:t>
            </a:r>
            <a:r>
              <a:rPr lang="it-IT" dirty="0" smtClean="0"/>
              <a:t>delle prestazioni di ricovero programmato sia </a:t>
            </a:r>
            <a:r>
              <a:rPr lang="it-IT" dirty="0" smtClean="0">
                <a:solidFill>
                  <a:srgbClr val="FF0000"/>
                </a:solidFill>
              </a:rPr>
              <a:t>in regime istituzionale </a:t>
            </a:r>
            <a:r>
              <a:rPr lang="it-IT" dirty="0" smtClean="0"/>
              <a:t>sia </a:t>
            </a:r>
            <a:r>
              <a:rPr lang="it-IT" dirty="0" smtClean="0">
                <a:solidFill>
                  <a:srgbClr val="FF0000"/>
                </a:solidFill>
              </a:rPr>
              <a:t>in regime di libera professione</a:t>
            </a:r>
          </a:p>
          <a:p>
            <a:endParaRPr lang="it-IT" dirty="0" smtClean="0"/>
          </a:p>
          <a:p>
            <a:pPr>
              <a:buFont typeface="Arial" pitchFamily="34" charset="0"/>
              <a:buChar char="•"/>
            </a:pPr>
            <a:r>
              <a:rPr lang="it-IT" dirty="0" smtClean="0"/>
              <a:t>Integrazione dell’</a:t>
            </a:r>
            <a:r>
              <a:rPr lang="it-IT" dirty="0" smtClean="0">
                <a:solidFill>
                  <a:srgbClr val="FF0000"/>
                </a:solidFill>
              </a:rPr>
              <a:t>offerta</a:t>
            </a:r>
            <a:r>
              <a:rPr lang="it-IT" dirty="0" smtClean="0"/>
              <a:t> </a:t>
            </a:r>
            <a:r>
              <a:rPr lang="it-IT" dirty="0" smtClean="0">
                <a:solidFill>
                  <a:srgbClr val="FF0000"/>
                </a:solidFill>
              </a:rPr>
              <a:t>in ambito provinciale </a:t>
            </a:r>
            <a:r>
              <a:rPr lang="it-IT" dirty="0" smtClean="0"/>
              <a:t>(sede di trattamento alternativo) comprendendo anche il privato accreditato</a:t>
            </a:r>
          </a:p>
          <a:p>
            <a:endParaRPr lang="it-IT" dirty="0" smtClean="0"/>
          </a:p>
          <a:p>
            <a:pPr>
              <a:buFont typeface="Arial" pitchFamily="34" charset="0"/>
              <a:buChar char="•"/>
            </a:pPr>
            <a:r>
              <a:rPr lang="it-IT" dirty="0" smtClean="0"/>
              <a:t>Informazione e </a:t>
            </a:r>
            <a:r>
              <a:rPr lang="it-IT" dirty="0" smtClean="0">
                <a:solidFill>
                  <a:srgbClr val="FF0000"/>
                </a:solidFill>
              </a:rPr>
              <a:t>comunicazione all’utenza</a:t>
            </a:r>
            <a:endParaRPr lang="it-IT" dirty="0">
              <a:solidFill>
                <a:srgbClr val="FF0000"/>
              </a:solidFill>
            </a:endParaRPr>
          </a:p>
          <a:p>
            <a:endParaRPr lang="it-IT" dirty="0" smtClean="0"/>
          </a:p>
          <a:p>
            <a:endParaRPr lang="it-IT" dirty="0"/>
          </a:p>
          <a:p>
            <a:endParaRPr lang="it-IT" dirty="0" smtClean="0"/>
          </a:p>
          <a:p>
            <a:endParaRPr lang="it-IT" dirty="0"/>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42910" y="785794"/>
            <a:ext cx="7929618" cy="5262979"/>
          </a:xfrm>
          <a:prstGeom prst="rect">
            <a:avLst/>
          </a:prstGeom>
          <a:noFill/>
        </p:spPr>
        <p:txBody>
          <a:bodyPr wrap="square" rtlCol="0">
            <a:spAutoFit/>
          </a:bodyPr>
          <a:lstStyle/>
          <a:p>
            <a:pPr algn="ctr"/>
            <a:r>
              <a:rPr lang="it-IT" sz="2400" b="1" dirty="0" smtClean="0"/>
              <a:t>PROGETTO SIGLA </a:t>
            </a:r>
          </a:p>
          <a:p>
            <a:pPr algn="ctr"/>
            <a:r>
              <a:rPr lang="it-IT" sz="2400" b="1" dirty="0" smtClean="0"/>
              <a:t>(Sistema Integrato Gestione Liste Attesa -portale regionale)</a:t>
            </a:r>
          </a:p>
          <a:p>
            <a:endParaRPr lang="it-IT" dirty="0" smtClean="0"/>
          </a:p>
          <a:p>
            <a:r>
              <a:rPr lang="it-IT" b="1" dirty="0" smtClean="0"/>
              <a:t>Obiettivo </a:t>
            </a:r>
            <a:r>
              <a:rPr lang="it-IT" dirty="0" smtClean="0"/>
              <a:t>: </a:t>
            </a:r>
          </a:p>
          <a:p>
            <a:r>
              <a:rPr lang="it-IT" dirty="0" smtClean="0"/>
              <a:t>fornire </a:t>
            </a:r>
            <a:r>
              <a:rPr lang="it-IT" dirty="0"/>
              <a:t>a medici e cittadini uno </a:t>
            </a:r>
            <a:r>
              <a:rPr lang="it-IT" dirty="0" smtClean="0"/>
              <a:t>STRUMENTO </a:t>
            </a:r>
            <a:r>
              <a:rPr lang="it-IT" dirty="0"/>
              <a:t>che permetta la </a:t>
            </a:r>
            <a:r>
              <a:rPr lang="it-IT" dirty="0" smtClean="0"/>
              <a:t>CONSULTAZIONE E MONITORAGGIO dei TEMPI </a:t>
            </a:r>
            <a:r>
              <a:rPr lang="it-IT" dirty="0" err="1" smtClean="0"/>
              <a:t>DI</a:t>
            </a:r>
            <a:r>
              <a:rPr lang="it-IT" dirty="0" smtClean="0"/>
              <a:t> ATTESA per </a:t>
            </a:r>
            <a:r>
              <a:rPr lang="it-IT" dirty="0"/>
              <a:t>i ricoveri </a:t>
            </a:r>
            <a:r>
              <a:rPr lang="it-IT" dirty="0" smtClean="0"/>
              <a:t>PROGRAMMATI, </a:t>
            </a:r>
            <a:r>
              <a:rPr lang="it-IT" dirty="0"/>
              <a:t>sia ordinari che di </a:t>
            </a:r>
            <a:r>
              <a:rPr lang="it-IT" dirty="0" err="1"/>
              <a:t>day</a:t>
            </a:r>
            <a:r>
              <a:rPr lang="it-IT" dirty="0"/>
              <a:t> hospital, di tutta la R</a:t>
            </a:r>
            <a:r>
              <a:rPr lang="it-IT" dirty="0" smtClean="0"/>
              <a:t>egione</a:t>
            </a:r>
            <a:r>
              <a:rPr lang="it-IT" dirty="0"/>
              <a:t>. </a:t>
            </a:r>
            <a:endParaRPr lang="it-IT" dirty="0" smtClean="0"/>
          </a:p>
          <a:p>
            <a:endParaRPr lang="it-IT" dirty="0"/>
          </a:p>
          <a:p>
            <a:endParaRPr lang="it-IT" dirty="0" smtClean="0"/>
          </a:p>
          <a:p>
            <a:r>
              <a:rPr lang="it-IT" dirty="0" smtClean="0"/>
              <a:t>L’obiettivo </a:t>
            </a:r>
            <a:r>
              <a:rPr lang="it-IT" dirty="0"/>
              <a:t>del progetto viene raggiunto </a:t>
            </a:r>
            <a:r>
              <a:rPr lang="it-IT" dirty="0" smtClean="0"/>
              <a:t>RILEVANDO, a partire dai dati analitici delle posizioni in lista attive, l’evoluzione di ciascuna “prenotazione”, dal momento iniziale dell’inserimento sino all’uscita dalla lista calcolando il TEMPO </a:t>
            </a:r>
            <a:r>
              <a:rPr lang="it-IT" dirty="0" err="1" smtClean="0"/>
              <a:t>DI</a:t>
            </a:r>
            <a:r>
              <a:rPr lang="it-IT" dirty="0" smtClean="0"/>
              <a:t> ATTESA in modo PROSPETTICO per ogni posizione. </a:t>
            </a:r>
          </a:p>
          <a:p>
            <a:endParaRPr lang="it-IT" dirty="0" smtClean="0"/>
          </a:p>
          <a:p>
            <a:endParaRPr lang="it-IT" dirty="0" smtClean="0"/>
          </a:p>
          <a:p>
            <a:pPr algn="ctr"/>
            <a:endParaRPr lang="it-IT" dirty="0" smtClean="0"/>
          </a:p>
          <a:p>
            <a:pPr algn="ctr"/>
            <a:r>
              <a:rPr lang="it-IT" dirty="0" smtClean="0"/>
              <a:t>FLUSSO INFORMATIVO  SIGLA: </a:t>
            </a:r>
          </a:p>
          <a:p>
            <a:pPr algn="ctr"/>
            <a:r>
              <a:rPr lang="it-IT" dirty="0" smtClean="0"/>
              <a:t>DINAMICO, PROSPETTICO,  DEVE DIVENTARE ROUTINARIO</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00034" y="785794"/>
            <a:ext cx="8143932" cy="2585323"/>
          </a:xfrm>
          <a:prstGeom prst="rect">
            <a:avLst/>
          </a:prstGeom>
          <a:noFill/>
        </p:spPr>
        <p:txBody>
          <a:bodyPr wrap="square" rtlCol="0">
            <a:spAutoFit/>
          </a:bodyPr>
          <a:lstStyle/>
          <a:p>
            <a:endParaRPr lang="it-IT" dirty="0"/>
          </a:p>
          <a:p>
            <a:endParaRPr lang="it-IT" dirty="0" smtClean="0"/>
          </a:p>
          <a:p>
            <a:endParaRPr lang="it-IT" dirty="0"/>
          </a:p>
          <a:p>
            <a:endParaRPr lang="it-IT" dirty="0" smtClean="0"/>
          </a:p>
          <a:p>
            <a:endParaRPr lang="it-IT" dirty="0"/>
          </a:p>
          <a:p>
            <a:pPr algn="ctr"/>
            <a:r>
              <a:rPr lang="it-IT" b="1" dirty="0" smtClean="0"/>
              <a:t>RISPETTO TEMPI </a:t>
            </a:r>
            <a:r>
              <a:rPr lang="it-IT" b="1" dirty="0" err="1" smtClean="0"/>
              <a:t>DI</a:t>
            </a:r>
            <a:r>
              <a:rPr lang="it-IT" b="1" dirty="0" smtClean="0"/>
              <a:t> ATTESA </a:t>
            </a:r>
          </a:p>
          <a:p>
            <a:pPr algn="ctr"/>
            <a:endParaRPr lang="it-IT" b="1" dirty="0" smtClean="0"/>
          </a:p>
          <a:p>
            <a:r>
              <a:rPr lang="it-IT" b="1" dirty="0" smtClean="0">
                <a:solidFill>
                  <a:srgbClr val="FF0000"/>
                </a:solidFill>
              </a:rPr>
              <a:t>90% DEI PAZIENTI TRATTATI ENTRO I TEMPI PREVISTI DALLE PRIORITA’ ASSEGNATE.</a:t>
            </a:r>
            <a:endParaRPr lang="it-IT" b="1" dirty="0">
              <a:solidFill>
                <a:srgbClr val="FF0000"/>
              </a:solidFill>
            </a:endParaRPr>
          </a:p>
          <a:p>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00034" y="142852"/>
            <a:ext cx="8215370" cy="2862322"/>
          </a:xfrm>
          <a:prstGeom prst="rect">
            <a:avLst/>
          </a:prstGeom>
          <a:noFill/>
        </p:spPr>
        <p:txBody>
          <a:bodyPr wrap="square" rtlCol="0">
            <a:spAutoFit/>
          </a:bodyPr>
          <a:lstStyle/>
          <a:p>
            <a:r>
              <a:rPr lang="it-IT" dirty="0" smtClean="0"/>
              <a:t>Le </a:t>
            </a:r>
            <a:r>
              <a:rPr lang="it-IT" b="1" dirty="0" smtClean="0"/>
              <a:t>Linee di indirizzo </a:t>
            </a:r>
            <a:r>
              <a:rPr lang="it-IT" dirty="0" smtClean="0"/>
              <a:t>per la gestione delle liste di prenotazione dei ricoveri chirurgici programmati nelle Aziende Sanitarie della Regione Emilia-Romagna ….. in via di pubblicazione</a:t>
            </a:r>
          </a:p>
          <a:p>
            <a:endParaRPr lang="it-IT" b="1" dirty="0" smtClean="0"/>
          </a:p>
          <a:p>
            <a:endParaRPr lang="it-IT" b="1" dirty="0" smtClean="0"/>
          </a:p>
          <a:p>
            <a:pPr algn="ctr"/>
            <a:r>
              <a:rPr lang="it-IT" b="1" dirty="0" smtClean="0"/>
              <a:t>FA FARE</a:t>
            </a:r>
          </a:p>
          <a:p>
            <a:pPr algn="ctr"/>
            <a:endParaRPr lang="it-IT" b="1" dirty="0" smtClean="0"/>
          </a:p>
          <a:p>
            <a:r>
              <a:rPr lang="it-IT" b="1" dirty="0" smtClean="0"/>
              <a:t>Regolamento aziendale/interaziendale </a:t>
            </a:r>
            <a:r>
              <a:rPr lang="it-IT" dirty="0" smtClean="0"/>
              <a:t>per la gestione e manutenzione delle liste d’attesa e dell’accesso ai ricoveri in elezione in conformità alle Linee di indirizzo regionali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785918" y="2786058"/>
            <a:ext cx="5214974" cy="523220"/>
          </a:xfrm>
          <a:prstGeom prst="rect">
            <a:avLst/>
          </a:prstGeom>
        </p:spPr>
        <p:txBody>
          <a:bodyPr wrap="square">
            <a:spAutoFit/>
          </a:bodyPr>
          <a:lstStyle/>
          <a:p>
            <a:pPr algn="ctr"/>
            <a:r>
              <a:rPr lang="it-IT" sz="2800" b="1" dirty="0" smtClean="0"/>
              <a:t>ITER DEL PAZIENTE CHIRURGICO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00034" y="714356"/>
            <a:ext cx="8143932" cy="3139321"/>
          </a:xfrm>
          <a:prstGeom prst="rect">
            <a:avLst/>
          </a:prstGeom>
          <a:noFill/>
        </p:spPr>
        <p:txBody>
          <a:bodyPr wrap="square" rtlCol="0">
            <a:spAutoFit/>
          </a:bodyPr>
          <a:lstStyle/>
          <a:p>
            <a:endParaRPr lang="it-IT" dirty="0"/>
          </a:p>
          <a:p>
            <a:r>
              <a:rPr lang="it-IT" b="1" dirty="0" smtClean="0">
                <a:solidFill>
                  <a:srgbClr val="FF0000"/>
                </a:solidFill>
              </a:rPr>
              <a:t>PRESA IN CARICO (PRE LISTA)</a:t>
            </a:r>
            <a:r>
              <a:rPr lang="it-IT" dirty="0" smtClean="0"/>
              <a:t>: ambulatoriale, </a:t>
            </a:r>
            <a:r>
              <a:rPr lang="it-IT" dirty="0" err="1" smtClean="0"/>
              <a:t>Day</a:t>
            </a:r>
            <a:r>
              <a:rPr lang="it-IT" dirty="0" smtClean="0"/>
              <a:t> Service, </a:t>
            </a:r>
            <a:r>
              <a:rPr lang="it-IT" dirty="0" err="1" smtClean="0"/>
              <a:t>Day</a:t>
            </a:r>
            <a:r>
              <a:rPr lang="it-IT" dirty="0" smtClean="0"/>
              <a:t> Hospital in base alla patologia e al caso clinico, per completare tutto l’iter diagnostico fino alla conferma dell’indicazione chirurgica (</a:t>
            </a:r>
            <a:r>
              <a:rPr lang="it-IT" dirty="0" err="1" smtClean="0"/>
              <a:t>grading</a:t>
            </a:r>
            <a:r>
              <a:rPr lang="it-IT" dirty="0" smtClean="0"/>
              <a:t> chirurgico) .</a:t>
            </a:r>
          </a:p>
          <a:p>
            <a:endParaRPr lang="it-IT" dirty="0"/>
          </a:p>
          <a:p>
            <a:r>
              <a:rPr lang="it-IT" dirty="0"/>
              <a:t>La data di presa in carico è la data in cui il paziente viene valutato da parte della Struttura che ne seguirà l’intero iter clinico e assistenziale fino all’effettuazione </a:t>
            </a:r>
            <a:r>
              <a:rPr lang="it-IT" dirty="0" smtClean="0"/>
              <a:t>dell’intervento. </a:t>
            </a:r>
          </a:p>
          <a:p>
            <a:r>
              <a:rPr lang="it-IT" dirty="0" smtClean="0"/>
              <a:t>Tale data </a:t>
            </a:r>
            <a:r>
              <a:rPr lang="it-IT" dirty="0"/>
              <a:t>non sempre coincide con la data di </a:t>
            </a:r>
            <a:r>
              <a:rPr lang="it-IT" dirty="0" smtClean="0"/>
              <a:t>inserimento in lista </a:t>
            </a:r>
            <a:r>
              <a:rPr lang="it-IT" dirty="0"/>
              <a:t>(data di inserimento in lista</a:t>
            </a:r>
            <a:r>
              <a:rPr lang="it-IT" dirty="0" smtClean="0"/>
              <a:t>) </a:t>
            </a:r>
            <a:endParaRPr lang="it-IT" dirty="0"/>
          </a:p>
          <a:p>
            <a:r>
              <a:rPr lang="it-IT" dirty="0" smtClean="0"/>
              <a:t>			</a:t>
            </a:r>
            <a:endParaRPr lang="it-IT" dirty="0" smtClean="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714480" y="2643182"/>
            <a:ext cx="6181376" cy="1569660"/>
          </a:xfrm>
          <a:prstGeom prst="rect">
            <a:avLst/>
          </a:prstGeom>
        </p:spPr>
        <p:txBody>
          <a:bodyPr wrap="square">
            <a:spAutoFit/>
          </a:bodyPr>
          <a:lstStyle/>
          <a:p>
            <a:pPr algn="ctr"/>
            <a:r>
              <a:rPr lang="it-IT" sz="3200" dirty="0" smtClean="0"/>
              <a:t>LISTE </a:t>
            </a:r>
            <a:r>
              <a:rPr lang="it-IT" sz="3200" dirty="0" err="1" smtClean="0"/>
              <a:t>DI</a:t>
            </a:r>
            <a:r>
              <a:rPr lang="it-IT" sz="3200" dirty="0" smtClean="0"/>
              <a:t> ATTESA</a:t>
            </a:r>
          </a:p>
          <a:p>
            <a:pPr algn="ctr"/>
            <a:endParaRPr lang="it-IT" sz="3200" dirty="0" smtClean="0"/>
          </a:p>
          <a:p>
            <a:pPr algn="ctr"/>
            <a:r>
              <a:rPr lang="it-IT" sz="3200" dirty="0" smtClean="0"/>
              <a:t>Gestione e manutenzione</a:t>
            </a:r>
            <a:endParaRPr lang="it-IT"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00034" y="357166"/>
            <a:ext cx="8143932" cy="5632311"/>
          </a:xfrm>
          <a:prstGeom prst="rect">
            <a:avLst/>
          </a:prstGeom>
          <a:noFill/>
        </p:spPr>
        <p:txBody>
          <a:bodyPr wrap="square" rtlCol="0">
            <a:spAutoFit/>
          </a:bodyPr>
          <a:lstStyle/>
          <a:p>
            <a:pPr algn="ctr"/>
            <a:r>
              <a:rPr lang="it-IT" b="1" dirty="0" smtClean="0">
                <a:solidFill>
                  <a:srgbClr val="FF0000"/>
                </a:solidFill>
              </a:rPr>
              <a:t>STATO </a:t>
            </a:r>
            <a:r>
              <a:rPr lang="it-IT" b="1" dirty="0" err="1" smtClean="0">
                <a:solidFill>
                  <a:srgbClr val="FF0000"/>
                </a:solidFill>
              </a:rPr>
              <a:t>DI</a:t>
            </a:r>
            <a:r>
              <a:rPr lang="it-IT" b="1" dirty="0" smtClean="0">
                <a:solidFill>
                  <a:srgbClr val="FF0000"/>
                </a:solidFill>
              </a:rPr>
              <a:t> INSERITO IN LISTA </a:t>
            </a:r>
          </a:p>
          <a:p>
            <a:endParaRPr lang="it-IT" dirty="0" smtClean="0"/>
          </a:p>
          <a:p>
            <a:pPr algn="ctr"/>
            <a:r>
              <a:rPr lang="it-IT" u="sng" dirty="0" smtClean="0"/>
              <a:t>DA QUESTO MOMENTO INIZIA AD ESSERE CALCOLATO IL TEMPO </a:t>
            </a:r>
            <a:r>
              <a:rPr lang="it-IT" u="sng" dirty="0" err="1" smtClean="0"/>
              <a:t>DI</a:t>
            </a:r>
            <a:r>
              <a:rPr lang="it-IT" u="sng" dirty="0" smtClean="0"/>
              <a:t> ATTESA</a:t>
            </a:r>
          </a:p>
          <a:p>
            <a:endParaRPr lang="it-IT" dirty="0" smtClean="0"/>
          </a:p>
          <a:p>
            <a:r>
              <a:rPr lang="it-IT" dirty="0" smtClean="0"/>
              <a:t>QUANDO INSERIRE UN PAZIENTE?</a:t>
            </a:r>
          </a:p>
          <a:p>
            <a:r>
              <a:rPr lang="it-IT" i="1" dirty="0" smtClean="0"/>
              <a:t>“ il paziente potrà essere immesso in lista d’attesa solo dopo che è stato completato l’iter diagnostico e confermata l’indicazione chirurgica (</a:t>
            </a:r>
            <a:r>
              <a:rPr lang="it-IT" i="1" dirty="0" err="1" smtClean="0"/>
              <a:t>grading</a:t>
            </a:r>
            <a:r>
              <a:rPr lang="it-IT" i="1" dirty="0" smtClean="0"/>
              <a:t> chirurgico). La data di prenotazione corrisponde al momento in cui il paziente è nelle effettive condizioni di  essere sottoposto ad intervento chirurgico avendo eseguito gli eventuali trattamenti coadiuvanti e tutti gli approfondimenti diagnostici necessari alla corretta diagnosi e per l’indicazione terapeutica.”</a:t>
            </a:r>
          </a:p>
          <a:p>
            <a:r>
              <a:rPr lang="it-IT" dirty="0" smtClean="0"/>
              <a:t>La data di prenotazione quindi </a:t>
            </a:r>
            <a:r>
              <a:rPr lang="it-IT" u="sng" dirty="0" smtClean="0"/>
              <a:t>non corrisponde al momento in cui il paziente viene preso in carico</a:t>
            </a:r>
            <a:r>
              <a:rPr lang="it-IT" dirty="0" smtClean="0"/>
              <a:t> ma QUANDO IL PAZIENTE E’ PRONTO PER ESEGUIRE L’INTERVENTO CHIRURGICO E MANCANO SOLO GLI ESAMI DEL PROFILO PREOPERATORIO E LA VISITA ANESTESIOLOGICA. </a:t>
            </a:r>
            <a:endParaRPr lang="it-IT" dirty="0"/>
          </a:p>
          <a:p>
            <a:endParaRPr lang="it-IT" dirty="0"/>
          </a:p>
          <a:p>
            <a:r>
              <a:rPr lang="it-IT" dirty="0" smtClean="0"/>
              <a:t>CHI E’ RESPONSABILE?</a:t>
            </a:r>
          </a:p>
          <a:p>
            <a:r>
              <a:rPr lang="it-IT" dirty="0" smtClean="0"/>
              <a:t>Il medico specialista della struttura a cui afferisce la lista d’attesa che  deve inserire nel contempo la classe di priorità, indicare il profilo preoperatorio e dare al paziente tutte le informazioni sull’iter gestionale della lista d’attesa</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TotalTime>
  <Words>1370</Words>
  <Application>Microsoft Office PowerPoint</Application>
  <PresentationFormat>Presentazione su schermo (4:3)</PresentationFormat>
  <Paragraphs>155</Paragraphs>
  <Slides>19</Slides>
  <Notes>1</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19</vt:i4>
      </vt:variant>
    </vt:vector>
  </HeadingPairs>
  <TitlesOfParts>
    <vt:vector size="21" baseType="lpstr">
      <vt:lpstr>Tema di Office</vt:lpstr>
      <vt:lpstr>Diapositiva</vt:lpstr>
      <vt:lpstr>LISTA D’ATTESA CHIRURGICHE nuove implementazioni previste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marialucia.giorgetti</dc:creator>
  <cp:lastModifiedBy>Laura Dall'olio</cp:lastModifiedBy>
  <cp:revision>88</cp:revision>
  <dcterms:created xsi:type="dcterms:W3CDTF">2017-07-24T07:39:12Z</dcterms:created>
  <dcterms:modified xsi:type="dcterms:W3CDTF">2017-07-26T10:36:36Z</dcterms:modified>
</cp:coreProperties>
</file>