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1" r:id="rId1"/>
  </p:sldMasterIdLst>
  <p:handoutMasterIdLst>
    <p:handoutMasterId r:id="rId15"/>
  </p:handoutMasterIdLst>
  <p:sldIdLst>
    <p:sldId id="259" r:id="rId2"/>
    <p:sldId id="308" r:id="rId3"/>
    <p:sldId id="309" r:id="rId4"/>
    <p:sldId id="312" r:id="rId5"/>
    <p:sldId id="311" r:id="rId6"/>
    <p:sldId id="310" r:id="rId7"/>
    <p:sldId id="261" r:id="rId8"/>
    <p:sldId id="313" r:id="rId9"/>
    <p:sldId id="305" r:id="rId10"/>
    <p:sldId id="315" r:id="rId11"/>
    <p:sldId id="314" r:id="rId12"/>
    <p:sldId id="316" r:id="rId13"/>
    <p:sldId id="317" r:id="rId14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9B913"/>
    <a:srgbClr val="E5E1FE"/>
    <a:srgbClr val="7EA542"/>
    <a:srgbClr val="D8FFDB"/>
    <a:srgbClr val="FFFF00"/>
    <a:srgbClr val="003399"/>
    <a:srgbClr val="0066FF"/>
    <a:srgbClr val="6699FF"/>
  </p:clrMru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ile con tema 2 - Colore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Stile con tema 1 - Color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712" autoAdjust="0"/>
  </p:normalViewPr>
  <p:slideViewPr>
    <p:cSldViewPr>
      <p:cViewPr varScale="1">
        <p:scale>
          <a:sx n="107" d="100"/>
          <a:sy n="107" d="100"/>
        </p:scale>
        <p:origin x="-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4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A20BE9E-5AA9-467E-881B-4FC3ED3C95E4}" type="datetimeFigureOut">
              <a:rPr lang="it-IT"/>
              <a:pPr>
                <a:defRPr/>
              </a:pPr>
              <a:t>28/11/2017</a:t>
            </a:fld>
            <a:endParaRPr lang="it-IT"/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11B61F6-376E-40C4-98F5-DB9FB359845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/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97548-3F3C-458E-BB83-A94D600AEB62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0B4F19-AE30-4845-9E5F-CA414333B77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FEBA6-1E98-4D35-ADA6-E88466041410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C5F74-66D4-4ADF-8B4F-0D5C6389B6A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E1D68-8522-4EF4-AFC6-604AAC32803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6"/>
          <p:cNvSpPr/>
          <p:nvPr/>
        </p:nvSpPr>
        <p:spPr>
          <a:xfrm>
            <a:off x="4495800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7"/>
          <p:cNvSpPr/>
          <p:nvPr/>
        </p:nvSpPr>
        <p:spPr>
          <a:xfrm>
            <a:off x="4695825" y="3924300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8"/>
          <p:cNvSpPr/>
          <p:nvPr/>
        </p:nvSpPr>
        <p:spPr>
          <a:xfrm>
            <a:off x="4297363" y="3924300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BE4D2D-1089-46CF-9AF3-9A38608E2C5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 smtClean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EEDDCE-D062-4831-AD64-0187A46C9133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3FE42-31AD-499D-BEBE-BBA988E490E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0ABF3-8E38-4FAD-B258-99DEA93A8DBE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8D3D07-8129-4D5F-9416-320BC9CED24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E76C9F-ED89-44AD-A014-1D2FB12EA367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it-IT" noProof="0" smtClean="0"/>
              <a:t>Trascinare l'immagine su un segnaposto o fare clic sull'icona per aggiungerla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3AE07-51DB-4B4C-A983-9986623DB106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it-IT" smtClean="0"/>
              <a:t>Fare clic per modificare stile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2700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8813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925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0578841F-ECA8-48AF-9012-A6A51F0E0D88}" type="slidenum">
              <a:rPr lang="it-IT"/>
              <a:pPr>
                <a:defRPr/>
              </a:pPr>
              <a:t>‹#›</a:t>
            </a:fld>
            <a:endParaRPr lang="it-IT"/>
          </a:p>
        </p:txBody>
      </p:sp>
      <p:sp>
        <p:nvSpPr>
          <p:cNvPr id="7" name="Oval 6"/>
          <p:cNvSpPr/>
          <p:nvPr/>
        </p:nvSpPr>
        <p:spPr>
          <a:xfrm>
            <a:off x="8458200" y="6499225"/>
            <a:ext cx="84138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69913" y="6499225"/>
            <a:ext cx="84137" cy="841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7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  <a:lvl2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2pPr>
      <a:lvl3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3pPr>
      <a:lvl4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4pPr>
      <a:lvl5pPr algn="ctr" rtl="0" eaLnBrk="0" fontAlgn="base" hangingPunct="0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5pPr>
      <a:lvl6pPr marL="4572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6pPr>
      <a:lvl7pPr marL="9144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7pPr>
      <a:lvl8pPr marL="13716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8pPr>
      <a:lvl9pPr marL="1828800" algn="ctr" rtl="0" fontAlgn="base">
        <a:lnSpc>
          <a:spcPts val="5800"/>
        </a:lnSpc>
        <a:spcBef>
          <a:spcPct val="0"/>
        </a:spcBef>
        <a:spcAft>
          <a:spcPct val="0"/>
        </a:spcAft>
        <a:defRPr sz="5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rgbClr val="7F7F7F"/>
          </a:solidFill>
          <a:latin typeface="+mj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1600" kern="1200">
          <a:solidFill>
            <a:srgbClr val="7F7F7F"/>
          </a:solidFill>
          <a:latin typeface="+mj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600" kern="1200">
          <a:solidFill>
            <a:srgbClr val="7F7F7F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03350" y="2132013"/>
            <a:ext cx="6400800" cy="158432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it-IT" sz="2800" b="1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Piano di iperafflusso</a:t>
            </a:r>
          </a:p>
          <a:p>
            <a:pPr eaLnBrk="1" hangingPunct="1"/>
            <a:r>
              <a:rPr lang="it-IT" altLang="ja-JP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AZIENDA OSPEDALIERO UNIVERSITARIA</a:t>
            </a:r>
          </a:p>
          <a:p>
            <a:pPr eaLnBrk="1" hangingPunct="1"/>
            <a:r>
              <a:rPr lang="it-IT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 DI FERRARA</a:t>
            </a:r>
          </a:p>
        </p:txBody>
      </p:sp>
      <p:pic>
        <p:nvPicPr>
          <p:cNvPr id="15362" name="Picture 4" descr="ferrara_aos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0" y="0"/>
            <a:ext cx="2730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755650" y="296863"/>
            <a:ext cx="7777163" cy="39528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SITUAZIONI CRITICHE </a:t>
            </a:r>
          </a:p>
        </p:txBody>
      </p:sp>
      <p:sp>
        <p:nvSpPr>
          <p:cNvPr id="25602" name="Text Box 247"/>
          <p:cNvSpPr txBox="1">
            <a:spLocks noChangeArrowheads="1"/>
          </p:cNvSpPr>
          <p:nvPr/>
        </p:nvSpPr>
        <p:spPr bwMode="auto">
          <a:xfrm>
            <a:off x="3419475" y="4581525"/>
            <a:ext cx="259238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bg1"/>
                </a:solidFill>
              </a:rPr>
              <a:t>HHHH</a:t>
            </a:r>
          </a:p>
        </p:txBody>
      </p:sp>
      <p:sp>
        <p:nvSpPr>
          <p:cNvPr id="25603" name="Text Box 6"/>
          <p:cNvSpPr txBox="1">
            <a:spLocks noChangeArrowheads="1"/>
          </p:cNvSpPr>
          <p:nvPr/>
        </p:nvSpPr>
        <p:spPr bwMode="auto">
          <a:xfrm>
            <a:off x="755650" y="2368550"/>
            <a:ext cx="8064500" cy="2573338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/>
              <a:t>Azioni di Output</a:t>
            </a:r>
          </a:p>
          <a:p>
            <a:endParaRPr lang="it-IT"/>
          </a:p>
          <a:p>
            <a:pPr>
              <a:buFontTx/>
              <a:buChar char="•"/>
            </a:pPr>
            <a:r>
              <a:rPr lang="it-IT"/>
              <a:t>Attivazione primo step letti aggiuntivi</a:t>
            </a:r>
          </a:p>
          <a:p>
            <a:pPr lvl="1">
              <a:buFontTx/>
              <a:buChar char="•"/>
            </a:pPr>
            <a:r>
              <a:rPr lang="it-IT"/>
              <a:t>Nefrologia 1C1: 2 posti letto </a:t>
            </a:r>
          </a:p>
          <a:p>
            <a:pPr lvl="1">
              <a:buFontTx/>
              <a:buChar char="•"/>
            </a:pPr>
            <a:r>
              <a:rPr lang="it-IT"/>
              <a:t>MIO2/Gastro 1B2: 4 posti letto</a:t>
            </a:r>
          </a:p>
          <a:p>
            <a:pPr lvl="1">
              <a:buFontTx/>
              <a:buChar char="•"/>
            </a:pPr>
            <a:r>
              <a:rPr lang="it-IT"/>
              <a:t>MIO 1C2: 6 posti letto</a:t>
            </a:r>
          </a:p>
          <a:p>
            <a:pPr lvl="1">
              <a:buFontTx/>
              <a:buChar char="•"/>
            </a:pPr>
            <a:r>
              <a:rPr lang="it-IT"/>
              <a:t>MIU/Clinica Medica: 6 posti letto</a:t>
            </a:r>
          </a:p>
          <a:p>
            <a:pPr lvl="1">
              <a:buFontTx/>
              <a:buChar char="•"/>
            </a:pPr>
            <a:r>
              <a:rPr lang="it-IT"/>
              <a:t>Neurologia/Clinica Neurologica: 2 posti letto</a:t>
            </a:r>
          </a:p>
          <a:p>
            <a:pPr lvl="1">
              <a:buFontTx/>
              <a:buChar char="•"/>
            </a:pPr>
            <a:r>
              <a:rPr lang="it-IT"/>
              <a:t>Oncologia/Ematologia 1B3: 2 posti letto </a:t>
            </a:r>
          </a:p>
        </p:txBody>
      </p:sp>
      <p:sp>
        <p:nvSpPr>
          <p:cNvPr id="2" name="Text Box 15"/>
          <p:cNvSpPr txBox="1">
            <a:spLocks noChangeArrowheads="1"/>
          </p:cNvSpPr>
          <p:nvPr/>
        </p:nvSpPr>
        <p:spPr bwMode="auto">
          <a:xfrm>
            <a:off x="323850" y="971550"/>
            <a:ext cx="8712200" cy="944563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Valore NEDOCS &gt;140 per 6 rilevazioni consecutive e  numero complessivo di pazienti in carico al PS &gt; al 90°percentile</a:t>
            </a:r>
          </a:p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Disponibilità di posti letto internistici inferiore a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755650" y="115888"/>
            <a:ext cx="7777163" cy="149383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SITUAZIONI GRAVEMENTE CRITICHE </a:t>
            </a:r>
          </a:p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Valore NEDOCS &gt;180 per 3 rilevazioni consecutive e/o  numero complessivo di pazienti in carico al PS &gt; al 95° percentile</a:t>
            </a:r>
          </a:p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o  Pazienti in boarding &gt;6 con previsione di esaurimento posti letto aggiuntivi internistici entro 6 ore</a:t>
            </a:r>
          </a:p>
        </p:txBody>
      </p:sp>
      <p:sp>
        <p:nvSpPr>
          <p:cNvPr id="26626" name="Text Box 247"/>
          <p:cNvSpPr txBox="1">
            <a:spLocks noChangeArrowheads="1"/>
          </p:cNvSpPr>
          <p:nvPr/>
        </p:nvSpPr>
        <p:spPr bwMode="auto">
          <a:xfrm>
            <a:off x="3419475" y="4581525"/>
            <a:ext cx="259238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bg1"/>
                </a:solidFill>
              </a:rPr>
              <a:t>HHHH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900113" y="2781300"/>
            <a:ext cx="7272337" cy="2024063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/>
              <a:t>Azioni di Troughput</a:t>
            </a:r>
          </a:p>
          <a:p>
            <a:endParaRPr lang="it-IT"/>
          </a:p>
          <a:p>
            <a:pPr>
              <a:buFontTx/>
              <a:buChar char="•"/>
            </a:pPr>
            <a:r>
              <a:rPr lang="it-IT"/>
              <a:t>Attivazione di un team aggiuntivo in P.S. in orario diurno feriale (medico e infermiere)</a:t>
            </a:r>
          </a:p>
          <a:p>
            <a:pPr>
              <a:buFontTx/>
              <a:buChar char="•"/>
            </a:pPr>
            <a:r>
              <a:rPr lang="it-IT"/>
              <a:t>Riorganizzazione servizi</a:t>
            </a:r>
          </a:p>
          <a:p>
            <a:pPr lvl="1">
              <a:buFontTx/>
              <a:buChar char="•"/>
            </a:pPr>
            <a:r>
              <a:rPr lang="it-IT"/>
              <a:t>Diagnostica</a:t>
            </a:r>
          </a:p>
          <a:p>
            <a:pPr lvl="1">
              <a:buFontTx/>
              <a:buChar char="•"/>
            </a:pPr>
            <a:r>
              <a:rPr lang="it-IT"/>
              <a:t>Trasporti</a:t>
            </a:r>
          </a:p>
        </p:txBody>
      </p:sp>
      <p:sp>
        <p:nvSpPr>
          <p:cNvPr id="26628" name="Text Box 7"/>
          <p:cNvSpPr txBox="1">
            <a:spLocks noChangeArrowheads="1"/>
          </p:cNvSpPr>
          <p:nvPr/>
        </p:nvSpPr>
        <p:spPr bwMode="auto">
          <a:xfrm>
            <a:off x="755650" y="1700213"/>
            <a:ext cx="7704138" cy="406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000" b="1" u="sng"/>
              <a:t>Nucleo di Crisi</a:t>
            </a:r>
            <a:endParaRPr lang="it-IT" sz="20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755650" y="115888"/>
            <a:ext cx="7777163" cy="1493837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SITUAZIONI GRAVEMENTE CRITICHE </a:t>
            </a:r>
          </a:p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Valore NEDOCS &gt;180 per 3 rilevazioni consecutive e/o  numero complessivo di pazienti in carico al PS &gt; al 95° percentile</a:t>
            </a:r>
          </a:p>
          <a:p>
            <a:pPr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o  Pazienti in boarding &gt;6 con previsione di esaurimento posti letto aggiuntivi internistici entro 6 ore</a:t>
            </a:r>
          </a:p>
        </p:txBody>
      </p:sp>
      <p:sp>
        <p:nvSpPr>
          <p:cNvPr id="27650" name="Text Box 247"/>
          <p:cNvSpPr txBox="1">
            <a:spLocks noChangeArrowheads="1"/>
          </p:cNvSpPr>
          <p:nvPr/>
        </p:nvSpPr>
        <p:spPr bwMode="auto">
          <a:xfrm>
            <a:off x="3419475" y="4581525"/>
            <a:ext cx="259238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bg1"/>
                </a:solidFill>
              </a:rPr>
              <a:t>HHHH</a:t>
            </a:r>
          </a:p>
        </p:txBody>
      </p:sp>
      <p:sp>
        <p:nvSpPr>
          <p:cNvPr id="27651" name="Text Box 5"/>
          <p:cNvSpPr txBox="1">
            <a:spLocks noChangeArrowheads="1"/>
          </p:cNvSpPr>
          <p:nvPr/>
        </p:nvSpPr>
        <p:spPr bwMode="auto">
          <a:xfrm>
            <a:off x="323850" y="1700213"/>
            <a:ext cx="8569325" cy="4770437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/>
            <a:r>
              <a:rPr lang="it-IT" u="sng"/>
              <a:t>Azioni di Output</a:t>
            </a:r>
          </a:p>
          <a:p>
            <a:pPr marL="342900" indent="-342900">
              <a:buFontTx/>
              <a:buChar char="•"/>
            </a:pPr>
            <a:r>
              <a:rPr lang="it-IT"/>
              <a:t>Attivazione secondo step letti aggiuntivi</a:t>
            </a:r>
          </a:p>
          <a:p>
            <a:pPr marL="1257300" lvl="2" indent="-342900"/>
            <a:r>
              <a:rPr lang="it-IT"/>
              <a:t>Oncologia/Ematologia 1B3: ulteriori 2 posti letto</a:t>
            </a:r>
          </a:p>
          <a:p>
            <a:pPr marL="1257300" lvl="2" indent="-342900"/>
            <a:r>
              <a:rPr lang="it-IT"/>
              <a:t>Nefrologia 1C1: ulteriori 2 posti letto</a:t>
            </a:r>
          </a:p>
          <a:p>
            <a:pPr marL="1257300" lvl="2" indent="-342900"/>
            <a:r>
              <a:rPr lang="it-IT"/>
              <a:t>Geriatria 2B3: 2 posti letto</a:t>
            </a:r>
          </a:p>
          <a:p>
            <a:pPr marL="1257300" lvl="2" indent="-342900"/>
            <a:r>
              <a:rPr lang="it-IT"/>
              <a:t>Pneumologia 3C1: 1 posto letto</a:t>
            </a:r>
          </a:p>
          <a:p>
            <a:pPr marL="1257300" lvl="2" indent="-342900">
              <a:buFontTx/>
              <a:buChar char="•"/>
            </a:pPr>
            <a:r>
              <a:rPr lang="it-IT"/>
              <a:t>Revisione ricoveri programmati medicine specialistiche</a:t>
            </a:r>
          </a:p>
          <a:p>
            <a:pPr marL="1257300" lvl="2" indent="-342900">
              <a:buFontTx/>
              <a:buChar char="•"/>
            </a:pPr>
            <a:r>
              <a:rPr lang="it-IT"/>
              <a:t>Utilizzo da parte della MEU dei letti della chirurgia d’urgenza (fino a 6 PL): i pazienti della chirurgia d’urgenza verranno trasferiti nell’ambito del dipartimento chirurgico (o verranno ricoverati nelle UU.OO. del dip. chirurgico eventuali urgenze da Pronto Soccorso)  </a:t>
            </a:r>
          </a:p>
          <a:p>
            <a:pPr marL="1257300" lvl="2" indent="-342900">
              <a:buFontTx/>
              <a:buChar char="•"/>
            </a:pPr>
            <a:r>
              <a:rPr lang="it-IT"/>
              <a:t>Richiesta extra di supporto ai presidi ospedalieri della Provincia</a:t>
            </a:r>
          </a:p>
          <a:p>
            <a:pPr marL="1257300" lvl="2" indent="-342900">
              <a:buFontTx/>
              <a:buChar char="•"/>
            </a:pPr>
            <a:r>
              <a:rPr lang="it-IT"/>
              <a:t>Attivazione EX Hospice 1B0: 12 posti letto – Tempo di attivazione: 6 ore. In questi letti saranno trasferiti pazienti stabili dalle UU.OO. del Dipartimento Medico: la gestione clinica di questi pazienti sarà a carico della U.O. di provenienza.</a:t>
            </a:r>
          </a:p>
          <a:p>
            <a:pPr marL="1257300" lvl="2" indent="-342900">
              <a:buFontTx/>
              <a:buChar char="•"/>
            </a:pPr>
            <a:r>
              <a:rPr lang="it-IT"/>
              <a:t>Ricovero in case di cura private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ext Box 32"/>
          <p:cNvSpPr txBox="1">
            <a:spLocks noChangeArrowheads="1"/>
          </p:cNvSpPr>
          <p:nvPr/>
        </p:nvSpPr>
        <p:spPr bwMode="auto">
          <a:xfrm>
            <a:off x="1403350" y="1773238"/>
            <a:ext cx="5976938" cy="2147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5400"/>
              <a:t>LAVORI IN </a:t>
            </a:r>
          </a:p>
          <a:p>
            <a:pPr>
              <a:spcBef>
                <a:spcPct val="50000"/>
              </a:spcBef>
            </a:pPr>
            <a:r>
              <a:rPr lang="it-IT" sz="5400"/>
              <a:t>          CORSO……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31913" y="765175"/>
            <a:ext cx="6400800" cy="158432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it-IT" b="1" smtClean="0">
                <a:solidFill>
                  <a:schemeClr val="tx1"/>
                </a:solidFill>
              </a:rPr>
              <a:t>Delibera Num. 1827 del 17/11/2017</a:t>
            </a:r>
          </a:p>
          <a:p>
            <a:pPr marL="0" indent="0" algn="ctr" eaLnBrk="1" hangingPunct="1">
              <a:lnSpc>
                <a:spcPct val="90000"/>
              </a:lnSpc>
              <a:buFont typeface="Arial" charset="0"/>
              <a:buNone/>
            </a:pPr>
            <a:r>
              <a:rPr lang="it-IT" b="1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Linee di indirizzo per la gestione del sovraffollamento nelle strutture di Pronto Soccorso dell’Emilia Romagna</a:t>
            </a:r>
          </a:p>
        </p:txBody>
      </p:sp>
      <p:pic>
        <p:nvPicPr>
          <p:cNvPr id="16386" name="Picture 4" descr="ferrara_aos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0" y="0"/>
            <a:ext cx="2730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827088" y="2781300"/>
            <a:ext cx="7632700" cy="366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/>
              <a:t>“….Similmente a quanto è stato fatto per la gestione delle maxi-emergenze con la stesura dei PEMAF (Piani Emergenza Massiccio Afflusso Feriti), si ritiene indispensabile che le Direzioni Generali e Sanitarie a cui</a:t>
            </a:r>
          </a:p>
          <a:p>
            <a:r>
              <a:rPr lang="it-IT"/>
              <a:t>fanno capo i servizi di PS delle Aziende Sanitarie provvedano a redigere ed applicare piani particolareggiati per la gestione del sovraffollamento con:</a:t>
            </a:r>
          </a:p>
          <a:p>
            <a:pPr>
              <a:buFontTx/>
              <a:buChar char="•"/>
            </a:pPr>
            <a:r>
              <a:rPr lang="it-IT" b="1" u="sng"/>
              <a:t>l’individuazione di indicatori per la corretta rilevazione del fenomeno;</a:t>
            </a:r>
          </a:p>
          <a:p>
            <a:pPr>
              <a:buFontTx/>
              <a:buChar char="•"/>
            </a:pPr>
            <a:r>
              <a:rPr lang="it-IT" b="1" u="sng"/>
              <a:t>la definizione delle relative soglie di criticità e di tempestive modalità di risposta</a:t>
            </a:r>
            <a:r>
              <a:rPr lang="it-IT"/>
              <a:t>, proporzionate ai livelli di criticità rilevata, atte a favorire / facilitare le fasi di processo e di ricovero evitando incongrui e disagiati stazionamenti di pazienti all’interno del PS”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1331913" y="765175"/>
            <a:ext cx="6400800" cy="158432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it-IT" b="1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Linee di indirizzo per la gestione del sovraffollamento nelle strutture di Pronto Soccorso dell’Emilia Romagna</a:t>
            </a:r>
            <a:endParaRPr lang="it-IT" sz="2000" smtClean="0">
              <a:solidFill>
                <a:schemeClr val="tx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pic>
        <p:nvPicPr>
          <p:cNvPr id="17410" name="Picture 4" descr="ferrara_aos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0" y="0"/>
            <a:ext cx="2730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827088" y="2781300"/>
            <a:ext cx="7632700" cy="3113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b="1" i="1"/>
              <a:t>Indicatori dinamici di impegno del sistema </a:t>
            </a:r>
            <a:r>
              <a:rPr lang="it-IT"/>
              <a:t>:</a:t>
            </a:r>
          </a:p>
          <a:p>
            <a:pPr>
              <a:buFontTx/>
              <a:buChar char="•"/>
            </a:pPr>
            <a:r>
              <a:rPr lang="it-IT"/>
              <a:t> numero complessivo di pazienti in carico al PS</a:t>
            </a:r>
          </a:p>
          <a:p>
            <a:pPr>
              <a:buFontTx/>
              <a:buChar char="•"/>
            </a:pPr>
            <a:r>
              <a:rPr lang="it-IT"/>
              <a:t> numero di pazienti critici in carico in PS</a:t>
            </a:r>
          </a:p>
          <a:p>
            <a:pPr>
              <a:buFontTx/>
              <a:buChar char="•"/>
            </a:pPr>
            <a:r>
              <a:rPr lang="it-IT"/>
              <a:t> numero di pazienti in attesa di ricovero</a:t>
            </a:r>
          </a:p>
          <a:p>
            <a:pPr>
              <a:buFontTx/>
              <a:buChar char="•"/>
            </a:pPr>
            <a:r>
              <a:rPr lang="it-IT"/>
              <a:t> numero di pazienti in attesa di prima visita </a:t>
            </a:r>
          </a:p>
          <a:p>
            <a:endParaRPr lang="it-IT" b="1" i="1"/>
          </a:p>
          <a:p>
            <a:r>
              <a:rPr lang="it-IT" b="1" i="1"/>
              <a:t>Indicatori dinamici temporali</a:t>
            </a:r>
            <a:r>
              <a:rPr lang="it-IT"/>
              <a:t>:</a:t>
            </a:r>
          </a:p>
          <a:p>
            <a:pPr>
              <a:buFontTx/>
              <a:buChar char="•"/>
            </a:pPr>
            <a:r>
              <a:rPr lang="it-IT"/>
              <a:t>tempo di attesa massimo per la prima visita,</a:t>
            </a:r>
          </a:p>
          <a:p>
            <a:pPr>
              <a:buFontTx/>
              <a:buChar char="•"/>
            </a:pPr>
            <a:r>
              <a:rPr lang="it-IT"/>
              <a:t>tempo di attesa massimo al ricovero (cioè il tempo che intercorre da    quando si assume la decisione del ricovero a quando realmente avviene).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4" descr="ferrara_aos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0" y="0"/>
            <a:ext cx="2730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ext Box 4"/>
          <p:cNvSpPr txBox="1">
            <a:spLocks noChangeArrowheads="1"/>
          </p:cNvSpPr>
          <p:nvPr/>
        </p:nvSpPr>
        <p:spPr bwMode="auto">
          <a:xfrm>
            <a:off x="827088" y="1700213"/>
            <a:ext cx="763270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sz="2400" b="1"/>
              <a:t>A           </a:t>
            </a:r>
            <a:r>
              <a:rPr lang="it-IT" sz="2400"/>
              <a:t>N°letti in PS presidiati </a:t>
            </a:r>
          </a:p>
          <a:p>
            <a:r>
              <a:rPr lang="it-IT" sz="2400" b="1"/>
              <a:t>B           </a:t>
            </a:r>
            <a:r>
              <a:rPr lang="it-IT" sz="2400"/>
              <a:t>N°di posti letto in Ospedale</a:t>
            </a:r>
          </a:p>
          <a:p>
            <a:r>
              <a:rPr lang="it-IT" sz="2400" b="1"/>
              <a:t>C           </a:t>
            </a:r>
            <a:r>
              <a:rPr lang="it-IT" sz="2400"/>
              <a:t>N°di pazienti in carico in PS </a:t>
            </a:r>
          </a:p>
          <a:p>
            <a:r>
              <a:rPr lang="it-IT" sz="2400" b="1"/>
              <a:t>D           </a:t>
            </a:r>
            <a:r>
              <a:rPr lang="it-IT" sz="2400"/>
              <a:t>N°di pazienti critici in PS</a:t>
            </a:r>
          </a:p>
          <a:p>
            <a:r>
              <a:rPr lang="it-IT" sz="2400" b="1"/>
              <a:t>E           </a:t>
            </a:r>
            <a:r>
              <a:rPr lang="it-IT" sz="2400"/>
              <a:t>Tempo attesa max per il ricovero</a:t>
            </a:r>
          </a:p>
          <a:p>
            <a:r>
              <a:rPr lang="it-IT" sz="2400" b="1"/>
              <a:t>G           </a:t>
            </a:r>
            <a:r>
              <a:rPr lang="it-IT" sz="2400"/>
              <a:t>Tempo attesa max per la 1°visita</a:t>
            </a:r>
          </a:p>
          <a:p>
            <a:r>
              <a:rPr lang="it-IT" sz="2400" b="1"/>
              <a:t>F           </a:t>
            </a:r>
            <a:r>
              <a:rPr lang="it-IT" sz="2400"/>
              <a:t>N° di pazienti in attesa di ricovero</a:t>
            </a:r>
          </a:p>
          <a:p>
            <a:endParaRPr lang="it-IT" sz="2400" b="1"/>
          </a:p>
          <a:p>
            <a:r>
              <a:rPr lang="it-IT" sz="2400" b="1"/>
              <a:t>SCORE= 85.5(C/A)+ 600(F/B)+ 13.4(D)+ 0.93(E)+ 5.64(G)-20</a:t>
            </a: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323850" y="476250"/>
            <a:ext cx="6076950" cy="7191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buFont typeface="Arial" charset="0"/>
              <a:buNone/>
            </a:pPr>
            <a:r>
              <a:rPr lang="it-IT" sz="2800" b="1"/>
              <a:t>NEDOCS</a:t>
            </a:r>
            <a:endParaRPr lang="it-IT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3850" y="476250"/>
            <a:ext cx="6076950" cy="719138"/>
          </a:xfrm>
          <a:ln w="12700">
            <a:solidFill>
              <a:schemeClr val="tx1"/>
            </a:solidFill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it-IT" sz="2800" b="1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NEDOCS</a:t>
            </a:r>
            <a:endParaRPr lang="it-IT" smtClean="0">
              <a:solidFill>
                <a:schemeClr val="tx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pic>
        <p:nvPicPr>
          <p:cNvPr id="19458" name="Picture 4" descr="ferrara_aos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0" y="0"/>
            <a:ext cx="2730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5"/>
          <p:cNvPicPr>
            <a:picLocks noChangeAspect="1" noChangeArrowheads="1"/>
          </p:cNvPicPr>
          <p:nvPr/>
        </p:nvPicPr>
        <p:blipFill>
          <a:blip r:embed="rId3"/>
          <a:srcRect l="8867" t="32471" r="10222" b="18799"/>
          <a:stretch>
            <a:fillRect/>
          </a:stretch>
        </p:blipFill>
        <p:spPr bwMode="auto">
          <a:xfrm>
            <a:off x="250825" y="1844675"/>
            <a:ext cx="8424863" cy="405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323850" y="476250"/>
            <a:ext cx="6076950" cy="719138"/>
          </a:xfrm>
          <a:ln w="12700">
            <a:solidFill>
              <a:schemeClr val="tx1"/>
            </a:solidFill>
          </a:ln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r>
              <a:rPr lang="it-IT" sz="2800" b="1" smtClean="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NEDOCS</a:t>
            </a:r>
            <a:endParaRPr lang="it-IT" smtClean="0">
              <a:solidFill>
                <a:schemeClr val="tx1"/>
              </a:solidFill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pic>
        <p:nvPicPr>
          <p:cNvPr id="20482" name="Picture 4" descr="ferrara_aos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13500" y="0"/>
            <a:ext cx="27305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5"/>
          <p:cNvPicPr>
            <a:picLocks noChangeAspect="1" noChangeArrowheads="1"/>
          </p:cNvPicPr>
          <p:nvPr/>
        </p:nvPicPr>
        <p:blipFill>
          <a:blip r:embed="rId3"/>
          <a:srcRect l="25990" r="1367" b="53499"/>
          <a:stretch>
            <a:fillRect/>
          </a:stretch>
        </p:blipFill>
        <p:spPr bwMode="auto">
          <a:xfrm>
            <a:off x="0" y="1412875"/>
            <a:ext cx="9144000" cy="468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468313" y="1412875"/>
            <a:ext cx="7777162" cy="39528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SITUAZIONI NON CRITICHE – AZIONI DI BASE</a:t>
            </a:r>
          </a:p>
        </p:txBody>
      </p:sp>
      <p:sp>
        <p:nvSpPr>
          <p:cNvPr id="21506" name="Text Box 247"/>
          <p:cNvSpPr txBox="1">
            <a:spLocks noChangeArrowheads="1"/>
          </p:cNvSpPr>
          <p:nvPr/>
        </p:nvSpPr>
        <p:spPr bwMode="auto">
          <a:xfrm>
            <a:off x="3419475" y="4581525"/>
            <a:ext cx="259238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bg1"/>
                </a:solidFill>
              </a:rPr>
              <a:t>HHHH</a:t>
            </a: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816" y="2924944"/>
            <a:ext cx="3035300" cy="26797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Text Box 15"/>
          <p:cNvSpPr txBox="1">
            <a:spLocks noChangeArrowheads="1"/>
          </p:cNvSpPr>
          <p:nvPr/>
        </p:nvSpPr>
        <p:spPr bwMode="auto">
          <a:xfrm>
            <a:off x="730250" y="536575"/>
            <a:ext cx="7777163" cy="395288"/>
          </a:xfrm>
          <a:prstGeom prst="rect">
            <a:avLst/>
          </a:prstGeom>
          <a:ln>
            <a:headEnd/>
            <a:tailEnd/>
          </a:ln>
          <a:extLst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Arial" charset="0"/>
              </a:rPr>
              <a:t>SITUAZIONI NON CRITICHE – AZIONI DI BASE</a:t>
            </a:r>
          </a:p>
        </p:txBody>
      </p:sp>
      <p:sp>
        <p:nvSpPr>
          <p:cNvPr id="22530" name="Text Box 247"/>
          <p:cNvSpPr txBox="1">
            <a:spLocks noChangeArrowheads="1"/>
          </p:cNvSpPr>
          <p:nvPr/>
        </p:nvSpPr>
        <p:spPr bwMode="auto">
          <a:xfrm>
            <a:off x="3419475" y="4581525"/>
            <a:ext cx="2592388" cy="36671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>
                <a:solidFill>
                  <a:schemeClr val="bg1"/>
                </a:solidFill>
              </a:rPr>
              <a:t>HHHH</a:t>
            </a:r>
          </a:p>
        </p:txBody>
      </p:sp>
      <p:sp>
        <p:nvSpPr>
          <p:cNvPr id="22531" name="Text Box 5"/>
          <p:cNvSpPr txBox="1">
            <a:spLocks noChangeArrowheads="1"/>
          </p:cNvSpPr>
          <p:nvPr/>
        </p:nvSpPr>
        <p:spPr bwMode="auto">
          <a:xfrm>
            <a:off x="28575" y="1700213"/>
            <a:ext cx="2916238" cy="44958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/>
              <a:t>Azioni di input</a:t>
            </a:r>
            <a:r>
              <a:rPr lang="it-IT"/>
              <a:t>:</a:t>
            </a:r>
          </a:p>
          <a:p>
            <a:endParaRPr lang="it-IT"/>
          </a:p>
          <a:p>
            <a:pPr>
              <a:buFontTx/>
              <a:buChar char="•"/>
            </a:pPr>
            <a:r>
              <a:rPr lang="it-IT"/>
              <a:t>Ricoveri urgenti da ambulatori e DH specialistici senza passaggio da Pronto Soccorso </a:t>
            </a:r>
          </a:p>
          <a:p>
            <a:pPr>
              <a:buFontTx/>
              <a:buChar char="•"/>
            </a:pPr>
            <a:r>
              <a:rPr lang="it-IT"/>
              <a:t>Accordi tra specialisti dei presidi ospedalieri della provincia per ricovero nell’Hub di Cona: ricovero urgente direttamente presso la degenza, senza passaggio del paziente da Pronto Soccorso</a:t>
            </a:r>
          </a:p>
          <a:p>
            <a:endParaRPr lang="it-IT"/>
          </a:p>
        </p:txBody>
      </p:sp>
      <p:sp>
        <p:nvSpPr>
          <p:cNvPr id="22532" name="Text Box 6"/>
          <p:cNvSpPr txBox="1">
            <a:spLocks noChangeArrowheads="1"/>
          </p:cNvSpPr>
          <p:nvPr/>
        </p:nvSpPr>
        <p:spPr bwMode="auto">
          <a:xfrm>
            <a:off x="3059113" y="1700213"/>
            <a:ext cx="2881312" cy="44958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/>
              <a:t>Azioni di Troughput</a:t>
            </a:r>
          </a:p>
          <a:p>
            <a:endParaRPr lang="it-IT"/>
          </a:p>
          <a:p>
            <a:pPr>
              <a:buFontTx/>
              <a:buChar char="•"/>
            </a:pPr>
            <a:r>
              <a:rPr lang="it-IT"/>
              <a:t>Attività TC maggiormente dedicata alla funzione di PS</a:t>
            </a:r>
          </a:p>
          <a:p>
            <a:pPr>
              <a:buFontTx/>
              <a:buChar char="•"/>
            </a:pPr>
            <a:r>
              <a:rPr lang="it-IT"/>
              <a:t>Riorganizzazione dell’attività di Pronto Soccorso </a:t>
            </a:r>
          </a:p>
          <a:p>
            <a:pPr>
              <a:buFontTx/>
              <a:buChar char="•"/>
            </a:pPr>
            <a:r>
              <a:rPr lang="it-IT"/>
              <a:t> Infermiere flussista (da gennaio 2018)</a:t>
            </a:r>
          </a:p>
          <a:p>
            <a:pPr>
              <a:buFontTx/>
              <a:buChar char="•"/>
            </a:pPr>
            <a:endParaRPr lang="it-IT"/>
          </a:p>
          <a:p>
            <a:pPr>
              <a:buFontTx/>
              <a:buChar char="•"/>
            </a:pPr>
            <a:endParaRPr lang="it-IT"/>
          </a:p>
          <a:p>
            <a:endParaRPr lang="it-IT"/>
          </a:p>
          <a:p>
            <a:endParaRPr lang="it-IT"/>
          </a:p>
          <a:p>
            <a:endParaRPr lang="it-IT"/>
          </a:p>
          <a:p>
            <a:pPr>
              <a:buFontTx/>
              <a:buChar char="•"/>
            </a:pPr>
            <a:endParaRPr lang="it-IT"/>
          </a:p>
        </p:txBody>
      </p:sp>
      <p:sp>
        <p:nvSpPr>
          <p:cNvPr id="22533" name="Text Box 7"/>
          <p:cNvSpPr txBox="1">
            <a:spLocks noChangeArrowheads="1"/>
          </p:cNvSpPr>
          <p:nvPr/>
        </p:nvSpPr>
        <p:spPr bwMode="auto">
          <a:xfrm>
            <a:off x="6019800" y="1700213"/>
            <a:ext cx="3095625" cy="4495800"/>
          </a:xfrm>
          <a:prstGeom prst="rect">
            <a:avLst/>
          </a:prstGeom>
          <a:solidFill>
            <a:srgbClr val="FFCC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u="sng"/>
              <a:t>Azioni di Output</a:t>
            </a:r>
          </a:p>
          <a:p>
            <a:endParaRPr lang="it-IT"/>
          </a:p>
          <a:p>
            <a:pPr>
              <a:buFontTx/>
              <a:buChar char="•"/>
            </a:pPr>
            <a:r>
              <a:rPr lang="it-IT"/>
              <a:t>Bed management</a:t>
            </a:r>
          </a:p>
          <a:p>
            <a:pPr>
              <a:buFontTx/>
              <a:buChar char="•"/>
            </a:pPr>
            <a:r>
              <a:rPr lang="it-IT"/>
              <a:t> Cruscotto internistico</a:t>
            </a:r>
          </a:p>
          <a:p>
            <a:pPr>
              <a:buFontTx/>
              <a:buChar char="•"/>
            </a:pPr>
            <a:r>
              <a:rPr lang="it-IT"/>
              <a:t>Case management</a:t>
            </a:r>
          </a:p>
          <a:p>
            <a:pPr>
              <a:buFontTx/>
              <a:buChar char="•"/>
            </a:pPr>
            <a:r>
              <a:rPr lang="it-IT"/>
              <a:t>Centrale unica dimissioni</a:t>
            </a:r>
          </a:p>
          <a:p>
            <a:pPr>
              <a:buFontTx/>
              <a:buChar char="•"/>
            </a:pPr>
            <a:endParaRPr lang="it-IT"/>
          </a:p>
          <a:p>
            <a:endParaRPr lang="it-IT"/>
          </a:p>
          <a:p>
            <a:endParaRPr lang="it-IT"/>
          </a:p>
          <a:p>
            <a:endParaRPr lang="it-IT"/>
          </a:p>
          <a:p>
            <a:endParaRPr lang="it-IT"/>
          </a:p>
          <a:p>
            <a:pPr>
              <a:buFontTx/>
              <a:buChar char="•"/>
            </a:pPr>
            <a:endParaRPr lang="it-IT"/>
          </a:p>
          <a:p>
            <a:pPr>
              <a:buFontTx/>
              <a:buChar char="•"/>
            </a:pPr>
            <a:endParaRPr lang="it-IT"/>
          </a:p>
          <a:p>
            <a:pPr>
              <a:buFontTx/>
              <a:buChar char="•"/>
            </a:pPr>
            <a:endParaRPr lang="it-IT"/>
          </a:p>
          <a:p>
            <a:pPr>
              <a:buFontTx/>
              <a:buChar char="•"/>
            </a:pPr>
            <a:endParaRPr lang="it-IT"/>
          </a:p>
          <a:p>
            <a:pPr>
              <a:buFontTx/>
              <a:buChar char="•"/>
            </a:pPr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4" name="Text Box 10"/>
          <p:cNvSpPr txBox="1">
            <a:spLocks noChangeArrowheads="1"/>
          </p:cNvSpPr>
          <p:nvPr/>
        </p:nvSpPr>
        <p:spPr bwMode="auto">
          <a:xfrm>
            <a:off x="539750" y="188913"/>
            <a:ext cx="7993063" cy="808037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t-IT" b="1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SITUAZIONI NON CRITICHE – AZIONI DI BASE</a:t>
            </a:r>
          </a:p>
          <a:p>
            <a:pPr algn="ctr">
              <a:spcBef>
                <a:spcPct val="50000"/>
              </a:spcBef>
              <a:defRPr/>
            </a:pPr>
            <a:r>
              <a:rPr lang="it-IT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IL </a:t>
            </a:r>
            <a:r>
              <a:rPr lang="ja-JP" altLang="it-IT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“</a:t>
            </a:r>
            <a:r>
              <a:rPr lang="it-IT" altLang="ja-JP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CINGOLO</a:t>
            </a:r>
            <a:r>
              <a:rPr lang="ja-JP" altLang="it-IT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”</a:t>
            </a:r>
            <a:r>
              <a:rPr lang="it-IT" altLang="ja-JP">
                <a:solidFill>
                  <a:schemeClr val="tx1"/>
                </a:solidFill>
                <a:latin typeface="Arial" charset="0"/>
                <a:ea typeface="ＭＳ Ｐゴシック" pitchFamily="34" charset="-128"/>
              </a:rPr>
              <a:t> DELLE DIMISSIONI</a:t>
            </a:r>
            <a:endParaRPr lang="it-IT">
              <a:solidFill>
                <a:schemeClr val="tx1"/>
              </a:solidFill>
              <a:latin typeface="Arial" charset="0"/>
              <a:ea typeface="ＭＳ Ｐゴシック" pitchFamily="34" charset="-128"/>
            </a:endParaRPr>
          </a:p>
        </p:txBody>
      </p:sp>
      <p:graphicFrame>
        <p:nvGraphicFramePr>
          <p:cNvPr id="23599" name="Group 47"/>
          <p:cNvGraphicFramePr>
            <a:graphicFrameLocks noGrp="1"/>
          </p:cNvGraphicFramePr>
          <p:nvPr/>
        </p:nvGraphicFramePr>
        <p:xfrm>
          <a:off x="611188" y="2420938"/>
          <a:ext cx="7921625" cy="2360612"/>
        </p:xfrm>
        <a:graphic>
          <a:graphicData uri="http://schemas.openxmlformats.org/drawingml/2006/table">
            <a:tbl>
              <a:tblPr/>
              <a:tblGrid>
                <a:gridCol w="2495550"/>
                <a:gridCol w="1806575"/>
                <a:gridCol w="1812925"/>
                <a:gridCol w="1806575"/>
              </a:tblGrid>
              <a:tr h="3952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UNITA</a:t>
                      </a:r>
                      <a:r>
                        <a:rPr kumimoji="0" lang="ja-JP" alt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 Unicode MS" pitchFamily="34" charset="-128"/>
                          <a:cs typeface="Arial Unicode MS" pitchFamily="34" charset="-128"/>
                        </a:rPr>
                        <a:t>’</a:t>
                      </a:r>
                      <a:r>
                        <a:rPr kumimoji="0" lang="it-IT" altLang="ja-JP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 OPERATIVA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DIMISSIONI DIE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Di cui LIBERI ALLE  </a:t>
                      </a:r>
                      <a:endParaRPr kumimoji="0" lang="it-IT" sz="1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ＭＳ Ｐゴシック" pitchFamily="34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ORE 10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TOTALE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Medicina Interna Ospedaliera (42)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4/5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4/5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1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Medicina Interna Ospedaliera II (32)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Clinica Medica (21)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ＭＳ Ｐゴシック" pitchFamily="34" charset="-128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ＭＳ Ｐゴシック" pitchFamily="34" charset="-128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5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Medicina Interna Universitaria (21)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68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Geriatria (30)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ＭＳ Ｐゴシック" pitchFamily="34" charset="-128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3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mbria" pitchFamily="18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TOTALE</a:t>
                      </a: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ＭＳ Ｐゴシック" pitchFamily="34" charset="-128"/>
                        </a:rPr>
                        <a:t>14/15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6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  <a:ea typeface="Arial Unicode MS" pitchFamily="34" charset="-128"/>
                        <a:cs typeface="Arial Unicode MS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mbria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14/15</a:t>
                      </a:r>
                      <a:endParaRPr kumimoji="0" lang="it-I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FFDB"/>
                    </a:solidFill>
                  </a:tcPr>
                </a:tc>
              </a:tr>
            </a:tbl>
          </a:graphicData>
        </a:graphic>
      </p:graphicFrame>
      <p:pic>
        <p:nvPicPr>
          <p:cNvPr id="8" name="Immagin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568" y="404665"/>
            <a:ext cx="1368152" cy="12078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4248" y="476672"/>
            <a:ext cx="1368152" cy="120786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ilografica">
  <a:themeElements>
    <a:clrScheme name="Album da disegno">
      <a:dk1>
        <a:sysClr val="windowText" lastClr="000000"/>
      </a:dk1>
      <a:lt1>
        <a:sysClr val="window" lastClr="FFFFFF"/>
      </a:lt1>
      <a:dk2>
        <a:srgbClr val="4C1304"/>
      </a:dk2>
      <a:lt2>
        <a:srgbClr val="FFFEE6"/>
      </a:lt2>
      <a:accent1>
        <a:srgbClr val="A63212"/>
      </a:accent1>
      <a:accent2>
        <a:srgbClr val="E68230"/>
      </a:accent2>
      <a:accent3>
        <a:srgbClr val="9BB05E"/>
      </a:accent3>
      <a:accent4>
        <a:srgbClr val="6B9BC7"/>
      </a:accent4>
      <a:accent5>
        <a:srgbClr val="4E66B2"/>
      </a:accent5>
      <a:accent6>
        <a:srgbClr val="8976AC"/>
      </a:accent6>
      <a:hlink>
        <a:srgbClr val="942408"/>
      </a:hlink>
      <a:folHlink>
        <a:srgbClr val="B34F17"/>
      </a:folHlink>
    </a:clrScheme>
    <a:fontScheme name="Stilografica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Stilografic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Stilografica.thmx</Template>
  <TotalTime>1043</TotalTime>
  <Words>716</Words>
  <Application>Microsoft Macintosh PowerPoint</Application>
  <PresentationFormat>On-screen Show (4:3)</PresentationFormat>
  <Paragraphs>134</Paragraphs>
  <Slides>13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Modello struttura</vt:lpstr>
      </vt:variant>
      <vt:variant>
        <vt:i4>2</vt:i4>
      </vt:variant>
      <vt:variant>
        <vt:lpstr>Titoli diapositive</vt:lpstr>
      </vt:variant>
      <vt:variant>
        <vt:i4>13</vt:i4>
      </vt:variant>
    </vt:vector>
  </HeadingPairs>
  <TitlesOfParts>
    <vt:vector size="24" baseType="lpstr">
      <vt:lpstr>Arial</vt:lpstr>
      <vt:lpstr>ＭＳ Ｐゴシック</vt:lpstr>
      <vt:lpstr>Palatino Linotype</vt:lpstr>
      <vt:lpstr>Century Gothic</vt:lpstr>
      <vt:lpstr>Courier New</vt:lpstr>
      <vt:lpstr>Calibri</vt:lpstr>
      <vt:lpstr>Times New Roman</vt:lpstr>
      <vt:lpstr>Arial Unicode MS</vt:lpstr>
      <vt:lpstr>Cambria</vt:lpstr>
      <vt:lpstr>Stilografica</vt:lpstr>
      <vt:lpstr>Stilografica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Manager/>
  <Company>Ospfe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Manager</dc:title>
  <dc:subject/>
  <dc:creator>g.gianesini</dc:creator>
  <cp:keywords/>
  <dc:description/>
  <cp:lastModifiedBy>r.bentivegna</cp:lastModifiedBy>
  <cp:revision>60</cp:revision>
  <dcterms:created xsi:type="dcterms:W3CDTF">2017-10-03T09:30:48Z</dcterms:created>
  <dcterms:modified xsi:type="dcterms:W3CDTF">2017-11-28T10:20:35Z</dcterms:modified>
  <cp:category/>
</cp:coreProperties>
</file>