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308" r:id="rId2"/>
    <p:sldId id="318" r:id="rId3"/>
    <p:sldId id="279" r:id="rId4"/>
    <p:sldId id="275" r:id="rId5"/>
    <p:sldId id="329" r:id="rId6"/>
    <p:sldId id="310" r:id="rId7"/>
    <p:sldId id="319" r:id="rId8"/>
    <p:sldId id="261" r:id="rId9"/>
    <p:sldId id="305" r:id="rId10"/>
    <p:sldId id="317" r:id="rId11"/>
    <p:sldId id="312" r:id="rId12"/>
    <p:sldId id="314" r:id="rId13"/>
    <p:sldId id="315" r:id="rId14"/>
    <p:sldId id="309" r:id="rId15"/>
    <p:sldId id="330" r:id="rId16"/>
    <p:sldId id="307" r:id="rId17"/>
    <p:sldId id="313" r:id="rId18"/>
    <p:sldId id="331" r:id="rId19"/>
    <p:sldId id="321" r:id="rId20"/>
    <p:sldId id="295" r:id="rId21"/>
    <p:sldId id="323" r:id="rId22"/>
    <p:sldId id="332" r:id="rId23"/>
    <p:sldId id="324" r:id="rId24"/>
    <p:sldId id="333" r:id="rId25"/>
    <p:sldId id="325" r:id="rId26"/>
    <p:sldId id="334" r:id="rId27"/>
    <p:sldId id="326" r:id="rId28"/>
    <p:sldId id="327" r:id="rId29"/>
    <p:sldId id="328" r:id="rId30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B913"/>
    <a:srgbClr val="E5E1FE"/>
    <a:srgbClr val="7EA542"/>
    <a:srgbClr val="D8FFDB"/>
    <a:srgbClr val="CFF2FF"/>
    <a:srgbClr val="F0B76A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5" autoAdjust="0"/>
  </p:normalViewPr>
  <p:slideViewPr>
    <p:cSldViewPr>
      <p:cViewPr>
        <p:scale>
          <a:sx n="100" d="100"/>
          <a:sy n="100" d="100"/>
        </p:scale>
        <p:origin x="-192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84083-4EBE-DD41-BF33-FA6512406E5B}" type="doc">
      <dgm:prSet loTypeId="urn:microsoft.com/office/officeart/2008/layout/HexagonCluster" loCatId="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001E8E86-0839-5247-8FFC-042E4D109F49}">
      <dgm:prSet phldrT="[Testo]"/>
      <dgm:spPr/>
      <dgm:t>
        <a:bodyPr/>
        <a:lstStyle/>
        <a:p>
          <a:r>
            <a:rPr lang="it-IT" b="1" smtClean="0"/>
            <a:t>Il “Cingolo delle Dimissioni”</a:t>
          </a:r>
          <a:endParaRPr lang="it-IT" b="1" dirty="0"/>
        </a:p>
      </dgm:t>
    </dgm:pt>
    <dgm:pt modelId="{7E489FDB-D841-7F47-A126-C2191522DDE1}" type="parTrans" cxnId="{043CCA4F-AD10-8442-9939-B72B1A1519D6}">
      <dgm:prSet/>
      <dgm:spPr/>
      <dgm:t>
        <a:bodyPr/>
        <a:lstStyle/>
        <a:p>
          <a:endParaRPr lang="it-IT"/>
        </a:p>
      </dgm:t>
    </dgm:pt>
    <dgm:pt modelId="{5B0CD277-2E13-DB49-9BF6-E71FD17CF1B6}" type="sibTrans" cxnId="{043CCA4F-AD10-8442-9939-B72B1A1519D6}">
      <dgm:prSet/>
      <dgm:spPr>
        <a:blipFill>
          <a:blip xmlns:r="http://schemas.openxmlformats.org/officeDocument/2006/relationships" r:embed="rId1">
            <a:extLst/>
          </a:blip>
          <a:srcRect/>
          <a:stretch>
            <a:fillRect l="-53000" r="-53000"/>
          </a:stretch>
        </a:blipFill>
      </dgm:spPr>
      <dgm:t>
        <a:bodyPr/>
        <a:lstStyle/>
        <a:p>
          <a:endParaRPr lang="it-IT"/>
        </a:p>
      </dgm:t>
    </dgm:pt>
    <dgm:pt modelId="{D2D6A49A-C435-574A-88D2-EBABE9521B80}">
      <dgm:prSet phldrT="[Testo]"/>
      <dgm:spPr/>
      <dgm:t>
        <a:bodyPr/>
        <a:lstStyle/>
        <a:p>
          <a:r>
            <a:rPr lang="it-IT" b="1" smtClean="0"/>
            <a:t>Implementazione della funzione di Bed Management soprattutto nelle connessioni</a:t>
          </a:r>
          <a:endParaRPr lang="it-IT" b="1" dirty="0"/>
        </a:p>
      </dgm:t>
    </dgm:pt>
    <dgm:pt modelId="{0F31EDA3-7598-5345-AA8E-22983BD7A3B2}" type="parTrans" cxnId="{EE3BBAA1-07F4-3344-B8BE-278E46F1032F}">
      <dgm:prSet/>
      <dgm:spPr/>
      <dgm:t>
        <a:bodyPr/>
        <a:lstStyle/>
        <a:p>
          <a:endParaRPr lang="it-IT"/>
        </a:p>
      </dgm:t>
    </dgm:pt>
    <dgm:pt modelId="{3F0D274C-5768-EF48-8ED1-C78352C05B46}" type="sibTrans" cxnId="{EE3BBAA1-07F4-3344-B8BE-278E46F1032F}">
      <dgm:prSet/>
      <dgm:spPr>
        <a:blipFill>
          <a:blip xmlns:r="http://schemas.openxmlformats.org/officeDocument/2006/relationships" r:embed="rId2">
            <a:extLst/>
          </a:blip>
          <a:srcRect/>
          <a:stretch>
            <a:fillRect l="-57000" r="-57000"/>
          </a:stretch>
        </a:blipFill>
      </dgm:spPr>
      <dgm:t>
        <a:bodyPr/>
        <a:lstStyle/>
        <a:p>
          <a:endParaRPr lang="it-IT"/>
        </a:p>
      </dgm:t>
    </dgm:pt>
    <dgm:pt modelId="{59D20261-81F3-AD45-AEC6-EEA868DD6033}">
      <dgm:prSet phldrT="[Testo]"/>
      <dgm:spPr/>
      <dgm:t>
        <a:bodyPr/>
        <a:lstStyle/>
        <a:p>
          <a:r>
            <a:rPr lang="it-IT" b="0" smtClean="0"/>
            <a:t>Implementazione della funzione di Case Management </a:t>
          </a:r>
          <a:endParaRPr lang="it-IT" b="0" dirty="0"/>
        </a:p>
      </dgm:t>
    </dgm:pt>
    <dgm:pt modelId="{B747011F-EA00-004C-8317-2206AECEFBEB}" type="parTrans" cxnId="{0D8CEDCE-62AD-3547-8C2C-1EFF1B1DAA3D}">
      <dgm:prSet/>
      <dgm:spPr/>
      <dgm:t>
        <a:bodyPr/>
        <a:lstStyle/>
        <a:p>
          <a:endParaRPr lang="it-IT"/>
        </a:p>
      </dgm:t>
    </dgm:pt>
    <dgm:pt modelId="{6C3C738A-FF9B-8C4C-AD25-1916EDC760AC}" type="sibTrans" cxnId="{0D8CEDCE-62AD-3547-8C2C-1EFF1B1DAA3D}">
      <dgm:prSet/>
      <dgm:spPr>
        <a:blipFill>
          <a:blip xmlns:r="http://schemas.openxmlformats.org/officeDocument/2006/relationships" r:embed="rId3">
            <a:extLst/>
          </a:blip>
          <a:srcRect/>
          <a:stretch>
            <a:fillRect l="-12000" r="-12000"/>
          </a:stretch>
        </a:blipFill>
      </dgm:spPr>
      <dgm:t>
        <a:bodyPr/>
        <a:lstStyle/>
        <a:p>
          <a:endParaRPr lang="it-IT"/>
        </a:p>
      </dgm:t>
    </dgm:pt>
    <dgm:pt modelId="{D414E4AF-5878-8943-AC44-CB1934E4FFD0}">
      <dgm:prSet phldrT="[Testo]"/>
      <dgm:spPr/>
      <dgm:t>
        <a:bodyPr/>
        <a:lstStyle/>
        <a:p>
          <a:r>
            <a:rPr lang="it-IT" b="1" dirty="0" smtClean="0"/>
            <a:t>Implementazione della cultura della dimissione programmata</a:t>
          </a:r>
          <a:endParaRPr lang="it-IT" b="1" dirty="0"/>
        </a:p>
      </dgm:t>
    </dgm:pt>
    <dgm:pt modelId="{5E051EC9-172F-EA4D-90C6-023A1D887333}" type="parTrans" cxnId="{4651EB9E-3B4D-DB48-BF33-B497CF218F99}">
      <dgm:prSet/>
      <dgm:spPr/>
      <dgm:t>
        <a:bodyPr/>
        <a:lstStyle/>
        <a:p>
          <a:endParaRPr lang="it-IT"/>
        </a:p>
      </dgm:t>
    </dgm:pt>
    <dgm:pt modelId="{C7E3901A-B38B-234C-96A2-3019F514D2D7}" type="sibTrans" cxnId="{4651EB9E-3B4D-DB48-BF33-B497CF218F99}">
      <dgm:prSet/>
      <dgm:spPr>
        <a:blipFill>
          <a:blip xmlns:r="http://schemas.openxmlformats.org/officeDocument/2006/relationships" r:embed="rId4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/>
        </a:p>
      </dgm:t>
    </dgm:pt>
    <dgm:pt modelId="{3FE0A343-E8A9-7A4D-BB6F-4EB75B576313}">
      <dgm:prSet phldrT="[Testo]"/>
      <dgm:spPr/>
      <dgm:t>
        <a:bodyPr/>
        <a:lstStyle/>
        <a:p>
          <a:r>
            <a:rPr lang="it-IT" b="1" dirty="0" smtClean="0"/>
            <a:t>Ottimizzazione delle funzioni della CDCA attraverso la condivisione degli obiettivi</a:t>
          </a:r>
          <a:endParaRPr lang="it-IT" b="1" dirty="0"/>
        </a:p>
      </dgm:t>
    </dgm:pt>
    <dgm:pt modelId="{D228F214-7E2D-5646-A50F-AC069C75E400}" type="parTrans" cxnId="{9162492E-33F1-3A4E-918E-E99C5506F757}">
      <dgm:prSet/>
      <dgm:spPr/>
      <dgm:t>
        <a:bodyPr/>
        <a:lstStyle/>
        <a:p>
          <a:endParaRPr lang="it-IT"/>
        </a:p>
      </dgm:t>
    </dgm:pt>
    <dgm:pt modelId="{1DD50841-E578-1C4E-AD5D-773B07DF52B2}" type="sibTrans" cxnId="{9162492E-33F1-3A4E-918E-E99C5506F757}">
      <dgm:prSet/>
      <dgm:spPr>
        <a:blipFill>
          <a:blip xmlns:r="http://schemas.openxmlformats.org/officeDocument/2006/relationships" r:embed="rId5">
            <a:extLst/>
          </a:blip>
          <a:srcRect/>
          <a:stretch>
            <a:fillRect t="-11000" b="-11000"/>
          </a:stretch>
        </a:blipFill>
      </dgm:spPr>
      <dgm:t>
        <a:bodyPr/>
        <a:lstStyle/>
        <a:p>
          <a:endParaRPr lang="it-IT"/>
        </a:p>
      </dgm:t>
    </dgm:pt>
    <dgm:pt modelId="{BBFD12CA-F41C-A84B-BE84-B2FD377A8AED}" type="pres">
      <dgm:prSet presAssocID="{F5784083-4EBE-DD41-BF33-FA6512406E5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B12702ED-092C-9640-BC53-E078C31C57C2}" type="pres">
      <dgm:prSet presAssocID="{001E8E86-0839-5247-8FFC-042E4D109F49}" presName="text1" presStyleCnt="0"/>
      <dgm:spPr/>
    </dgm:pt>
    <dgm:pt modelId="{B5D0196C-2A0E-834E-8816-DAD269F850F0}" type="pres">
      <dgm:prSet presAssocID="{001E8E86-0839-5247-8FFC-042E4D109F49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8D055F-8D6F-8F4D-8FB5-945A66E568A0}" type="pres">
      <dgm:prSet presAssocID="{001E8E86-0839-5247-8FFC-042E4D109F49}" presName="textaccent1" presStyleCnt="0"/>
      <dgm:spPr/>
    </dgm:pt>
    <dgm:pt modelId="{99FEFC8E-EC82-544F-AFB2-1AD72E6D9394}" type="pres">
      <dgm:prSet presAssocID="{001E8E86-0839-5247-8FFC-042E4D109F49}" presName="accentRepeatNode" presStyleLbl="solidAlignAcc1" presStyleIdx="0" presStyleCnt="10"/>
      <dgm:spPr/>
    </dgm:pt>
    <dgm:pt modelId="{A55939AC-61BF-4F45-9293-2612E239211A}" type="pres">
      <dgm:prSet presAssocID="{5B0CD277-2E13-DB49-9BF6-E71FD17CF1B6}" presName="image1" presStyleCnt="0"/>
      <dgm:spPr/>
    </dgm:pt>
    <dgm:pt modelId="{6DD60378-48BD-744B-B9DD-5B3AF377DA1B}" type="pres">
      <dgm:prSet presAssocID="{5B0CD277-2E13-DB49-9BF6-E71FD17CF1B6}" presName="imageRepeatNode" presStyleLbl="alignAcc1" presStyleIdx="0" presStyleCnt="5"/>
      <dgm:spPr/>
      <dgm:t>
        <a:bodyPr/>
        <a:lstStyle/>
        <a:p>
          <a:endParaRPr lang="it-IT"/>
        </a:p>
      </dgm:t>
    </dgm:pt>
    <dgm:pt modelId="{CDFBE9E0-3E4F-CC45-9994-CB9726137F51}" type="pres">
      <dgm:prSet presAssocID="{5B0CD277-2E13-DB49-9BF6-E71FD17CF1B6}" presName="imageaccent1" presStyleCnt="0"/>
      <dgm:spPr/>
    </dgm:pt>
    <dgm:pt modelId="{D57CCD52-CC66-DF4D-B59A-B84817A6FE78}" type="pres">
      <dgm:prSet presAssocID="{5B0CD277-2E13-DB49-9BF6-E71FD17CF1B6}" presName="accentRepeatNode" presStyleLbl="solidAlignAcc1" presStyleIdx="1" presStyleCnt="10"/>
      <dgm:spPr/>
    </dgm:pt>
    <dgm:pt modelId="{127F4B0B-CA22-2942-A619-BC719AF40F75}" type="pres">
      <dgm:prSet presAssocID="{D2D6A49A-C435-574A-88D2-EBABE9521B80}" presName="text2" presStyleCnt="0"/>
      <dgm:spPr/>
    </dgm:pt>
    <dgm:pt modelId="{00B40FAE-522D-CB4C-843E-5BB61DAEB181}" type="pres">
      <dgm:prSet presAssocID="{D2D6A49A-C435-574A-88D2-EBABE9521B80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572479-7C35-5448-A249-DE3E74618AA5}" type="pres">
      <dgm:prSet presAssocID="{D2D6A49A-C435-574A-88D2-EBABE9521B80}" presName="textaccent2" presStyleCnt="0"/>
      <dgm:spPr/>
    </dgm:pt>
    <dgm:pt modelId="{254CBE96-9DBD-4543-9E5F-3FD372423405}" type="pres">
      <dgm:prSet presAssocID="{D2D6A49A-C435-574A-88D2-EBABE9521B80}" presName="accentRepeatNode" presStyleLbl="solidAlignAcc1" presStyleIdx="2" presStyleCnt="10"/>
      <dgm:spPr/>
    </dgm:pt>
    <dgm:pt modelId="{C84DCECA-7C88-344A-A73D-D2D9C46602D8}" type="pres">
      <dgm:prSet presAssocID="{3F0D274C-5768-EF48-8ED1-C78352C05B46}" presName="image2" presStyleCnt="0"/>
      <dgm:spPr/>
    </dgm:pt>
    <dgm:pt modelId="{2C52AF01-462E-CB4E-A576-CC6467BEDA48}" type="pres">
      <dgm:prSet presAssocID="{3F0D274C-5768-EF48-8ED1-C78352C05B46}" presName="imageRepeatNode" presStyleLbl="alignAcc1" presStyleIdx="1" presStyleCnt="5" custLinFactNeighborX="315" custLinFactNeighborY="1387"/>
      <dgm:spPr/>
      <dgm:t>
        <a:bodyPr/>
        <a:lstStyle/>
        <a:p>
          <a:endParaRPr lang="it-IT"/>
        </a:p>
      </dgm:t>
    </dgm:pt>
    <dgm:pt modelId="{F3BB4C86-151F-3C46-A7E0-EF200301DC61}" type="pres">
      <dgm:prSet presAssocID="{3F0D274C-5768-EF48-8ED1-C78352C05B46}" presName="imageaccent2" presStyleCnt="0"/>
      <dgm:spPr/>
    </dgm:pt>
    <dgm:pt modelId="{E3F65CC8-7931-124F-8CC9-01EA4B5DF8E5}" type="pres">
      <dgm:prSet presAssocID="{3F0D274C-5768-EF48-8ED1-C78352C05B46}" presName="accentRepeatNode" presStyleLbl="solidAlignAcc1" presStyleIdx="3" presStyleCnt="10"/>
      <dgm:spPr/>
    </dgm:pt>
    <dgm:pt modelId="{77882F9D-D423-144C-B33B-6F09528BA1CB}" type="pres">
      <dgm:prSet presAssocID="{59D20261-81F3-AD45-AEC6-EEA868DD6033}" presName="text3" presStyleCnt="0"/>
      <dgm:spPr/>
    </dgm:pt>
    <dgm:pt modelId="{599DF6C3-FB65-A24B-AAB8-853A95440DA2}" type="pres">
      <dgm:prSet presAssocID="{59D20261-81F3-AD45-AEC6-EEA868DD6033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37D774-084F-0F44-9289-DF8D606E0C79}" type="pres">
      <dgm:prSet presAssocID="{59D20261-81F3-AD45-AEC6-EEA868DD6033}" presName="textaccent3" presStyleCnt="0"/>
      <dgm:spPr/>
    </dgm:pt>
    <dgm:pt modelId="{B0416F1A-9F2F-B444-8CA6-4AD2E87E5AC6}" type="pres">
      <dgm:prSet presAssocID="{59D20261-81F3-AD45-AEC6-EEA868DD6033}" presName="accentRepeatNode" presStyleLbl="solidAlignAcc1" presStyleIdx="4" presStyleCnt="10"/>
      <dgm:spPr/>
    </dgm:pt>
    <dgm:pt modelId="{CC865FCE-1F3E-5A47-808C-F194C8D78729}" type="pres">
      <dgm:prSet presAssocID="{6C3C738A-FF9B-8C4C-AD25-1916EDC760AC}" presName="image3" presStyleCnt="0"/>
      <dgm:spPr/>
    </dgm:pt>
    <dgm:pt modelId="{F925E445-AC02-9A4E-BCA5-75FBD6939C98}" type="pres">
      <dgm:prSet presAssocID="{6C3C738A-FF9B-8C4C-AD25-1916EDC760AC}" presName="imageRepeatNode" presStyleLbl="alignAcc1" presStyleIdx="2" presStyleCnt="5"/>
      <dgm:spPr/>
      <dgm:t>
        <a:bodyPr/>
        <a:lstStyle/>
        <a:p>
          <a:endParaRPr lang="it-IT"/>
        </a:p>
      </dgm:t>
    </dgm:pt>
    <dgm:pt modelId="{21217BE2-2D5D-D34A-ABD9-6943959CDADF}" type="pres">
      <dgm:prSet presAssocID="{6C3C738A-FF9B-8C4C-AD25-1916EDC760AC}" presName="imageaccent3" presStyleCnt="0"/>
      <dgm:spPr/>
    </dgm:pt>
    <dgm:pt modelId="{EDDD8C72-5CC6-B44F-A235-60CC93655CF1}" type="pres">
      <dgm:prSet presAssocID="{6C3C738A-FF9B-8C4C-AD25-1916EDC760AC}" presName="accentRepeatNode" presStyleLbl="solidAlignAcc1" presStyleIdx="5" presStyleCnt="10"/>
      <dgm:spPr/>
    </dgm:pt>
    <dgm:pt modelId="{28B67143-DDA2-514A-868E-87700D8F5DDE}" type="pres">
      <dgm:prSet presAssocID="{D414E4AF-5878-8943-AC44-CB1934E4FFD0}" presName="text4" presStyleCnt="0"/>
      <dgm:spPr/>
    </dgm:pt>
    <dgm:pt modelId="{1706F8CB-A0CE-DF4A-A321-A5DB872BF46F}" type="pres">
      <dgm:prSet presAssocID="{D414E4AF-5878-8943-AC44-CB1934E4FFD0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BFFCBC-BBAA-EC48-B003-F98F00F820FB}" type="pres">
      <dgm:prSet presAssocID="{D414E4AF-5878-8943-AC44-CB1934E4FFD0}" presName="textaccent4" presStyleCnt="0"/>
      <dgm:spPr/>
    </dgm:pt>
    <dgm:pt modelId="{D523676A-2885-D848-B598-A45F814DEE8B}" type="pres">
      <dgm:prSet presAssocID="{D414E4AF-5878-8943-AC44-CB1934E4FFD0}" presName="accentRepeatNode" presStyleLbl="solidAlignAcc1" presStyleIdx="6" presStyleCnt="10"/>
      <dgm:spPr/>
    </dgm:pt>
    <dgm:pt modelId="{9F8F1149-A8F0-534E-B4F2-15D1B9CF4598}" type="pres">
      <dgm:prSet presAssocID="{C7E3901A-B38B-234C-96A2-3019F514D2D7}" presName="image4" presStyleCnt="0"/>
      <dgm:spPr/>
    </dgm:pt>
    <dgm:pt modelId="{3F2460B5-904C-7241-858C-455C0ACC0612}" type="pres">
      <dgm:prSet presAssocID="{C7E3901A-B38B-234C-96A2-3019F514D2D7}" presName="imageRepeatNode" presStyleLbl="alignAcc1" presStyleIdx="3" presStyleCnt="5"/>
      <dgm:spPr/>
      <dgm:t>
        <a:bodyPr/>
        <a:lstStyle/>
        <a:p>
          <a:endParaRPr lang="it-IT"/>
        </a:p>
      </dgm:t>
    </dgm:pt>
    <dgm:pt modelId="{C788E54D-3167-B449-BB8C-9871A85B6922}" type="pres">
      <dgm:prSet presAssocID="{C7E3901A-B38B-234C-96A2-3019F514D2D7}" presName="imageaccent4" presStyleCnt="0"/>
      <dgm:spPr/>
    </dgm:pt>
    <dgm:pt modelId="{2D5A7212-9754-A241-870C-E8577B2BB435}" type="pres">
      <dgm:prSet presAssocID="{C7E3901A-B38B-234C-96A2-3019F514D2D7}" presName="accentRepeatNode" presStyleLbl="solidAlignAcc1" presStyleIdx="7" presStyleCnt="10"/>
      <dgm:spPr/>
    </dgm:pt>
    <dgm:pt modelId="{0A03FA7B-AA6B-7645-87A8-1920946A2BB4}" type="pres">
      <dgm:prSet presAssocID="{3FE0A343-E8A9-7A4D-BB6F-4EB75B576313}" presName="text5" presStyleCnt="0"/>
      <dgm:spPr/>
    </dgm:pt>
    <dgm:pt modelId="{2805F382-4353-0F43-B483-0D1C5A368F78}" type="pres">
      <dgm:prSet presAssocID="{3FE0A343-E8A9-7A4D-BB6F-4EB75B576313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760F2E-DA66-F541-9850-685960613352}" type="pres">
      <dgm:prSet presAssocID="{3FE0A343-E8A9-7A4D-BB6F-4EB75B576313}" presName="textaccent5" presStyleCnt="0"/>
      <dgm:spPr/>
    </dgm:pt>
    <dgm:pt modelId="{71ADB71E-579B-4746-A975-220D15AEC227}" type="pres">
      <dgm:prSet presAssocID="{3FE0A343-E8A9-7A4D-BB6F-4EB75B576313}" presName="accentRepeatNode" presStyleLbl="solidAlignAcc1" presStyleIdx="8" presStyleCnt="10"/>
      <dgm:spPr/>
    </dgm:pt>
    <dgm:pt modelId="{37846313-FF1C-0B4E-9EDE-7D8FABFE0F4D}" type="pres">
      <dgm:prSet presAssocID="{1DD50841-E578-1C4E-AD5D-773B07DF52B2}" presName="image5" presStyleCnt="0"/>
      <dgm:spPr/>
    </dgm:pt>
    <dgm:pt modelId="{A0F40785-2B7D-4843-B4FC-8B04A8E5ACFE}" type="pres">
      <dgm:prSet presAssocID="{1DD50841-E578-1C4E-AD5D-773B07DF52B2}" presName="imageRepeatNode" presStyleLbl="alignAcc1" presStyleIdx="4" presStyleCnt="5"/>
      <dgm:spPr/>
      <dgm:t>
        <a:bodyPr/>
        <a:lstStyle/>
        <a:p>
          <a:endParaRPr lang="it-IT"/>
        </a:p>
      </dgm:t>
    </dgm:pt>
    <dgm:pt modelId="{6D9B8B5C-999C-6044-A7FC-5679D8F103F9}" type="pres">
      <dgm:prSet presAssocID="{1DD50841-E578-1C4E-AD5D-773B07DF52B2}" presName="imageaccent5" presStyleCnt="0"/>
      <dgm:spPr/>
    </dgm:pt>
    <dgm:pt modelId="{28742F5C-C646-334A-BAED-5B22CDB7D39A}" type="pres">
      <dgm:prSet presAssocID="{1DD50841-E578-1C4E-AD5D-773B07DF52B2}" presName="accentRepeatNode" presStyleLbl="solidAlignAcc1" presStyleIdx="9" presStyleCnt="10"/>
      <dgm:spPr/>
    </dgm:pt>
  </dgm:ptLst>
  <dgm:cxnLst>
    <dgm:cxn modelId="{4651EB9E-3B4D-DB48-BF33-B497CF218F99}" srcId="{F5784083-4EBE-DD41-BF33-FA6512406E5B}" destId="{D414E4AF-5878-8943-AC44-CB1934E4FFD0}" srcOrd="3" destOrd="0" parTransId="{5E051EC9-172F-EA4D-90C6-023A1D887333}" sibTransId="{C7E3901A-B38B-234C-96A2-3019F514D2D7}"/>
    <dgm:cxn modelId="{9CC70B2F-6488-F14D-AB91-BCCEA2641FD7}" type="presOf" srcId="{C7E3901A-B38B-234C-96A2-3019F514D2D7}" destId="{3F2460B5-904C-7241-858C-455C0ACC0612}" srcOrd="0" destOrd="0" presId="urn:microsoft.com/office/officeart/2008/layout/HexagonCluster"/>
    <dgm:cxn modelId="{B038E298-40AF-0A4C-AC0B-03ACB6143F35}" type="presOf" srcId="{5B0CD277-2E13-DB49-9BF6-E71FD17CF1B6}" destId="{6DD60378-48BD-744B-B9DD-5B3AF377DA1B}" srcOrd="0" destOrd="0" presId="urn:microsoft.com/office/officeart/2008/layout/HexagonCluster"/>
    <dgm:cxn modelId="{98B8667F-1A7C-D747-8383-776DBF54293A}" type="presOf" srcId="{3FE0A343-E8A9-7A4D-BB6F-4EB75B576313}" destId="{2805F382-4353-0F43-B483-0D1C5A368F78}" srcOrd="0" destOrd="0" presId="urn:microsoft.com/office/officeart/2008/layout/HexagonCluster"/>
    <dgm:cxn modelId="{DDF9F845-AB3B-B948-8BB6-7BD234B8820A}" type="presOf" srcId="{001E8E86-0839-5247-8FFC-042E4D109F49}" destId="{B5D0196C-2A0E-834E-8816-DAD269F850F0}" srcOrd="0" destOrd="0" presId="urn:microsoft.com/office/officeart/2008/layout/HexagonCluster"/>
    <dgm:cxn modelId="{5C2AFA23-B7FE-3D42-B571-6D9C6580A9F1}" type="presOf" srcId="{1DD50841-E578-1C4E-AD5D-773B07DF52B2}" destId="{A0F40785-2B7D-4843-B4FC-8B04A8E5ACFE}" srcOrd="0" destOrd="0" presId="urn:microsoft.com/office/officeart/2008/layout/HexagonCluster"/>
    <dgm:cxn modelId="{04CCBF58-1C27-E248-868A-6ECF5198BAB1}" type="presOf" srcId="{F5784083-4EBE-DD41-BF33-FA6512406E5B}" destId="{BBFD12CA-F41C-A84B-BE84-B2FD377A8AED}" srcOrd="0" destOrd="0" presId="urn:microsoft.com/office/officeart/2008/layout/HexagonCluster"/>
    <dgm:cxn modelId="{98C5EA99-6350-A942-BA58-E8AFDC520477}" type="presOf" srcId="{59D20261-81F3-AD45-AEC6-EEA868DD6033}" destId="{599DF6C3-FB65-A24B-AAB8-853A95440DA2}" srcOrd="0" destOrd="0" presId="urn:microsoft.com/office/officeart/2008/layout/HexagonCluster"/>
    <dgm:cxn modelId="{0D8CEDCE-62AD-3547-8C2C-1EFF1B1DAA3D}" srcId="{F5784083-4EBE-DD41-BF33-FA6512406E5B}" destId="{59D20261-81F3-AD45-AEC6-EEA868DD6033}" srcOrd="2" destOrd="0" parTransId="{B747011F-EA00-004C-8317-2206AECEFBEB}" sibTransId="{6C3C738A-FF9B-8C4C-AD25-1916EDC760AC}"/>
    <dgm:cxn modelId="{A53DB44A-AE5F-DC4E-A77E-448408D51792}" type="presOf" srcId="{D414E4AF-5878-8943-AC44-CB1934E4FFD0}" destId="{1706F8CB-A0CE-DF4A-A321-A5DB872BF46F}" srcOrd="0" destOrd="0" presId="urn:microsoft.com/office/officeart/2008/layout/HexagonCluster"/>
    <dgm:cxn modelId="{A9EF0B58-85E2-E046-A956-2B2825CB61E9}" type="presOf" srcId="{3F0D274C-5768-EF48-8ED1-C78352C05B46}" destId="{2C52AF01-462E-CB4E-A576-CC6467BEDA48}" srcOrd="0" destOrd="0" presId="urn:microsoft.com/office/officeart/2008/layout/HexagonCluster"/>
    <dgm:cxn modelId="{AEA54CFB-BDF3-4A40-B745-CE0A6F1A3DD5}" type="presOf" srcId="{6C3C738A-FF9B-8C4C-AD25-1916EDC760AC}" destId="{F925E445-AC02-9A4E-BCA5-75FBD6939C98}" srcOrd="0" destOrd="0" presId="urn:microsoft.com/office/officeart/2008/layout/HexagonCluster"/>
    <dgm:cxn modelId="{9162492E-33F1-3A4E-918E-E99C5506F757}" srcId="{F5784083-4EBE-DD41-BF33-FA6512406E5B}" destId="{3FE0A343-E8A9-7A4D-BB6F-4EB75B576313}" srcOrd="4" destOrd="0" parTransId="{D228F214-7E2D-5646-A50F-AC069C75E400}" sibTransId="{1DD50841-E578-1C4E-AD5D-773B07DF52B2}"/>
    <dgm:cxn modelId="{EE3BBAA1-07F4-3344-B8BE-278E46F1032F}" srcId="{F5784083-4EBE-DD41-BF33-FA6512406E5B}" destId="{D2D6A49A-C435-574A-88D2-EBABE9521B80}" srcOrd="1" destOrd="0" parTransId="{0F31EDA3-7598-5345-AA8E-22983BD7A3B2}" sibTransId="{3F0D274C-5768-EF48-8ED1-C78352C05B46}"/>
    <dgm:cxn modelId="{65C7DAEC-5E0F-8C4C-A4E8-116F6DBC6255}" type="presOf" srcId="{D2D6A49A-C435-574A-88D2-EBABE9521B80}" destId="{00B40FAE-522D-CB4C-843E-5BB61DAEB181}" srcOrd="0" destOrd="0" presId="urn:microsoft.com/office/officeart/2008/layout/HexagonCluster"/>
    <dgm:cxn modelId="{043CCA4F-AD10-8442-9939-B72B1A1519D6}" srcId="{F5784083-4EBE-DD41-BF33-FA6512406E5B}" destId="{001E8E86-0839-5247-8FFC-042E4D109F49}" srcOrd="0" destOrd="0" parTransId="{7E489FDB-D841-7F47-A126-C2191522DDE1}" sibTransId="{5B0CD277-2E13-DB49-9BF6-E71FD17CF1B6}"/>
    <dgm:cxn modelId="{BBB66ABF-3294-AE41-916D-369522576FB6}" type="presParOf" srcId="{BBFD12CA-F41C-A84B-BE84-B2FD377A8AED}" destId="{B12702ED-092C-9640-BC53-E078C31C57C2}" srcOrd="0" destOrd="0" presId="urn:microsoft.com/office/officeart/2008/layout/HexagonCluster"/>
    <dgm:cxn modelId="{343B7FAB-A6B2-5640-A4FF-CD0713E57481}" type="presParOf" srcId="{B12702ED-092C-9640-BC53-E078C31C57C2}" destId="{B5D0196C-2A0E-834E-8816-DAD269F850F0}" srcOrd="0" destOrd="0" presId="urn:microsoft.com/office/officeart/2008/layout/HexagonCluster"/>
    <dgm:cxn modelId="{10A8CE8F-7419-F94D-A057-0346B9554FB8}" type="presParOf" srcId="{BBFD12CA-F41C-A84B-BE84-B2FD377A8AED}" destId="{E98D055F-8D6F-8F4D-8FB5-945A66E568A0}" srcOrd="1" destOrd="0" presId="urn:microsoft.com/office/officeart/2008/layout/HexagonCluster"/>
    <dgm:cxn modelId="{5E521640-E3C9-FA42-A63A-E02C2D9D6F07}" type="presParOf" srcId="{E98D055F-8D6F-8F4D-8FB5-945A66E568A0}" destId="{99FEFC8E-EC82-544F-AFB2-1AD72E6D9394}" srcOrd="0" destOrd="0" presId="urn:microsoft.com/office/officeart/2008/layout/HexagonCluster"/>
    <dgm:cxn modelId="{71AD2425-9107-DA45-9FC8-7BB68F83A858}" type="presParOf" srcId="{BBFD12CA-F41C-A84B-BE84-B2FD377A8AED}" destId="{A55939AC-61BF-4F45-9293-2612E239211A}" srcOrd="2" destOrd="0" presId="urn:microsoft.com/office/officeart/2008/layout/HexagonCluster"/>
    <dgm:cxn modelId="{4410F0F6-02D6-4B45-98ED-324C57DC2E2A}" type="presParOf" srcId="{A55939AC-61BF-4F45-9293-2612E239211A}" destId="{6DD60378-48BD-744B-B9DD-5B3AF377DA1B}" srcOrd="0" destOrd="0" presId="urn:microsoft.com/office/officeart/2008/layout/HexagonCluster"/>
    <dgm:cxn modelId="{AD22ADC0-0A08-164D-8CB6-8E9052B4C48B}" type="presParOf" srcId="{BBFD12CA-F41C-A84B-BE84-B2FD377A8AED}" destId="{CDFBE9E0-3E4F-CC45-9994-CB9726137F51}" srcOrd="3" destOrd="0" presId="urn:microsoft.com/office/officeart/2008/layout/HexagonCluster"/>
    <dgm:cxn modelId="{671C9423-4A95-D34C-857B-546DA0FC96BD}" type="presParOf" srcId="{CDFBE9E0-3E4F-CC45-9994-CB9726137F51}" destId="{D57CCD52-CC66-DF4D-B59A-B84817A6FE78}" srcOrd="0" destOrd="0" presId="urn:microsoft.com/office/officeart/2008/layout/HexagonCluster"/>
    <dgm:cxn modelId="{36F9E0A6-1C3B-AB41-BDE2-3D23EE249A5C}" type="presParOf" srcId="{BBFD12CA-F41C-A84B-BE84-B2FD377A8AED}" destId="{127F4B0B-CA22-2942-A619-BC719AF40F75}" srcOrd="4" destOrd="0" presId="urn:microsoft.com/office/officeart/2008/layout/HexagonCluster"/>
    <dgm:cxn modelId="{CE670F02-2324-1248-A878-AC2E9E15BD0E}" type="presParOf" srcId="{127F4B0B-CA22-2942-A619-BC719AF40F75}" destId="{00B40FAE-522D-CB4C-843E-5BB61DAEB181}" srcOrd="0" destOrd="0" presId="urn:microsoft.com/office/officeart/2008/layout/HexagonCluster"/>
    <dgm:cxn modelId="{98B89016-3660-6247-8965-DF0A88A77014}" type="presParOf" srcId="{BBFD12CA-F41C-A84B-BE84-B2FD377A8AED}" destId="{3D572479-7C35-5448-A249-DE3E74618AA5}" srcOrd="5" destOrd="0" presId="urn:microsoft.com/office/officeart/2008/layout/HexagonCluster"/>
    <dgm:cxn modelId="{75AEC035-BF35-0B4B-8724-CFE5346B5B78}" type="presParOf" srcId="{3D572479-7C35-5448-A249-DE3E74618AA5}" destId="{254CBE96-9DBD-4543-9E5F-3FD372423405}" srcOrd="0" destOrd="0" presId="urn:microsoft.com/office/officeart/2008/layout/HexagonCluster"/>
    <dgm:cxn modelId="{7AC0473A-289F-454F-9C33-BABD64273BBB}" type="presParOf" srcId="{BBFD12CA-F41C-A84B-BE84-B2FD377A8AED}" destId="{C84DCECA-7C88-344A-A73D-D2D9C46602D8}" srcOrd="6" destOrd="0" presId="urn:microsoft.com/office/officeart/2008/layout/HexagonCluster"/>
    <dgm:cxn modelId="{F4C7439D-C43E-F44F-9021-F655DA2F7A3C}" type="presParOf" srcId="{C84DCECA-7C88-344A-A73D-D2D9C46602D8}" destId="{2C52AF01-462E-CB4E-A576-CC6467BEDA48}" srcOrd="0" destOrd="0" presId="urn:microsoft.com/office/officeart/2008/layout/HexagonCluster"/>
    <dgm:cxn modelId="{E443521E-BE67-A247-B985-87F695E1C4F6}" type="presParOf" srcId="{BBFD12CA-F41C-A84B-BE84-B2FD377A8AED}" destId="{F3BB4C86-151F-3C46-A7E0-EF200301DC61}" srcOrd="7" destOrd="0" presId="urn:microsoft.com/office/officeart/2008/layout/HexagonCluster"/>
    <dgm:cxn modelId="{52B03342-3387-754E-8499-DE330F271306}" type="presParOf" srcId="{F3BB4C86-151F-3C46-A7E0-EF200301DC61}" destId="{E3F65CC8-7931-124F-8CC9-01EA4B5DF8E5}" srcOrd="0" destOrd="0" presId="urn:microsoft.com/office/officeart/2008/layout/HexagonCluster"/>
    <dgm:cxn modelId="{609819B0-01BD-4640-B186-03B72FC2E976}" type="presParOf" srcId="{BBFD12CA-F41C-A84B-BE84-B2FD377A8AED}" destId="{77882F9D-D423-144C-B33B-6F09528BA1CB}" srcOrd="8" destOrd="0" presId="urn:microsoft.com/office/officeart/2008/layout/HexagonCluster"/>
    <dgm:cxn modelId="{D6EABB44-DEE2-FA41-898A-A6E75C50DAE9}" type="presParOf" srcId="{77882F9D-D423-144C-B33B-6F09528BA1CB}" destId="{599DF6C3-FB65-A24B-AAB8-853A95440DA2}" srcOrd="0" destOrd="0" presId="urn:microsoft.com/office/officeart/2008/layout/HexagonCluster"/>
    <dgm:cxn modelId="{BF4E36BC-2AF0-154C-90AC-E71832A6FB4D}" type="presParOf" srcId="{BBFD12CA-F41C-A84B-BE84-B2FD377A8AED}" destId="{EC37D774-084F-0F44-9289-DF8D606E0C79}" srcOrd="9" destOrd="0" presId="urn:microsoft.com/office/officeart/2008/layout/HexagonCluster"/>
    <dgm:cxn modelId="{106611C8-24E1-EE40-9018-60F834A6DF3C}" type="presParOf" srcId="{EC37D774-084F-0F44-9289-DF8D606E0C79}" destId="{B0416F1A-9F2F-B444-8CA6-4AD2E87E5AC6}" srcOrd="0" destOrd="0" presId="urn:microsoft.com/office/officeart/2008/layout/HexagonCluster"/>
    <dgm:cxn modelId="{FDA5DBFC-1638-974F-9C05-B3460C4EC51E}" type="presParOf" srcId="{BBFD12CA-F41C-A84B-BE84-B2FD377A8AED}" destId="{CC865FCE-1F3E-5A47-808C-F194C8D78729}" srcOrd="10" destOrd="0" presId="urn:microsoft.com/office/officeart/2008/layout/HexagonCluster"/>
    <dgm:cxn modelId="{F5D7E2FA-78E5-B246-A67C-884B9A3FF7BF}" type="presParOf" srcId="{CC865FCE-1F3E-5A47-808C-F194C8D78729}" destId="{F925E445-AC02-9A4E-BCA5-75FBD6939C98}" srcOrd="0" destOrd="0" presId="urn:microsoft.com/office/officeart/2008/layout/HexagonCluster"/>
    <dgm:cxn modelId="{53172E1F-0111-614D-8ED5-5016930A83D7}" type="presParOf" srcId="{BBFD12CA-F41C-A84B-BE84-B2FD377A8AED}" destId="{21217BE2-2D5D-D34A-ABD9-6943959CDADF}" srcOrd="11" destOrd="0" presId="urn:microsoft.com/office/officeart/2008/layout/HexagonCluster"/>
    <dgm:cxn modelId="{6B4981DA-D626-C24E-B246-BDA8BA55D9E4}" type="presParOf" srcId="{21217BE2-2D5D-D34A-ABD9-6943959CDADF}" destId="{EDDD8C72-5CC6-B44F-A235-60CC93655CF1}" srcOrd="0" destOrd="0" presId="urn:microsoft.com/office/officeart/2008/layout/HexagonCluster"/>
    <dgm:cxn modelId="{6D7F41AE-1050-724C-9914-F93C2D8C8D3A}" type="presParOf" srcId="{BBFD12CA-F41C-A84B-BE84-B2FD377A8AED}" destId="{28B67143-DDA2-514A-868E-87700D8F5DDE}" srcOrd="12" destOrd="0" presId="urn:microsoft.com/office/officeart/2008/layout/HexagonCluster"/>
    <dgm:cxn modelId="{88ED128C-9B00-7346-96A0-84B6E82E8CF8}" type="presParOf" srcId="{28B67143-DDA2-514A-868E-87700D8F5DDE}" destId="{1706F8CB-A0CE-DF4A-A321-A5DB872BF46F}" srcOrd="0" destOrd="0" presId="urn:microsoft.com/office/officeart/2008/layout/HexagonCluster"/>
    <dgm:cxn modelId="{09F829EC-704E-3740-A380-B1BD4180097A}" type="presParOf" srcId="{BBFD12CA-F41C-A84B-BE84-B2FD377A8AED}" destId="{87BFFCBC-BBAA-EC48-B003-F98F00F820FB}" srcOrd="13" destOrd="0" presId="urn:microsoft.com/office/officeart/2008/layout/HexagonCluster"/>
    <dgm:cxn modelId="{02F73018-603D-B040-839E-3AA06B96A4D0}" type="presParOf" srcId="{87BFFCBC-BBAA-EC48-B003-F98F00F820FB}" destId="{D523676A-2885-D848-B598-A45F814DEE8B}" srcOrd="0" destOrd="0" presId="urn:microsoft.com/office/officeart/2008/layout/HexagonCluster"/>
    <dgm:cxn modelId="{944841A1-4E05-8F42-B8AF-EF7116F73BFE}" type="presParOf" srcId="{BBFD12CA-F41C-A84B-BE84-B2FD377A8AED}" destId="{9F8F1149-A8F0-534E-B4F2-15D1B9CF4598}" srcOrd="14" destOrd="0" presId="urn:microsoft.com/office/officeart/2008/layout/HexagonCluster"/>
    <dgm:cxn modelId="{978839F0-89BC-2946-828D-02B4C14F3ECD}" type="presParOf" srcId="{9F8F1149-A8F0-534E-B4F2-15D1B9CF4598}" destId="{3F2460B5-904C-7241-858C-455C0ACC0612}" srcOrd="0" destOrd="0" presId="urn:microsoft.com/office/officeart/2008/layout/HexagonCluster"/>
    <dgm:cxn modelId="{78F1D4A0-C73C-CD47-ADDB-CD4FA709B599}" type="presParOf" srcId="{BBFD12CA-F41C-A84B-BE84-B2FD377A8AED}" destId="{C788E54D-3167-B449-BB8C-9871A85B6922}" srcOrd="15" destOrd="0" presId="urn:microsoft.com/office/officeart/2008/layout/HexagonCluster"/>
    <dgm:cxn modelId="{030C1063-3E65-D24E-9963-64DE65195358}" type="presParOf" srcId="{C788E54D-3167-B449-BB8C-9871A85B6922}" destId="{2D5A7212-9754-A241-870C-E8577B2BB435}" srcOrd="0" destOrd="0" presId="urn:microsoft.com/office/officeart/2008/layout/HexagonCluster"/>
    <dgm:cxn modelId="{55F80398-6663-8E46-9BD8-5EEFDC9E5C88}" type="presParOf" srcId="{BBFD12CA-F41C-A84B-BE84-B2FD377A8AED}" destId="{0A03FA7B-AA6B-7645-87A8-1920946A2BB4}" srcOrd="16" destOrd="0" presId="urn:microsoft.com/office/officeart/2008/layout/HexagonCluster"/>
    <dgm:cxn modelId="{20628737-30E6-9749-A948-95104A13B3DC}" type="presParOf" srcId="{0A03FA7B-AA6B-7645-87A8-1920946A2BB4}" destId="{2805F382-4353-0F43-B483-0D1C5A368F78}" srcOrd="0" destOrd="0" presId="urn:microsoft.com/office/officeart/2008/layout/HexagonCluster"/>
    <dgm:cxn modelId="{D5386E53-8FAE-3543-9E4D-85A3C3BF01EB}" type="presParOf" srcId="{BBFD12CA-F41C-A84B-BE84-B2FD377A8AED}" destId="{6F760F2E-DA66-F541-9850-685960613352}" srcOrd="17" destOrd="0" presId="urn:microsoft.com/office/officeart/2008/layout/HexagonCluster"/>
    <dgm:cxn modelId="{DAB86BBA-23D8-EA4C-9A0D-F98801E6F3D1}" type="presParOf" srcId="{6F760F2E-DA66-F541-9850-685960613352}" destId="{71ADB71E-579B-4746-A975-220D15AEC227}" srcOrd="0" destOrd="0" presId="urn:microsoft.com/office/officeart/2008/layout/HexagonCluster"/>
    <dgm:cxn modelId="{D3F4FE92-BDF1-2841-89B6-6EDDD63D6DC4}" type="presParOf" srcId="{BBFD12CA-F41C-A84B-BE84-B2FD377A8AED}" destId="{37846313-FF1C-0B4E-9EDE-7D8FABFE0F4D}" srcOrd="18" destOrd="0" presId="urn:microsoft.com/office/officeart/2008/layout/HexagonCluster"/>
    <dgm:cxn modelId="{930B0E1E-DF17-1A48-9E4C-822A50D42640}" type="presParOf" srcId="{37846313-FF1C-0B4E-9EDE-7D8FABFE0F4D}" destId="{A0F40785-2B7D-4843-B4FC-8B04A8E5ACFE}" srcOrd="0" destOrd="0" presId="urn:microsoft.com/office/officeart/2008/layout/HexagonCluster"/>
    <dgm:cxn modelId="{31F57B13-EA85-0F4E-BF58-F06796BCDBA6}" type="presParOf" srcId="{BBFD12CA-F41C-A84B-BE84-B2FD377A8AED}" destId="{6D9B8B5C-999C-6044-A7FC-5679D8F103F9}" srcOrd="19" destOrd="0" presId="urn:microsoft.com/office/officeart/2008/layout/HexagonCluster"/>
    <dgm:cxn modelId="{035F9301-06AD-124B-92AB-5188B0E6DD23}" type="presParOf" srcId="{6D9B8B5C-999C-6044-A7FC-5679D8F103F9}" destId="{28742F5C-C646-334A-BAED-5B22CDB7D39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4F33F-4DCA-9348-9254-1EEFC8BF50DA}" type="doc">
      <dgm:prSet loTypeId="urn:microsoft.com/office/officeart/2005/8/layout/chevro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23CF19B-FAD4-3E4E-A4CC-7E88E50C569C}">
      <dgm:prSet phldrT="[Testo]"/>
      <dgm:spPr/>
      <dgm:t>
        <a:bodyPr/>
        <a:lstStyle/>
        <a:p>
          <a:endParaRPr lang="it-IT" dirty="0"/>
        </a:p>
      </dgm:t>
    </dgm:pt>
    <dgm:pt modelId="{3BC98FF3-EDEC-BE44-9252-74D141A9BEA4}" type="parTrans" cxnId="{2A5C4110-A580-1B41-941C-357CDEF05F57}">
      <dgm:prSet/>
      <dgm:spPr/>
      <dgm:t>
        <a:bodyPr/>
        <a:lstStyle/>
        <a:p>
          <a:endParaRPr lang="it-IT"/>
        </a:p>
      </dgm:t>
    </dgm:pt>
    <dgm:pt modelId="{05716990-56D1-524B-B4A7-A84F1A698645}" type="sibTrans" cxnId="{2A5C4110-A580-1B41-941C-357CDEF05F57}">
      <dgm:prSet/>
      <dgm:spPr/>
      <dgm:t>
        <a:bodyPr/>
        <a:lstStyle/>
        <a:p>
          <a:endParaRPr lang="it-IT"/>
        </a:p>
      </dgm:t>
    </dgm:pt>
    <dgm:pt modelId="{F4252240-8E76-7043-B92C-241FA21CFBFC}">
      <dgm:prSet phldrT="[Testo]"/>
      <dgm:spPr/>
      <dgm:t>
        <a:bodyPr/>
        <a:lstStyle/>
        <a:p>
          <a:r>
            <a:rPr lang="it-IT" dirty="0" smtClean="0"/>
            <a:t>STRUTTURAZIONE FUNZIONE DI CASE MANAGEMENT</a:t>
          </a:r>
          <a:endParaRPr lang="it-IT" dirty="0"/>
        </a:p>
      </dgm:t>
    </dgm:pt>
    <dgm:pt modelId="{34937DB0-B021-194D-ABF9-4FF63CFCA86C}" type="parTrans" cxnId="{FDECE3F6-6F1C-524B-8F8D-CFB169CC85A3}">
      <dgm:prSet/>
      <dgm:spPr/>
      <dgm:t>
        <a:bodyPr/>
        <a:lstStyle/>
        <a:p>
          <a:endParaRPr lang="it-IT"/>
        </a:p>
      </dgm:t>
    </dgm:pt>
    <dgm:pt modelId="{B3D78A87-BEF5-F842-93CC-598D907DC5C7}" type="sibTrans" cxnId="{FDECE3F6-6F1C-524B-8F8D-CFB169CC85A3}">
      <dgm:prSet/>
      <dgm:spPr/>
      <dgm:t>
        <a:bodyPr/>
        <a:lstStyle/>
        <a:p>
          <a:endParaRPr lang="it-IT"/>
        </a:p>
      </dgm:t>
    </dgm:pt>
    <dgm:pt modelId="{C46F733A-6040-4F4E-8245-FDF8EA10EF50}">
      <dgm:prSet phldrT="[Testo]"/>
      <dgm:spPr/>
      <dgm:t>
        <a:bodyPr/>
        <a:lstStyle/>
        <a:p>
          <a:endParaRPr lang="it-IT" dirty="0"/>
        </a:p>
      </dgm:t>
    </dgm:pt>
    <dgm:pt modelId="{9C14AA3F-D8DA-9548-A7E8-E87F9F56CE42}" type="parTrans" cxnId="{17E1859D-9614-4F4C-84A5-6560E5EF0423}">
      <dgm:prSet/>
      <dgm:spPr/>
      <dgm:t>
        <a:bodyPr/>
        <a:lstStyle/>
        <a:p>
          <a:endParaRPr lang="it-IT"/>
        </a:p>
      </dgm:t>
    </dgm:pt>
    <dgm:pt modelId="{600272C1-7D21-2347-A05A-174A883B30E0}" type="sibTrans" cxnId="{17E1859D-9614-4F4C-84A5-6560E5EF0423}">
      <dgm:prSet/>
      <dgm:spPr/>
      <dgm:t>
        <a:bodyPr/>
        <a:lstStyle/>
        <a:p>
          <a:endParaRPr lang="it-IT"/>
        </a:p>
      </dgm:t>
    </dgm:pt>
    <dgm:pt modelId="{9A564F7C-0413-1246-9B69-8BD0BF6B85AE}">
      <dgm:prSet phldrT="[Testo]"/>
      <dgm:spPr/>
      <dgm:t>
        <a:bodyPr/>
        <a:lstStyle/>
        <a:p>
          <a:r>
            <a:rPr lang="it-IT" dirty="0" smtClean="0"/>
            <a:t>OTTIMIZZAZIONE DELLE CONNESSIONI CON LA CDCA</a:t>
          </a:r>
          <a:endParaRPr lang="it-IT" dirty="0"/>
        </a:p>
      </dgm:t>
    </dgm:pt>
    <dgm:pt modelId="{15F05A2B-11F3-3D49-9AA3-CD20F07C3A6C}" type="parTrans" cxnId="{BE94EDB0-568A-3646-96E5-590B0DDD8686}">
      <dgm:prSet/>
      <dgm:spPr/>
      <dgm:t>
        <a:bodyPr/>
        <a:lstStyle/>
        <a:p>
          <a:endParaRPr lang="it-IT"/>
        </a:p>
      </dgm:t>
    </dgm:pt>
    <dgm:pt modelId="{B3A61CB5-20A4-7349-910D-0529E74E853C}" type="sibTrans" cxnId="{BE94EDB0-568A-3646-96E5-590B0DDD8686}">
      <dgm:prSet/>
      <dgm:spPr/>
      <dgm:t>
        <a:bodyPr/>
        <a:lstStyle/>
        <a:p>
          <a:endParaRPr lang="it-IT"/>
        </a:p>
      </dgm:t>
    </dgm:pt>
    <dgm:pt modelId="{75B09190-394D-0141-832B-139927233D38}">
      <dgm:prSet phldrT="[Testo]"/>
      <dgm:spPr/>
      <dgm:t>
        <a:bodyPr/>
        <a:lstStyle/>
        <a:p>
          <a:endParaRPr lang="it-IT" dirty="0"/>
        </a:p>
      </dgm:t>
    </dgm:pt>
    <dgm:pt modelId="{AACE8487-C05E-9942-A0FC-6C61654E74E9}" type="parTrans" cxnId="{3A0C1D70-9AA0-EB4E-A3E6-2FDF170C3193}">
      <dgm:prSet/>
      <dgm:spPr/>
      <dgm:t>
        <a:bodyPr/>
        <a:lstStyle/>
        <a:p>
          <a:endParaRPr lang="it-IT"/>
        </a:p>
      </dgm:t>
    </dgm:pt>
    <dgm:pt modelId="{C871508F-4894-DB4A-891D-9BB620ED091F}" type="sibTrans" cxnId="{3A0C1D70-9AA0-EB4E-A3E6-2FDF170C3193}">
      <dgm:prSet/>
      <dgm:spPr/>
      <dgm:t>
        <a:bodyPr/>
        <a:lstStyle/>
        <a:p>
          <a:endParaRPr lang="it-IT"/>
        </a:p>
      </dgm:t>
    </dgm:pt>
    <dgm:pt modelId="{9C063B8E-4027-9F46-AF51-DD1AC7C87281}">
      <dgm:prSet phldrT="[Testo]"/>
      <dgm:spPr/>
      <dgm:t>
        <a:bodyPr/>
        <a:lstStyle/>
        <a:p>
          <a:r>
            <a:rPr lang="it-IT" dirty="0" smtClean="0"/>
            <a:t>STRUTTURAZIONE SISTEMATICA DI MOMENTI ISTITUZIONALI TRA IL GRUPPO OPERATIVO E DI COORDINAMENTO</a:t>
          </a:r>
          <a:endParaRPr lang="it-IT" dirty="0"/>
        </a:p>
      </dgm:t>
    </dgm:pt>
    <dgm:pt modelId="{3A348A0D-8927-D643-9982-5070873B0D8D}" type="parTrans" cxnId="{6A4F2FE6-57B6-0C45-B708-35694AD32499}">
      <dgm:prSet/>
      <dgm:spPr/>
      <dgm:t>
        <a:bodyPr/>
        <a:lstStyle/>
        <a:p>
          <a:endParaRPr lang="it-IT"/>
        </a:p>
      </dgm:t>
    </dgm:pt>
    <dgm:pt modelId="{9CE34840-B124-6D43-AF44-46B5C474118F}" type="sibTrans" cxnId="{6A4F2FE6-57B6-0C45-B708-35694AD32499}">
      <dgm:prSet/>
      <dgm:spPr/>
      <dgm:t>
        <a:bodyPr/>
        <a:lstStyle/>
        <a:p>
          <a:endParaRPr lang="it-IT"/>
        </a:p>
      </dgm:t>
    </dgm:pt>
    <dgm:pt modelId="{B3337B3F-8BBE-B949-B8BE-0E2CBFDDFDB1}" type="pres">
      <dgm:prSet presAssocID="{AA14F33F-4DCA-9348-9254-1EEFC8BF50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BE95404-C281-E846-B8D3-0BD94C91F8EF}" type="pres">
      <dgm:prSet presAssocID="{B23CF19B-FAD4-3E4E-A4CC-7E88E50C569C}" presName="composite" presStyleCnt="0"/>
      <dgm:spPr/>
    </dgm:pt>
    <dgm:pt modelId="{10FE9B62-4F92-DA43-B223-6BF6063BB4DD}" type="pres">
      <dgm:prSet presAssocID="{B23CF19B-FAD4-3E4E-A4CC-7E88E50C569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00844B-3083-734E-8320-0EC06647D269}" type="pres">
      <dgm:prSet presAssocID="{B23CF19B-FAD4-3E4E-A4CC-7E88E50C569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CC2C5E-6A83-D841-ADBE-543CA09CF41F}" type="pres">
      <dgm:prSet presAssocID="{05716990-56D1-524B-B4A7-A84F1A698645}" presName="sp" presStyleCnt="0"/>
      <dgm:spPr/>
    </dgm:pt>
    <dgm:pt modelId="{A857EE57-17F4-3B4F-A105-2688370B6F6B}" type="pres">
      <dgm:prSet presAssocID="{C46F733A-6040-4F4E-8245-FDF8EA10EF50}" presName="composite" presStyleCnt="0"/>
      <dgm:spPr/>
    </dgm:pt>
    <dgm:pt modelId="{41B73BFA-CF6E-5442-956F-E7DC5C65E71A}" type="pres">
      <dgm:prSet presAssocID="{C46F733A-6040-4F4E-8245-FDF8EA10EF5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B2ED49-56BB-9F44-8015-B65A32348E4E}" type="pres">
      <dgm:prSet presAssocID="{C46F733A-6040-4F4E-8245-FDF8EA10EF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ACB360-728D-1746-AF18-AD5C1C5D7C0C}" type="pres">
      <dgm:prSet presAssocID="{600272C1-7D21-2347-A05A-174A883B30E0}" presName="sp" presStyleCnt="0"/>
      <dgm:spPr/>
    </dgm:pt>
    <dgm:pt modelId="{36C1C446-CC09-084D-9913-C0009ADFFACB}" type="pres">
      <dgm:prSet presAssocID="{75B09190-394D-0141-832B-139927233D38}" presName="composite" presStyleCnt="0"/>
      <dgm:spPr/>
    </dgm:pt>
    <dgm:pt modelId="{433EC5C5-AA20-EE47-8D62-115F0DB38DD5}" type="pres">
      <dgm:prSet presAssocID="{75B09190-394D-0141-832B-139927233D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242521-63FD-3F4A-9AD0-1BD0DA094C85}" type="pres">
      <dgm:prSet presAssocID="{75B09190-394D-0141-832B-139927233D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B230674-FF6B-4D71-9E29-C4409210C321}" type="presOf" srcId="{9A564F7C-0413-1246-9B69-8BD0BF6B85AE}" destId="{73B2ED49-56BB-9F44-8015-B65A32348E4E}" srcOrd="0" destOrd="0" presId="urn:microsoft.com/office/officeart/2005/8/layout/chevron2"/>
    <dgm:cxn modelId="{114C96E2-BEBB-4259-B62E-2EAE72E174AA}" type="presOf" srcId="{75B09190-394D-0141-832B-139927233D38}" destId="{433EC5C5-AA20-EE47-8D62-115F0DB38DD5}" srcOrd="0" destOrd="0" presId="urn:microsoft.com/office/officeart/2005/8/layout/chevron2"/>
    <dgm:cxn modelId="{F152EA82-C3DF-4329-8240-91CD240A4C25}" type="presOf" srcId="{F4252240-8E76-7043-B92C-241FA21CFBFC}" destId="{0400844B-3083-734E-8320-0EC06647D269}" srcOrd="0" destOrd="0" presId="urn:microsoft.com/office/officeart/2005/8/layout/chevron2"/>
    <dgm:cxn modelId="{17E1859D-9614-4F4C-84A5-6560E5EF0423}" srcId="{AA14F33F-4DCA-9348-9254-1EEFC8BF50DA}" destId="{C46F733A-6040-4F4E-8245-FDF8EA10EF50}" srcOrd="1" destOrd="0" parTransId="{9C14AA3F-D8DA-9548-A7E8-E87F9F56CE42}" sibTransId="{600272C1-7D21-2347-A05A-174A883B30E0}"/>
    <dgm:cxn modelId="{3A0C1D70-9AA0-EB4E-A3E6-2FDF170C3193}" srcId="{AA14F33F-4DCA-9348-9254-1EEFC8BF50DA}" destId="{75B09190-394D-0141-832B-139927233D38}" srcOrd="2" destOrd="0" parTransId="{AACE8487-C05E-9942-A0FC-6C61654E74E9}" sibTransId="{C871508F-4894-DB4A-891D-9BB620ED091F}"/>
    <dgm:cxn modelId="{6A4F2FE6-57B6-0C45-B708-35694AD32499}" srcId="{75B09190-394D-0141-832B-139927233D38}" destId="{9C063B8E-4027-9F46-AF51-DD1AC7C87281}" srcOrd="0" destOrd="0" parTransId="{3A348A0D-8927-D643-9982-5070873B0D8D}" sibTransId="{9CE34840-B124-6D43-AF44-46B5C474118F}"/>
    <dgm:cxn modelId="{2A5C4110-A580-1B41-941C-357CDEF05F57}" srcId="{AA14F33F-4DCA-9348-9254-1EEFC8BF50DA}" destId="{B23CF19B-FAD4-3E4E-A4CC-7E88E50C569C}" srcOrd="0" destOrd="0" parTransId="{3BC98FF3-EDEC-BE44-9252-74D141A9BEA4}" sibTransId="{05716990-56D1-524B-B4A7-A84F1A698645}"/>
    <dgm:cxn modelId="{BE94EDB0-568A-3646-96E5-590B0DDD8686}" srcId="{C46F733A-6040-4F4E-8245-FDF8EA10EF50}" destId="{9A564F7C-0413-1246-9B69-8BD0BF6B85AE}" srcOrd="0" destOrd="0" parTransId="{15F05A2B-11F3-3D49-9AA3-CD20F07C3A6C}" sibTransId="{B3A61CB5-20A4-7349-910D-0529E74E853C}"/>
    <dgm:cxn modelId="{FDECE3F6-6F1C-524B-8F8D-CFB169CC85A3}" srcId="{B23CF19B-FAD4-3E4E-A4CC-7E88E50C569C}" destId="{F4252240-8E76-7043-B92C-241FA21CFBFC}" srcOrd="0" destOrd="0" parTransId="{34937DB0-B021-194D-ABF9-4FF63CFCA86C}" sibTransId="{B3D78A87-BEF5-F842-93CC-598D907DC5C7}"/>
    <dgm:cxn modelId="{8122469F-D432-4BCD-B017-FCD5F506BD87}" type="presOf" srcId="{9C063B8E-4027-9F46-AF51-DD1AC7C87281}" destId="{34242521-63FD-3F4A-9AD0-1BD0DA094C85}" srcOrd="0" destOrd="0" presId="urn:microsoft.com/office/officeart/2005/8/layout/chevron2"/>
    <dgm:cxn modelId="{00963F89-4BC2-4A16-AE20-74582459D838}" type="presOf" srcId="{C46F733A-6040-4F4E-8245-FDF8EA10EF50}" destId="{41B73BFA-CF6E-5442-956F-E7DC5C65E71A}" srcOrd="0" destOrd="0" presId="urn:microsoft.com/office/officeart/2005/8/layout/chevron2"/>
    <dgm:cxn modelId="{BDAD7CD4-8225-4584-A72C-F77CE8AD4053}" type="presOf" srcId="{B23CF19B-FAD4-3E4E-A4CC-7E88E50C569C}" destId="{10FE9B62-4F92-DA43-B223-6BF6063BB4DD}" srcOrd="0" destOrd="0" presId="urn:microsoft.com/office/officeart/2005/8/layout/chevron2"/>
    <dgm:cxn modelId="{898E8128-24E7-4AEE-AB25-161A5F2E9F78}" type="presOf" srcId="{AA14F33F-4DCA-9348-9254-1EEFC8BF50DA}" destId="{B3337B3F-8BBE-B949-B8BE-0E2CBFDDFDB1}" srcOrd="0" destOrd="0" presId="urn:microsoft.com/office/officeart/2005/8/layout/chevron2"/>
    <dgm:cxn modelId="{4FA243BE-6CA6-4143-92BA-732EB5BE8513}" type="presParOf" srcId="{B3337B3F-8BBE-B949-B8BE-0E2CBFDDFDB1}" destId="{9BE95404-C281-E846-B8D3-0BD94C91F8EF}" srcOrd="0" destOrd="0" presId="urn:microsoft.com/office/officeart/2005/8/layout/chevron2"/>
    <dgm:cxn modelId="{AAD26A2D-41D8-4C47-9881-EAA010348CAE}" type="presParOf" srcId="{9BE95404-C281-E846-B8D3-0BD94C91F8EF}" destId="{10FE9B62-4F92-DA43-B223-6BF6063BB4DD}" srcOrd="0" destOrd="0" presId="urn:microsoft.com/office/officeart/2005/8/layout/chevron2"/>
    <dgm:cxn modelId="{CF44EB06-E5AC-472C-8CA2-C8EEE3A81B52}" type="presParOf" srcId="{9BE95404-C281-E846-B8D3-0BD94C91F8EF}" destId="{0400844B-3083-734E-8320-0EC06647D269}" srcOrd="1" destOrd="0" presId="urn:microsoft.com/office/officeart/2005/8/layout/chevron2"/>
    <dgm:cxn modelId="{1B139A0B-1E63-4F01-854C-2033958F8438}" type="presParOf" srcId="{B3337B3F-8BBE-B949-B8BE-0E2CBFDDFDB1}" destId="{3ACC2C5E-6A83-D841-ADBE-543CA09CF41F}" srcOrd="1" destOrd="0" presId="urn:microsoft.com/office/officeart/2005/8/layout/chevron2"/>
    <dgm:cxn modelId="{2EB94B82-4431-48DE-A2A6-E7C8A86E47DC}" type="presParOf" srcId="{B3337B3F-8BBE-B949-B8BE-0E2CBFDDFDB1}" destId="{A857EE57-17F4-3B4F-A105-2688370B6F6B}" srcOrd="2" destOrd="0" presId="urn:microsoft.com/office/officeart/2005/8/layout/chevron2"/>
    <dgm:cxn modelId="{3CA4302A-B7CB-4336-B6D4-42B27D54A7CE}" type="presParOf" srcId="{A857EE57-17F4-3B4F-A105-2688370B6F6B}" destId="{41B73BFA-CF6E-5442-956F-E7DC5C65E71A}" srcOrd="0" destOrd="0" presId="urn:microsoft.com/office/officeart/2005/8/layout/chevron2"/>
    <dgm:cxn modelId="{683D0D6A-15A8-4FD9-BB01-988F1EADD8BD}" type="presParOf" srcId="{A857EE57-17F4-3B4F-A105-2688370B6F6B}" destId="{73B2ED49-56BB-9F44-8015-B65A32348E4E}" srcOrd="1" destOrd="0" presId="urn:microsoft.com/office/officeart/2005/8/layout/chevron2"/>
    <dgm:cxn modelId="{99DBB751-5188-4D27-A9A4-3D5BAD81E41E}" type="presParOf" srcId="{B3337B3F-8BBE-B949-B8BE-0E2CBFDDFDB1}" destId="{91ACB360-728D-1746-AF18-AD5C1C5D7C0C}" srcOrd="3" destOrd="0" presId="urn:microsoft.com/office/officeart/2005/8/layout/chevron2"/>
    <dgm:cxn modelId="{1ED6CF32-A8D3-4089-916A-D742B0FE9D31}" type="presParOf" srcId="{B3337B3F-8BBE-B949-B8BE-0E2CBFDDFDB1}" destId="{36C1C446-CC09-084D-9913-C0009ADFFACB}" srcOrd="4" destOrd="0" presId="urn:microsoft.com/office/officeart/2005/8/layout/chevron2"/>
    <dgm:cxn modelId="{4073FDF8-16EE-4E3E-BB34-B6261EC11AA0}" type="presParOf" srcId="{36C1C446-CC09-084D-9913-C0009ADFFACB}" destId="{433EC5C5-AA20-EE47-8D62-115F0DB38DD5}" srcOrd="0" destOrd="0" presId="urn:microsoft.com/office/officeart/2005/8/layout/chevron2"/>
    <dgm:cxn modelId="{35D97C6A-777A-486E-9D35-489517AD6C6E}" type="presParOf" srcId="{36C1C446-CC09-084D-9913-C0009ADFFACB}" destId="{34242521-63FD-3F4A-9AD0-1BD0DA094C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580E9-8A7D-2D46-A921-9F45426E5259}" type="doc">
      <dgm:prSet loTypeId="urn:microsoft.com/office/officeart/2005/8/layout/chevron2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7C0B85DD-1C2D-D54B-A2F0-8C1685FD3881}">
      <dgm:prSet phldrT="[Testo]"/>
      <dgm:spPr/>
      <dgm:t>
        <a:bodyPr/>
        <a:lstStyle/>
        <a:p>
          <a:endParaRPr lang="it-IT" dirty="0"/>
        </a:p>
      </dgm:t>
    </dgm:pt>
    <dgm:pt modelId="{8DCFB753-623A-6447-B0AC-D55CC956CF64}" type="parTrans" cxnId="{845136F7-43FC-F247-83E4-548D52F3F912}">
      <dgm:prSet/>
      <dgm:spPr/>
      <dgm:t>
        <a:bodyPr/>
        <a:lstStyle/>
        <a:p>
          <a:endParaRPr lang="it-IT"/>
        </a:p>
      </dgm:t>
    </dgm:pt>
    <dgm:pt modelId="{5CE2D7B8-C343-9240-9B59-05C1BAD9D9A3}" type="sibTrans" cxnId="{845136F7-43FC-F247-83E4-548D52F3F912}">
      <dgm:prSet/>
      <dgm:spPr/>
      <dgm:t>
        <a:bodyPr/>
        <a:lstStyle/>
        <a:p>
          <a:endParaRPr lang="it-IT"/>
        </a:p>
      </dgm:t>
    </dgm:pt>
    <dgm:pt modelId="{D57A86D6-BA87-FE47-AC30-2BD0019FE551}">
      <dgm:prSet phldrT="[Testo]"/>
      <dgm:spPr/>
      <dgm:t>
        <a:bodyPr/>
        <a:lstStyle/>
        <a:p>
          <a:r>
            <a:rPr lang="it-IT" dirty="0" smtClean="0"/>
            <a:t>IMPLEMENTAZIONE DELLA CULTURA DELLA PIANIFICAZIONE ALLA DIMISSIONE </a:t>
          </a:r>
          <a:endParaRPr lang="it-IT" dirty="0"/>
        </a:p>
      </dgm:t>
    </dgm:pt>
    <dgm:pt modelId="{BC2EC05F-8A3A-9342-86F1-9FE907D8CA70}" type="parTrans" cxnId="{E71F348E-E992-B649-9038-D846FCDBA5DC}">
      <dgm:prSet/>
      <dgm:spPr/>
      <dgm:t>
        <a:bodyPr/>
        <a:lstStyle/>
        <a:p>
          <a:endParaRPr lang="it-IT"/>
        </a:p>
      </dgm:t>
    </dgm:pt>
    <dgm:pt modelId="{C44D9C00-3688-7A4C-9E87-97DCEFFF009E}" type="sibTrans" cxnId="{E71F348E-E992-B649-9038-D846FCDBA5DC}">
      <dgm:prSet/>
      <dgm:spPr/>
      <dgm:t>
        <a:bodyPr/>
        <a:lstStyle/>
        <a:p>
          <a:endParaRPr lang="it-IT"/>
        </a:p>
      </dgm:t>
    </dgm:pt>
    <dgm:pt modelId="{7E6E31A1-B165-A44E-B21A-9C3151D30387}">
      <dgm:prSet phldrT="[Testo]"/>
      <dgm:spPr/>
      <dgm:t>
        <a:bodyPr/>
        <a:lstStyle/>
        <a:p>
          <a:endParaRPr lang="it-IT" dirty="0"/>
        </a:p>
      </dgm:t>
    </dgm:pt>
    <dgm:pt modelId="{0D6AFE70-5301-A944-9704-0551F3D8D869}" type="parTrans" cxnId="{42704998-3203-9443-8CD4-F2CCCD9566F2}">
      <dgm:prSet/>
      <dgm:spPr/>
      <dgm:t>
        <a:bodyPr/>
        <a:lstStyle/>
        <a:p>
          <a:endParaRPr lang="it-IT"/>
        </a:p>
      </dgm:t>
    </dgm:pt>
    <dgm:pt modelId="{362ED7FC-7769-5249-90F2-861D9B4A62E0}" type="sibTrans" cxnId="{42704998-3203-9443-8CD4-F2CCCD9566F2}">
      <dgm:prSet/>
      <dgm:spPr/>
      <dgm:t>
        <a:bodyPr/>
        <a:lstStyle/>
        <a:p>
          <a:endParaRPr lang="it-IT"/>
        </a:p>
      </dgm:t>
    </dgm:pt>
    <dgm:pt modelId="{61BD53D8-C7F9-AF47-86B1-A88CB4635636}">
      <dgm:prSet phldrT="[Testo]"/>
      <dgm:spPr/>
      <dgm:t>
        <a:bodyPr/>
        <a:lstStyle/>
        <a:p>
          <a:r>
            <a:rPr lang="it-IT" dirty="0" smtClean="0"/>
            <a:t>CONDIVISIONE OBIETTIVI DI GESTIONE INTERAZIENDALE DEL FLUSSO DEI PAZIENTI CON LA CDCA </a:t>
          </a:r>
          <a:endParaRPr lang="it-IT" dirty="0"/>
        </a:p>
      </dgm:t>
    </dgm:pt>
    <dgm:pt modelId="{E9932FA0-7D0F-6249-B41F-13D3454CCCDD}" type="parTrans" cxnId="{B926FC8B-D44C-6F44-AB4F-A952EC6AC492}">
      <dgm:prSet/>
      <dgm:spPr/>
      <dgm:t>
        <a:bodyPr/>
        <a:lstStyle/>
        <a:p>
          <a:endParaRPr lang="it-IT"/>
        </a:p>
      </dgm:t>
    </dgm:pt>
    <dgm:pt modelId="{D181788E-7D1A-8144-9953-37F489D0E1C6}" type="sibTrans" cxnId="{B926FC8B-D44C-6F44-AB4F-A952EC6AC492}">
      <dgm:prSet/>
      <dgm:spPr/>
      <dgm:t>
        <a:bodyPr/>
        <a:lstStyle/>
        <a:p>
          <a:endParaRPr lang="it-IT"/>
        </a:p>
      </dgm:t>
    </dgm:pt>
    <dgm:pt modelId="{A0AA2EFE-45BC-2E41-8F9A-BD6EBE5C2181}">
      <dgm:prSet phldrT="[Tes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it-IT" dirty="0"/>
        </a:p>
      </dgm:t>
    </dgm:pt>
    <dgm:pt modelId="{D40AEA6D-B331-D640-BB48-950D2AFE805A}" type="parTrans" cxnId="{BD360770-4A5F-6944-8E74-73C53351CEAA}">
      <dgm:prSet/>
      <dgm:spPr/>
      <dgm:t>
        <a:bodyPr/>
        <a:lstStyle/>
        <a:p>
          <a:endParaRPr lang="it-IT"/>
        </a:p>
      </dgm:t>
    </dgm:pt>
    <dgm:pt modelId="{287B84DC-F079-E640-A151-EE1C4364A90F}" type="sibTrans" cxnId="{BD360770-4A5F-6944-8E74-73C53351CEAA}">
      <dgm:prSet/>
      <dgm:spPr/>
      <dgm:t>
        <a:bodyPr/>
        <a:lstStyle/>
        <a:p>
          <a:endParaRPr lang="it-IT"/>
        </a:p>
      </dgm:t>
    </dgm:pt>
    <dgm:pt modelId="{E5AEB83F-AA3A-5B44-8D4F-5F39B5C8F681}">
      <dgm:prSet phldrT="[Testo]"/>
      <dgm:spPr/>
      <dgm:t>
        <a:bodyPr/>
        <a:lstStyle/>
        <a:p>
          <a:r>
            <a:rPr lang="it-IT" dirty="0" smtClean="0">
              <a:solidFill>
                <a:schemeClr val="tx1">
                  <a:lumMod val="50000"/>
                  <a:lumOff val="50000"/>
                </a:schemeClr>
              </a:solidFill>
            </a:rPr>
            <a:t>IMPLEMENTAZIONE DEL MODELLO DEL CASE MANAGEMENT NEL DIPARTIMENTO MEDICO</a:t>
          </a:r>
          <a:endParaRPr lang="it-IT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74FDF55-F013-9F43-9292-A6CCBBA7D132}" type="parTrans" cxnId="{A84D147E-60B2-3E40-BE4F-39BE356D4D1A}">
      <dgm:prSet/>
      <dgm:spPr/>
      <dgm:t>
        <a:bodyPr/>
        <a:lstStyle/>
        <a:p>
          <a:endParaRPr lang="it-IT"/>
        </a:p>
      </dgm:t>
    </dgm:pt>
    <dgm:pt modelId="{22A9EB67-685D-7449-BFE8-EEE904BFDFDA}" type="sibTrans" cxnId="{A84D147E-60B2-3E40-BE4F-39BE356D4D1A}">
      <dgm:prSet/>
      <dgm:spPr/>
      <dgm:t>
        <a:bodyPr/>
        <a:lstStyle/>
        <a:p>
          <a:endParaRPr lang="it-IT"/>
        </a:p>
      </dgm:t>
    </dgm:pt>
    <dgm:pt modelId="{931EA10A-53A9-EC4D-AF29-FFF71B334048}" type="pres">
      <dgm:prSet presAssocID="{85B580E9-8A7D-2D46-A921-9F45426E52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36E49FF-0CCD-C74B-8AD2-6B1CAE37915F}" type="pres">
      <dgm:prSet presAssocID="{7C0B85DD-1C2D-D54B-A2F0-8C1685FD3881}" presName="composite" presStyleCnt="0"/>
      <dgm:spPr/>
    </dgm:pt>
    <dgm:pt modelId="{1D3461A5-2975-D540-82DA-439AB6282977}" type="pres">
      <dgm:prSet presAssocID="{7C0B85DD-1C2D-D54B-A2F0-8C1685FD38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F6DE59-CDAE-4848-A4D9-DBD790FD11FA}" type="pres">
      <dgm:prSet presAssocID="{7C0B85DD-1C2D-D54B-A2F0-8C1685FD388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75F5F0-1749-F84A-BE16-4B386587C119}" type="pres">
      <dgm:prSet presAssocID="{5CE2D7B8-C343-9240-9B59-05C1BAD9D9A3}" presName="sp" presStyleCnt="0"/>
      <dgm:spPr/>
    </dgm:pt>
    <dgm:pt modelId="{A8EEEE53-4B33-5D4A-B136-1B62E109C2E0}" type="pres">
      <dgm:prSet presAssocID="{7E6E31A1-B165-A44E-B21A-9C3151D30387}" presName="composite" presStyleCnt="0"/>
      <dgm:spPr/>
    </dgm:pt>
    <dgm:pt modelId="{89A40C73-C386-8448-803E-F8A633131226}" type="pres">
      <dgm:prSet presAssocID="{7E6E31A1-B165-A44E-B21A-9C3151D3038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3D4153-015A-4840-AFE3-B6CDA476D951}" type="pres">
      <dgm:prSet presAssocID="{7E6E31A1-B165-A44E-B21A-9C3151D3038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67D8C4-274B-5C48-A868-624B0CD29CB7}" type="pres">
      <dgm:prSet presAssocID="{362ED7FC-7769-5249-90F2-861D9B4A62E0}" presName="sp" presStyleCnt="0"/>
      <dgm:spPr/>
    </dgm:pt>
    <dgm:pt modelId="{BBA0B743-EE24-A641-BE14-482009DBFC2C}" type="pres">
      <dgm:prSet presAssocID="{A0AA2EFE-45BC-2E41-8F9A-BD6EBE5C2181}" presName="composite" presStyleCnt="0"/>
      <dgm:spPr/>
    </dgm:pt>
    <dgm:pt modelId="{0C4C7C3A-E9BE-6845-BAB8-4140995DFAD1}" type="pres">
      <dgm:prSet presAssocID="{A0AA2EFE-45BC-2E41-8F9A-BD6EBE5C21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84F1E0-74B2-6A46-8B4C-7DB8BC54A93F}" type="pres">
      <dgm:prSet presAssocID="{A0AA2EFE-45BC-2E41-8F9A-BD6EBE5C21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45136F7-43FC-F247-83E4-548D52F3F912}" srcId="{85B580E9-8A7D-2D46-A921-9F45426E5259}" destId="{7C0B85DD-1C2D-D54B-A2F0-8C1685FD3881}" srcOrd="0" destOrd="0" parTransId="{8DCFB753-623A-6447-B0AC-D55CC956CF64}" sibTransId="{5CE2D7B8-C343-9240-9B59-05C1BAD9D9A3}"/>
    <dgm:cxn modelId="{A84D147E-60B2-3E40-BE4F-39BE356D4D1A}" srcId="{A0AA2EFE-45BC-2E41-8F9A-BD6EBE5C2181}" destId="{E5AEB83F-AA3A-5B44-8D4F-5F39B5C8F681}" srcOrd="0" destOrd="0" parTransId="{F74FDF55-F013-9F43-9292-A6CCBBA7D132}" sibTransId="{22A9EB67-685D-7449-BFE8-EEE904BFDFDA}"/>
    <dgm:cxn modelId="{A246D300-BD21-4FE7-935A-C26F83232AE3}" type="presOf" srcId="{D57A86D6-BA87-FE47-AC30-2BD0019FE551}" destId="{E7F6DE59-CDAE-4848-A4D9-DBD790FD11FA}" srcOrd="0" destOrd="0" presId="urn:microsoft.com/office/officeart/2005/8/layout/chevron2"/>
    <dgm:cxn modelId="{42704998-3203-9443-8CD4-F2CCCD9566F2}" srcId="{85B580E9-8A7D-2D46-A921-9F45426E5259}" destId="{7E6E31A1-B165-A44E-B21A-9C3151D30387}" srcOrd="1" destOrd="0" parTransId="{0D6AFE70-5301-A944-9704-0551F3D8D869}" sibTransId="{362ED7FC-7769-5249-90F2-861D9B4A62E0}"/>
    <dgm:cxn modelId="{B07215E9-E697-41E1-A559-085A2069D5E7}" type="presOf" srcId="{E5AEB83F-AA3A-5B44-8D4F-5F39B5C8F681}" destId="{E184F1E0-74B2-6A46-8B4C-7DB8BC54A93F}" srcOrd="0" destOrd="0" presId="urn:microsoft.com/office/officeart/2005/8/layout/chevron2"/>
    <dgm:cxn modelId="{1D9A3947-DDB2-4C03-9DC4-133A207A2D2F}" type="presOf" srcId="{85B580E9-8A7D-2D46-A921-9F45426E5259}" destId="{931EA10A-53A9-EC4D-AF29-FFF71B334048}" srcOrd="0" destOrd="0" presId="urn:microsoft.com/office/officeart/2005/8/layout/chevron2"/>
    <dgm:cxn modelId="{3D06E096-4B4D-461C-B855-99F986B28CAF}" type="presOf" srcId="{61BD53D8-C7F9-AF47-86B1-A88CB4635636}" destId="{7A3D4153-015A-4840-AFE3-B6CDA476D951}" srcOrd="0" destOrd="0" presId="urn:microsoft.com/office/officeart/2005/8/layout/chevron2"/>
    <dgm:cxn modelId="{B926FC8B-D44C-6F44-AB4F-A952EC6AC492}" srcId="{7E6E31A1-B165-A44E-B21A-9C3151D30387}" destId="{61BD53D8-C7F9-AF47-86B1-A88CB4635636}" srcOrd="0" destOrd="0" parTransId="{E9932FA0-7D0F-6249-B41F-13D3454CCCDD}" sibTransId="{D181788E-7D1A-8144-9953-37F489D0E1C6}"/>
    <dgm:cxn modelId="{E71F348E-E992-B649-9038-D846FCDBA5DC}" srcId="{7C0B85DD-1C2D-D54B-A2F0-8C1685FD3881}" destId="{D57A86D6-BA87-FE47-AC30-2BD0019FE551}" srcOrd="0" destOrd="0" parTransId="{BC2EC05F-8A3A-9342-86F1-9FE907D8CA70}" sibTransId="{C44D9C00-3688-7A4C-9E87-97DCEFFF009E}"/>
    <dgm:cxn modelId="{BD360770-4A5F-6944-8E74-73C53351CEAA}" srcId="{85B580E9-8A7D-2D46-A921-9F45426E5259}" destId="{A0AA2EFE-45BC-2E41-8F9A-BD6EBE5C2181}" srcOrd="2" destOrd="0" parTransId="{D40AEA6D-B331-D640-BB48-950D2AFE805A}" sibTransId="{287B84DC-F079-E640-A151-EE1C4364A90F}"/>
    <dgm:cxn modelId="{20678AE4-5C85-4F3A-9A9E-959A866952D0}" type="presOf" srcId="{7C0B85DD-1C2D-D54B-A2F0-8C1685FD3881}" destId="{1D3461A5-2975-D540-82DA-439AB6282977}" srcOrd="0" destOrd="0" presId="urn:microsoft.com/office/officeart/2005/8/layout/chevron2"/>
    <dgm:cxn modelId="{F504E2B7-C619-43B0-B13F-9FD401958D7C}" type="presOf" srcId="{7E6E31A1-B165-A44E-B21A-9C3151D30387}" destId="{89A40C73-C386-8448-803E-F8A633131226}" srcOrd="0" destOrd="0" presId="urn:microsoft.com/office/officeart/2005/8/layout/chevron2"/>
    <dgm:cxn modelId="{78129310-040C-45A7-BC55-D38021A998D4}" type="presOf" srcId="{A0AA2EFE-45BC-2E41-8F9A-BD6EBE5C2181}" destId="{0C4C7C3A-E9BE-6845-BAB8-4140995DFAD1}" srcOrd="0" destOrd="0" presId="urn:microsoft.com/office/officeart/2005/8/layout/chevron2"/>
    <dgm:cxn modelId="{47AB140C-E1A8-436A-BD53-A5D6208657E4}" type="presParOf" srcId="{931EA10A-53A9-EC4D-AF29-FFF71B334048}" destId="{236E49FF-0CCD-C74B-8AD2-6B1CAE37915F}" srcOrd="0" destOrd="0" presId="urn:microsoft.com/office/officeart/2005/8/layout/chevron2"/>
    <dgm:cxn modelId="{D1DAAD57-BD66-4D34-8395-A58C55E5A324}" type="presParOf" srcId="{236E49FF-0CCD-C74B-8AD2-6B1CAE37915F}" destId="{1D3461A5-2975-D540-82DA-439AB6282977}" srcOrd="0" destOrd="0" presId="urn:microsoft.com/office/officeart/2005/8/layout/chevron2"/>
    <dgm:cxn modelId="{7B65B1E0-11B5-4D62-9F22-D37F979C22EE}" type="presParOf" srcId="{236E49FF-0CCD-C74B-8AD2-6B1CAE37915F}" destId="{E7F6DE59-CDAE-4848-A4D9-DBD790FD11FA}" srcOrd="1" destOrd="0" presId="urn:microsoft.com/office/officeart/2005/8/layout/chevron2"/>
    <dgm:cxn modelId="{6B4D337B-365F-40D6-8498-F3278CEE4379}" type="presParOf" srcId="{931EA10A-53A9-EC4D-AF29-FFF71B334048}" destId="{3575F5F0-1749-F84A-BE16-4B386587C119}" srcOrd="1" destOrd="0" presId="urn:microsoft.com/office/officeart/2005/8/layout/chevron2"/>
    <dgm:cxn modelId="{47E48F70-DBF3-4634-ACB5-F6C9BD25F62B}" type="presParOf" srcId="{931EA10A-53A9-EC4D-AF29-FFF71B334048}" destId="{A8EEEE53-4B33-5D4A-B136-1B62E109C2E0}" srcOrd="2" destOrd="0" presId="urn:microsoft.com/office/officeart/2005/8/layout/chevron2"/>
    <dgm:cxn modelId="{125537B4-1DAF-4741-A2C7-5B9065CA8997}" type="presParOf" srcId="{A8EEEE53-4B33-5D4A-B136-1B62E109C2E0}" destId="{89A40C73-C386-8448-803E-F8A633131226}" srcOrd="0" destOrd="0" presId="urn:microsoft.com/office/officeart/2005/8/layout/chevron2"/>
    <dgm:cxn modelId="{3DEC4AF1-C986-4DE3-A132-FBCE708F36FF}" type="presParOf" srcId="{A8EEEE53-4B33-5D4A-B136-1B62E109C2E0}" destId="{7A3D4153-015A-4840-AFE3-B6CDA476D951}" srcOrd="1" destOrd="0" presId="urn:microsoft.com/office/officeart/2005/8/layout/chevron2"/>
    <dgm:cxn modelId="{7054109D-A8E2-4C2F-9EFA-187CA68877BC}" type="presParOf" srcId="{931EA10A-53A9-EC4D-AF29-FFF71B334048}" destId="{0C67D8C4-274B-5C48-A868-624B0CD29CB7}" srcOrd="3" destOrd="0" presId="urn:microsoft.com/office/officeart/2005/8/layout/chevron2"/>
    <dgm:cxn modelId="{C2A1AC79-1E67-4C23-BBBB-6A2AB209A6BF}" type="presParOf" srcId="{931EA10A-53A9-EC4D-AF29-FFF71B334048}" destId="{BBA0B743-EE24-A641-BE14-482009DBFC2C}" srcOrd="4" destOrd="0" presId="urn:microsoft.com/office/officeart/2005/8/layout/chevron2"/>
    <dgm:cxn modelId="{C4FC4F1A-1393-4779-8961-11C0790DD465}" type="presParOf" srcId="{BBA0B743-EE24-A641-BE14-482009DBFC2C}" destId="{0C4C7C3A-E9BE-6845-BAB8-4140995DFAD1}" srcOrd="0" destOrd="0" presId="urn:microsoft.com/office/officeart/2005/8/layout/chevron2"/>
    <dgm:cxn modelId="{7E3A57E2-437A-4FA8-AC3A-628D22463C22}" type="presParOf" srcId="{BBA0B743-EE24-A641-BE14-482009DBFC2C}" destId="{E184F1E0-74B2-6A46-8B4C-7DB8BC54A9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0800FFC2-67D0-45FD-8211-A3C6154C6794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E941133E-1C8F-4E0F-9720-AE22AF6F99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la-Latn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607048AE-AF6F-4C29-8D1F-30B9DCEDA0F6}" type="datetimeFigureOut">
              <a:rPr lang="la-Latn"/>
              <a:pPr>
                <a:defRPr/>
              </a:pPr>
              <a:t>27/03/2018</a:t>
            </a:fld>
            <a:endParaRPr lang="la-Latn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53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a-Latn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924425"/>
            <a:ext cx="5680075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la-Latn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la-Latn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9ACEEE2D-2D97-4F7A-96DE-7684D4D151CF}" type="slidenum">
              <a:rPr lang="la-Latn"/>
              <a:pPr>
                <a:defRPr/>
              </a:pPr>
              <a:t>‹N›</a:t>
            </a:fld>
            <a:endParaRPr lang="la-Lat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la-Latn" smtClean="0"/>
          </a:p>
        </p:txBody>
      </p:sp>
      <p:sp>
        <p:nvSpPr>
          <p:cNvPr id="6553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0F45E-138B-4F08-9F1A-98EE0403BC64}" type="slidenum">
              <a:rPr lang="la-Latn" smtClean="0"/>
              <a:pPr/>
              <a:t>19</a:t>
            </a:fld>
            <a:endParaRPr lang="la-Lat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AF44-E6DB-4294-A7C7-7169B2142B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6B1AF-9504-4C79-B044-653A5DC39D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A18D-57A2-4BC6-9953-542357C4A0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B603-38E7-4E1A-8BD9-3228375946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7F8D-CEE0-4678-8942-E405544DC6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93747-1571-4410-89B9-8954EBD9F8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7FB8-6FD9-4FCE-8D1C-1CF5D6CBDF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7F32-2A54-4B12-9037-71C7AF311E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F953-6692-41E3-8D4C-D7BBAF28CF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5B9C6-3C37-45AF-ACC0-F3C7C06CDB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C170-9E47-4B1A-AECF-3ECF52F918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7ACB-73F8-4C00-8791-1FAC75A37D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C1BB-52EB-434B-B382-1FD871A2A5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D667A7-0871-46B2-981E-E3DD1B70B5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package" Target="../embeddings/Foglio_di_lavoro_di_Microsoft_Excel221111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1557338"/>
            <a:ext cx="6400800" cy="230346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it-IT" sz="28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MIGLIORAMENTO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it-IT" sz="28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DEL PATIENT FLOW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it-IT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ALL</a:t>
            </a:r>
            <a:r>
              <a:rPr lang="ja-JP" altLang="it-IT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it-IT" altLang="ja-JP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INTERNO DELL</a:t>
            </a:r>
            <a:r>
              <a:rPr lang="ja-JP" altLang="it-IT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it-IT" altLang="ja-JP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AZIENDA OSPEDALIERO UNIVERSITARIA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it-IT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 DI FERRARA</a:t>
            </a:r>
          </a:p>
        </p:txBody>
      </p:sp>
      <p:pic>
        <p:nvPicPr>
          <p:cNvPr id="21506" name="Picture 4" descr="ferrara_ao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730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1403350" y="5516563"/>
            <a:ext cx="5975350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sz="2400" b="1">
                <a:latin typeface="Calibri" pitchFamily="34" charset="0"/>
              </a:rPr>
              <a:t>Direzione delle Professioni Sanitarie</a:t>
            </a:r>
          </a:p>
        </p:txBody>
      </p:sp>
      <p:pic>
        <p:nvPicPr>
          <p:cNvPr id="21508" name="Picture 5" descr="Unife_ne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844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3025"/>
            <a:ext cx="6115050" cy="434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5319" name="Picture 23" descr="Immagin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919638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0" name="Rectangle 17"/>
          <p:cNvSpPr>
            <a:spLocks noChangeArrowheads="1"/>
          </p:cNvSpPr>
          <p:nvPr/>
        </p:nvSpPr>
        <p:spPr bwMode="auto">
          <a:xfrm>
            <a:off x="2627313" y="2773363"/>
            <a:ext cx="3290887" cy="396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000" b="1">
                <a:latin typeface="Cambria" pitchFamily="18" charset="0"/>
              </a:rPr>
              <a:t>I giorni in cui sono stati liberati meno di 15 PL </a:t>
            </a:r>
          </a:p>
          <a:p>
            <a:pPr algn="ctr"/>
            <a:r>
              <a:rPr lang="it-IT" sz="1000" b="1">
                <a:latin typeface="Cambria" pitchFamily="18" charset="0"/>
              </a:rPr>
              <a:t>sono stati 9 (29,03%) (di cui 4 domeniche e 1 sabato)</a:t>
            </a:r>
          </a:p>
        </p:txBody>
      </p:sp>
      <p:pic>
        <p:nvPicPr>
          <p:cNvPr id="55321" name="Picture 25" descr="Immagin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65625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2" name="Rectangle 22"/>
          <p:cNvSpPr>
            <a:spLocks noChangeArrowheads="1"/>
          </p:cNvSpPr>
          <p:nvPr/>
        </p:nvSpPr>
        <p:spPr bwMode="auto">
          <a:xfrm>
            <a:off x="2987675" y="4797425"/>
            <a:ext cx="2903538" cy="396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000" b="1">
                <a:latin typeface="Cambria" pitchFamily="18" charset="0"/>
              </a:rPr>
              <a:t>I giorni in cui sono stati liberati meno di 15 PL </a:t>
            </a:r>
          </a:p>
          <a:p>
            <a:pPr algn="ctr"/>
            <a:r>
              <a:rPr lang="it-IT" sz="1000" b="1">
                <a:latin typeface="Cambria" pitchFamily="18" charset="0"/>
              </a:rPr>
              <a:t>sono stati 9 (32,14%) (di cui 3 domeniche)</a:t>
            </a:r>
          </a:p>
        </p:txBody>
      </p:sp>
      <p:pic>
        <p:nvPicPr>
          <p:cNvPr id="55323" name="Picture 27" descr="Immagin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8686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9" name="Rectangle 9"/>
          <p:cNvSpPr>
            <a:spLocks noChangeArrowheads="1"/>
          </p:cNvSpPr>
          <p:nvPr/>
        </p:nvSpPr>
        <p:spPr bwMode="auto">
          <a:xfrm>
            <a:off x="2843213" y="476250"/>
            <a:ext cx="2903537" cy="396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000" b="1">
                <a:latin typeface="Cambria" pitchFamily="18" charset="0"/>
              </a:rPr>
              <a:t>I giorni in cui sono stati liberati meno di 15 PL </a:t>
            </a:r>
          </a:p>
          <a:p>
            <a:pPr algn="ctr"/>
            <a:r>
              <a:rPr lang="it-IT" sz="1000" b="1">
                <a:latin typeface="Cambria" pitchFamily="18" charset="0"/>
              </a:rPr>
              <a:t>sono stati 2 il 6,4% (di cui 1 domenica)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0" grpId="0" animBg="1"/>
      <p:bldP spid="45082" grpId="0" animBg="1"/>
      <p:bldP spid="450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6329" name="Grafico" r:id="rId3" imgW="5991278" imgH="3467070" progId="Excel.Chart.8">
              <p:embed/>
            </p:oleObj>
          </a:graphicData>
        </a:graphic>
      </p:graphicFrame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900113" y="765175"/>
            <a:ext cx="13684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900"/>
              <a:t>Media: 12,94</a:t>
            </a:r>
          </a:p>
          <a:p>
            <a:pPr algn="ctr">
              <a:spcBef>
                <a:spcPct val="50000"/>
              </a:spcBef>
            </a:pPr>
            <a:r>
              <a:rPr lang="it-IT" sz="900"/>
              <a:t>Mediana: 12</a:t>
            </a:r>
          </a:p>
          <a:p>
            <a:pPr algn="ctr">
              <a:spcBef>
                <a:spcPct val="50000"/>
              </a:spcBef>
            </a:pPr>
            <a:r>
              <a:rPr lang="it-IT" sz="900"/>
              <a:t>DS: 7,1 (Min.1/Max 31)</a:t>
            </a:r>
          </a:p>
        </p:txBody>
      </p:sp>
      <p:sp>
        <p:nvSpPr>
          <p:cNvPr id="56331" name="Rectangle 12"/>
          <p:cNvSpPr>
            <a:spLocks noChangeArrowheads="1"/>
          </p:cNvSpPr>
          <p:nvPr/>
        </p:nvSpPr>
        <p:spPr bwMode="auto">
          <a:xfrm>
            <a:off x="900113" y="765175"/>
            <a:ext cx="13684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2" name="Rectangle 14"/>
          <p:cNvSpPr>
            <a:spLocks noChangeArrowheads="1"/>
          </p:cNvSpPr>
          <p:nvPr/>
        </p:nvSpPr>
        <p:spPr bwMode="auto">
          <a:xfrm>
            <a:off x="2195513" y="3213100"/>
            <a:ext cx="13684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900"/>
              <a:t>Media: 5,48</a:t>
            </a:r>
          </a:p>
          <a:p>
            <a:pPr algn="ctr"/>
            <a:r>
              <a:rPr lang="it-IT" sz="900"/>
              <a:t>Mediana: 4</a:t>
            </a:r>
          </a:p>
          <a:p>
            <a:pPr algn="ctr"/>
            <a:r>
              <a:rPr lang="it-IT" sz="900"/>
              <a:t>DS: 3,73 (Min.0/Max 13)</a:t>
            </a:r>
          </a:p>
        </p:txBody>
      </p:sp>
      <p:sp>
        <p:nvSpPr>
          <p:cNvPr id="56333" name="Rectangle 15"/>
          <p:cNvSpPr>
            <a:spLocks noChangeArrowheads="1"/>
          </p:cNvSpPr>
          <p:nvPr/>
        </p:nvSpPr>
        <p:spPr bwMode="auto">
          <a:xfrm>
            <a:off x="2339975" y="3213100"/>
            <a:ext cx="115252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4" name="Rectangle 16"/>
          <p:cNvSpPr>
            <a:spLocks noChangeArrowheads="1"/>
          </p:cNvSpPr>
          <p:nvPr/>
        </p:nvSpPr>
        <p:spPr bwMode="auto">
          <a:xfrm>
            <a:off x="3563938" y="2636838"/>
            <a:ext cx="14398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900"/>
              <a:t>Media: 5,25</a:t>
            </a:r>
          </a:p>
          <a:p>
            <a:pPr algn="ctr"/>
            <a:r>
              <a:rPr lang="it-IT" sz="900"/>
              <a:t>Mediana: 4</a:t>
            </a:r>
          </a:p>
          <a:p>
            <a:pPr algn="ctr"/>
            <a:r>
              <a:rPr lang="it-IT" sz="900"/>
              <a:t>DS: 4,35 (Min 0/Max 18)</a:t>
            </a:r>
          </a:p>
        </p:txBody>
      </p:sp>
      <p:sp>
        <p:nvSpPr>
          <p:cNvPr id="56335" name="Rectangle 17"/>
          <p:cNvSpPr>
            <a:spLocks noChangeArrowheads="1"/>
          </p:cNvSpPr>
          <p:nvPr/>
        </p:nvSpPr>
        <p:spPr bwMode="auto">
          <a:xfrm>
            <a:off x="3635375" y="2636838"/>
            <a:ext cx="13684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351838" cy="3683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 dirty="0"/>
              <a:t>AZIONI A BREVE </a:t>
            </a:r>
            <a:r>
              <a:rPr lang="it-IT" b="1" dirty="0" smtClean="0"/>
              <a:t>TERMINE</a:t>
            </a:r>
            <a:endParaRPr lang="it-IT" b="1" dirty="0"/>
          </a:p>
        </p:txBody>
      </p:sp>
      <p:graphicFrame>
        <p:nvGraphicFramePr>
          <p:cNvPr id="3" name="Diagramma 2"/>
          <p:cNvGraphicFramePr/>
          <p:nvPr/>
        </p:nvGraphicFramePr>
        <p:xfrm>
          <a:off x="306065" y="1385888"/>
          <a:ext cx="8352929" cy="406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2708275"/>
            <a:ext cx="9032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2088" y="1557338"/>
            <a:ext cx="901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5313" y="777875"/>
            <a:ext cx="7808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1913" y="5280025"/>
            <a:ext cx="7351712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Immagin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8925" y="5280025"/>
            <a:ext cx="104298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12"/>
          <a:srcRect b="7805"/>
          <a:stretch/>
        </p:blipFill>
        <p:spPr>
          <a:xfrm>
            <a:off x="7388820" y="5164647"/>
            <a:ext cx="1404451" cy="118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10"/>
          <p:cNvPicPr>
            <a:picLocks noChangeAspect="1"/>
          </p:cNvPicPr>
          <p:nvPr/>
        </p:nvPicPr>
        <p:blipFill rotWithShape="1">
          <a:blip r:embed="rId12"/>
          <a:srcRect b="7805"/>
          <a:stretch/>
        </p:blipFill>
        <p:spPr>
          <a:xfrm>
            <a:off x="7317382" y="3867659"/>
            <a:ext cx="1404451" cy="118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0"/>
          <p:cNvSpPr txBox="1">
            <a:spLocks noChangeArrowheads="1"/>
          </p:cNvSpPr>
          <p:nvPr/>
        </p:nvSpPr>
        <p:spPr bwMode="auto">
          <a:xfrm>
            <a:off x="468313" y="333375"/>
            <a:ext cx="7777162" cy="3683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/>
              <a:t>A MEDIO TERMINE</a:t>
            </a:r>
          </a:p>
        </p:txBody>
      </p:sp>
      <p:graphicFrame>
        <p:nvGraphicFramePr>
          <p:cNvPr id="3" name="Diagramma 2"/>
          <p:cNvGraphicFramePr/>
          <p:nvPr/>
        </p:nvGraphicFramePr>
        <p:xfrm>
          <a:off x="467544" y="1412776"/>
          <a:ext cx="77521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20" name="Object 2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08175" y="2420938"/>
          <a:ext cx="5903913" cy="2141537"/>
        </p:xfrm>
        <a:graphic>
          <a:graphicData uri="http://schemas.openxmlformats.org/presentationml/2006/ole">
            <p:oleObj spid="_x0000_s38939" name="Grafico" r:id="rId3" imgW="7467555" imgH="3695760" progId="Excel.Chart.8">
              <p:embed/>
            </p:oleObj>
          </a:graphicData>
        </a:graphic>
      </p:graphicFrame>
      <p:graphicFrame>
        <p:nvGraphicFramePr>
          <p:cNvPr id="38930" name="Object 28"/>
          <p:cNvGraphicFramePr>
            <a:graphicFrameLocks noGrp="1" noChangeAspect="1"/>
          </p:cNvGraphicFramePr>
          <p:nvPr>
            <p:ph sz="half" idx="2"/>
          </p:nvPr>
        </p:nvGraphicFramePr>
        <p:xfrm>
          <a:off x="1908175" y="4508500"/>
          <a:ext cx="5903913" cy="2160588"/>
        </p:xfrm>
        <a:graphic>
          <a:graphicData uri="http://schemas.openxmlformats.org/presentationml/2006/ole">
            <p:oleObj spid="_x0000_s38940" name="Grafico" r:id="rId4" imgW="7486734" imgH="3066930" progId="Excel.Chart.8">
              <p:embed/>
            </p:oleObj>
          </a:graphicData>
        </a:graphic>
      </p:graphicFrame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1403350" y="0"/>
            <a:ext cx="6713538" cy="965200"/>
            <a:chOff x="1039018" y="1180"/>
            <a:chExt cx="6713165" cy="964803"/>
          </a:xfrm>
        </p:grpSpPr>
        <p:sp>
          <p:nvSpPr>
            <p:cNvPr id="7" name="Rettangolo con angoli arrotondati sullo stesso lato 6"/>
            <p:cNvSpPr/>
            <p:nvPr/>
          </p:nvSpPr>
          <p:spPr>
            <a:xfrm rot="5400000">
              <a:off x="3913199" y="-2873001"/>
              <a:ext cx="964803" cy="6713165"/>
            </a:xfrm>
            <a:prstGeom prst="round2SameRect">
              <a:avLst/>
            </a:prstGeom>
          </p:spPr>
          <p:style>
            <a:ln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" name="Rettangolo 7"/>
            <p:cNvSpPr/>
            <p:nvPr/>
          </p:nvSpPr>
          <p:spPr>
            <a:xfrm>
              <a:off x="1039018" y="48785"/>
              <a:ext cx="6665543" cy="86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1430" rIns="11430" bIns="11430" spcCol="1270" anchor="ctr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dirty="0"/>
                <a:t>IMPLEMENTAZIONE DELLA CULTURA DELLA PIANIFICAZIONE ALLA DIMISSIONE </a:t>
              </a:r>
            </a:p>
          </p:txBody>
        </p:sp>
      </p:grpSp>
      <p:grpSp>
        <p:nvGrpSpPr>
          <p:cNvPr id="38942" name="Gruppo 8"/>
          <p:cNvGrpSpPr>
            <a:grpSpLocks/>
          </p:cNvGrpSpPr>
          <p:nvPr/>
        </p:nvGrpSpPr>
        <p:grpSpPr bwMode="auto">
          <a:xfrm>
            <a:off x="166688" y="68263"/>
            <a:ext cx="1038225" cy="1484312"/>
            <a:chOff x="1" y="1179"/>
            <a:chExt cx="1039018" cy="1484312"/>
          </a:xfrm>
        </p:grpSpPr>
        <p:sp>
          <p:nvSpPr>
            <p:cNvPr id="10" name="Gallone 9"/>
            <p:cNvSpPr/>
            <p:nvPr/>
          </p:nvSpPr>
          <p:spPr>
            <a:xfrm rot="5400000">
              <a:off x="-222645" y="223825"/>
              <a:ext cx="1484312" cy="1039018"/>
            </a:xfrm>
            <a:prstGeom prst="chevron">
              <a:avLst/>
            </a:prstGeom>
          </p:spPr>
          <p:style>
            <a:ln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Gallone 4"/>
            <p:cNvSpPr/>
            <p:nvPr/>
          </p:nvSpPr>
          <p:spPr>
            <a:xfrm>
              <a:off x="1" y="520291"/>
              <a:ext cx="1039018" cy="446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t-IT" sz="2600" dirty="0"/>
            </a:p>
          </p:txBody>
        </p:sp>
      </p:grpSp>
      <p:pic>
        <p:nvPicPr>
          <p:cNvPr id="389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188913"/>
            <a:ext cx="59039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8920" grpId="0"/>
      <p:bldOleChart spid="38920" grpId="1"/>
      <p:bldOleChart spid="38930" grpId="0"/>
      <p:bldOleChart spid="389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49" name="Group 137"/>
          <p:cNvGraphicFramePr>
            <a:graphicFrameLocks noGrp="1"/>
          </p:cNvGraphicFramePr>
          <p:nvPr>
            <p:ph/>
          </p:nvPr>
        </p:nvGraphicFramePr>
        <p:xfrm>
          <a:off x="468313" y="404813"/>
          <a:ext cx="8229600" cy="6126162"/>
        </p:xfrm>
        <a:graphic>
          <a:graphicData uri="http://schemas.openxmlformats.org/drawingml/2006/table">
            <a:tbl>
              <a:tblPr/>
              <a:tblGrid>
                <a:gridCol w="1646237"/>
                <a:gridCol w="1644650"/>
                <a:gridCol w="1647825"/>
                <a:gridCol w="1644650"/>
                <a:gridCol w="1646238"/>
              </a:tblGrid>
              <a:tr h="107791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DIPARTIMENTO MEDICO</a:t>
                      </a:r>
                    </a:p>
                  </a:txBody>
                  <a:tcPr marL="90000" marR="90000" marT="1800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01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MEDIA DIMISSIONI MATTINO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DS (MIN/MAX)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MEDIA DIMISSIONI DIE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DS (MIN/MAX)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D"/>
                    </a:solidFill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DICEMBRE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8,17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4,54 (2/13)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2,33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0,88 (1,38/3,9)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GENNAIO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6,33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4,13 (0/13)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2,41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1,15 (1,06/4,25)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FEBBRAIO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6,67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5,39 (3/17)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2,46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0,91 (1,46/4,07)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5" name="Group 31"/>
          <p:cNvGraphicFramePr>
            <a:graphicFrameLocks noGrp="1"/>
          </p:cNvGraphicFramePr>
          <p:nvPr/>
        </p:nvGraphicFramePr>
        <p:xfrm>
          <a:off x="1763713" y="2420938"/>
          <a:ext cx="5472112" cy="2132012"/>
        </p:xfrm>
        <a:graphic>
          <a:graphicData uri="http://schemas.openxmlformats.org/drawingml/2006/table">
            <a:tbl>
              <a:tblPr/>
              <a:tblGrid>
                <a:gridCol w="3175000"/>
                <a:gridCol w="2297112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UNITA</a:t>
                      </a:r>
                      <a:r>
                        <a:rPr kumimoji="0" lang="ja-JP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’</a:t>
                      </a:r>
                      <a:r>
                        <a:rPr kumimoji="0" lang="it-IT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OPERATIVA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Posti Letto liberi per BM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ONCO – EMATOLOGIA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(Posti letto 34 – 36)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/*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PNEUMOLGIA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(Posti Letto 23)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ENDOCRINOLOGIA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REUMATOLOGIA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NEFROLOGIA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(Posti letto totali 32 – 34)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1- 2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(1 Posto letto a settimana – Endocrinologia)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</a:tr>
            </a:tbl>
          </a:graphicData>
        </a:graphic>
      </p:graphicFrame>
      <p:sp>
        <p:nvSpPr>
          <p:cNvPr id="41019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8280400" cy="808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 dirty="0"/>
              <a:t>AZIONI A BREVE TERMINE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dirty="0"/>
              <a:t>IL </a:t>
            </a:r>
            <a:r>
              <a:rPr lang="ja-JP" altLang="it-IT" dirty="0"/>
              <a:t>“</a:t>
            </a:r>
            <a:r>
              <a:rPr lang="it-IT" altLang="ja-JP" dirty="0"/>
              <a:t>CINGOLO</a:t>
            </a:r>
            <a:r>
              <a:rPr lang="ja-JP" altLang="it-IT" dirty="0"/>
              <a:t>”</a:t>
            </a:r>
            <a:r>
              <a:rPr lang="it-IT" altLang="ja-JP" dirty="0"/>
              <a:t> DELLE DIMISSIONI</a:t>
            </a:r>
            <a:endParaRPr lang="it-IT" dirty="0"/>
          </a:p>
        </p:txBody>
      </p:sp>
      <p:sp>
        <p:nvSpPr>
          <p:cNvPr id="61459" name="Text Box 65"/>
          <p:cNvSpPr txBox="1">
            <a:spLocks noChangeArrowheads="1"/>
          </p:cNvSpPr>
          <p:nvPr/>
        </p:nvSpPr>
        <p:spPr bwMode="auto">
          <a:xfrm>
            <a:off x="2124075" y="5157788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* </a:t>
            </a:r>
            <a:r>
              <a:rPr lang="it-IT" sz="800">
                <a:latin typeface="Cambria" pitchFamily="18" charset="0"/>
              </a:rPr>
              <a:t>In base alla disponibilità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5"/>
            <a:ext cx="1368152" cy="120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76672"/>
            <a:ext cx="1368152" cy="120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1782" name="Group 38"/>
          <p:cNvGraphicFramePr>
            <a:graphicFrameLocks noGrp="1"/>
          </p:cNvGraphicFramePr>
          <p:nvPr/>
        </p:nvGraphicFramePr>
        <p:xfrm>
          <a:off x="1763713" y="4797425"/>
          <a:ext cx="5472112" cy="396875"/>
        </p:xfrm>
        <a:graphic>
          <a:graphicData uri="http://schemas.openxmlformats.org/drawingml/2006/table">
            <a:tbl>
              <a:tblPr/>
              <a:tblGrid>
                <a:gridCol w="3173412"/>
                <a:gridCol w="22987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Gastro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(Posti letto 12)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65" name="Object 17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15888"/>
          <a:ext cx="5905500" cy="2089150"/>
        </p:xfrm>
        <a:graphic>
          <a:graphicData uri="http://schemas.openxmlformats.org/presentationml/2006/ole">
            <p:oleObj spid="_x0000_s53265" name="Grafico" r:id="rId3" imgW="6324623" imgH="2714580" progId="Excel.Chart.8">
              <p:embed/>
            </p:oleObj>
          </a:graphicData>
        </a:graphic>
      </p:graphicFrame>
      <p:graphicFrame>
        <p:nvGraphicFramePr>
          <p:cNvPr id="53266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938" y="2420938"/>
          <a:ext cx="5935662" cy="1871662"/>
        </p:xfrm>
        <a:graphic>
          <a:graphicData uri="http://schemas.openxmlformats.org/presentationml/2006/ole">
            <p:oleObj spid="_x0000_s53266" name="Grafico" r:id="rId4" imgW="5667389" imgH="3124170" progId="Excel.Chart.8">
              <p:embed/>
            </p:oleObj>
          </a:graphicData>
        </a:graphic>
      </p:graphicFrame>
      <p:graphicFrame>
        <p:nvGraphicFramePr>
          <p:cNvPr id="53267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925" y="4508500"/>
          <a:ext cx="5870575" cy="1873250"/>
        </p:xfrm>
        <a:graphic>
          <a:graphicData uri="http://schemas.openxmlformats.org/presentationml/2006/ole">
            <p:oleObj spid="_x0000_s53267" name="Grafico" r:id="rId5" imgW="6267354" imgH="249561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265" grpId="0"/>
      <p:bldOleChart spid="53266" grpId="0"/>
      <p:bldOleChart spid="532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63" name="Group 39"/>
          <p:cNvGraphicFramePr>
            <a:graphicFrameLocks noGrp="1"/>
          </p:cNvGraphicFramePr>
          <p:nvPr>
            <p:ph/>
          </p:nvPr>
        </p:nvGraphicFramePr>
        <p:xfrm>
          <a:off x="395288" y="333375"/>
          <a:ext cx="8229600" cy="6126163"/>
        </p:xfrm>
        <a:graphic>
          <a:graphicData uri="http://schemas.openxmlformats.org/drawingml/2006/table">
            <a:tbl>
              <a:tblPr/>
              <a:tblGrid>
                <a:gridCol w="1646237"/>
                <a:gridCol w="1646238"/>
                <a:gridCol w="1644650"/>
                <a:gridCol w="1646237"/>
                <a:gridCol w="1646238"/>
              </a:tblGrid>
              <a:tr h="119856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Dipartimento medico specialistico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31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Media dimissioni al giorno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Ds (MIN/MAX)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Media dimissioni quotidiane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DS (MIN/MAX)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dicembre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5,85 (1/15)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0,89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0,18 (O,8/1,09)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gennaio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6,53 (0/16)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0,88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0,10 (0,74/0,96)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febbraio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7,38 (0/18)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0,99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0,18 (0,78/1,25)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981075"/>
            <a:ext cx="62738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716338"/>
            <a:ext cx="7615237" cy="22336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6"/>
          <p:cNvSpPr>
            <a:spLocks noChangeArrowheads="1"/>
          </p:cNvSpPr>
          <p:nvPr/>
        </p:nvSpPr>
        <p:spPr bwMode="auto">
          <a:xfrm>
            <a:off x="107950" y="74613"/>
            <a:ext cx="9144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06800" anchor="ctr">
            <a:spAutoFit/>
          </a:bodyPr>
          <a:lstStyle/>
          <a:p>
            <a:pPr algn="ctr"/>
            <a:r>
              <a:rPr lang="it-IT" sz="2400" b="1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L’</a:t>
            </a:r>
            <a:r>
              <a:rPr lang="it-IT" altLang="ja-JP" sz="2400" b="1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OBIETTIVO PRINCIPALE DI QUESTO PROGETTO È ASSICURARE IL COORDINAMENTO E LA MASSIMA INTEGRAZIONE TRA LA LOGISTICA DEL PAZIENTE, LE AREA PRODUTTIVE OSPEDALIERE E I PERCORSI CLINICI </a:t>
            </a:r>
          </a:p>
          <a:p>
            <a:pPr algn="ctr"/>
            <a:r>
              <a:rPr lang="it-IT" altLang="ja-JP" sz="2400" b="1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ATTRAVERSO </a:t>
            </a:r>
          </a:p>
          <a:p>
            <a:pPr algn="ctr" eaLnBrk="0" hangingPunct="0"/>
            <a:endParaRPr lang="it-IT">
              <a:latin typeface="Calibri" pitchFamily="34" charset="0"/>
              <a:ea typeface="Gulim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6" y="5910"/>
            <a:ext cx="780349" cy="77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Segnaposto contenuto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60575"/>
            <a:ext cx="83026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0825" y="981075"/>
            <a:ext cx="1943100" cy="3384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/>
              <a:t>ATTIVITA</a:t>
            </a:r>
            <a:r>
              <a:rPr lang="ja-JP" altLang="it-IT" b="1" dirty="0"/>
              <a:t>’</a:t>
            </a:r>
            <a:r>
              <a:rPr lang="it-IT" altLang="ja-JP" b="1" dirty="0"/>
              <a:t> </a:t>
            </a:r>
          </a:p>
          <a:p>
            <a:pPr algn="ctr">
              <a:defRPr/>
            </a:pPr>
            <a:r>
              <a:rPr lang="it-IT" b="1" dirty="0"/>
              <a:t>(PS)</a:t>
            </a:r>
          </a:p>
          <a:p>
            <a:pPr algn="ctr">
              <a:defRPr/>
            </a:pPr>
            <a:endParaRPr lang="it-IT" b="1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48038" y="981075"/>
            <a:ext cx="1943100" cy="3384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/>
              <a:t>DEGENZA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44208" y="980728"/>
            <a:ext cx="1943100" cy="3384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>
                <a:ln>
                  <a:solidFill>
                    <a:schemeClr val="tx1"/>
                  </a:solidFill>
                </a:ln>
              </a:rPr>
              <a:t>DIMISSIONE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188" y="836613"/>
            <a:ext cx="1296987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/>
              <a:t>IN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35375" y="836613"/>
            <a:ext cx="1296988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/>
              <a:t>STAY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804025" y="836613"/>
            <a:ext cx="1296988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/>
              <a:t>OUT</a:t>
            </a: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3419475" y="4652963"/>
            <a:ext cx="1800225" cy="935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/>
              <a:t>STRUMENTI</a:t>
            </a:r>
          </a:p>
          <a:p>
            <a:pPr algn="ctr">
              <a:defRPr/>
            </a:pPr>
            <a:r>
              <a:rPr lang="it-IT" sz="1400" dirty="0"/>
              <a:t>PROGRAMMAZIONE</a:t>
            </a:r>
          </a:p>
          <a:p>
            <a:pPr algn="ctr">
              <a:defRPr/>
            </a:pPr>
            <a:r>
              <a:rPr lang="it-IT" sz="1400" dirty="0"/>
              <a:t>DIMISSIONI</a:t>
            </a:r>
          </a:p>
          <a:p>
            <a:pPr algn="ctr">
              <a:defRPr/>
            </a:pPr>
            <a:r>
              <a:rPr lang="it-IT" sz="1400" dirty="0"/>
              <a:t>CINGOLO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6516688" y="5013325"/>
            <a:ext cx="1871662" cy="1225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000000"/>
                </a:solidFill>
                <a:ea typeface="ＭＳ Ｐゴシック" pitchFamily="34" charset="-128"/>
              </a:rPr>
              <a:t>STRUMENTI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ea typeface="ＭＳ Ｐゴシック" pitchFamily="34" charset="-128"/>
              </a:rPr>
              <a:t>CINGOLO 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ea typeface="ＭＳ Ｐゴシック" pitchFamily="34" charset="-128"/>
              </a:rPr>
              <a:t>AMBITO 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ea typeface="ＭＳ Ｐゴシック" pitchFamily="34" charset="-128"/>
              </a:rPr>
              <a:t>TERRITORIALI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87450" y="2924175"/>
            <a:ext cx="2087563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400" b="1" dirty="0"/>
              <a:t>FLOW MANAGEMENT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51275" y="2924175"/>
            <a:ext cx="3671888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/>
              <a:t>CASE MANAGEMENT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79613" y="3860800"/>
            <a:ext cx="4032250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/>
              <a:t>BED MANAGEMENT</a:t>
            </a:r>
          </a:p>
        </p:txBody>
      </p:sp>
      <p:pic>
        <p:nvPicPr>
          <p:cNvPr id="66572" name="Picture 24"/>
          <p:cNvPicPr>
            <a:picLocks noChangeAspect="1" noChangeArrowheads="1"/>
          </p:cNvPicPr>
          <p:nvPr/>
        </p:nvPicPr>
        <p:blipFill>
          <a:blip r:embed="rId2"/>
          <a:srcRect l="15819" r="16859"/>
          <a:stretch>
            <a:fillRect/>
          </a:stretch>
        </p:blipFill>
        <p:spPr bwMode="auto">
          <a:xfrm>
            <a:off x="7235825" y="3716338"/>
            <a:ext cx="13684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2 15"/>
          <p:cNvCxnSpPr>
            <a:stCxn id="12" idx="2"/>
          </p:cNvCxnSpPr>
          <p:nvPr/>
        </p:nvCxnSpPr>
        <p:spPr>
          <a:xfrm>
            <a:off x="2232025" y="3429000"/>
            <a:ext cx="611188" cy="43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3" idx="2"/>
          </p:cNvCxnSpPr>
          <p:nvPr/>
        </p:nvCxnSpPr>
        <p:spPr>
          <a:xfrm flipH="1">
            <a:off x="5219700" y="3429000"/>
            <a:ext cx="468313" cy="433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3" idx="2"/>
          </p:cNvCxnSpPr>
          <p:nvPr/>
        </p:nvCxnSpPr>
        <p:spPr>
          <a:xfrm>
            <a:off x="5688013" y="3429000"/>
            <a:ext cx="1692275" cy="6492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4" idx="3"/>
          </p:cNvCxnSpPr>
          <p:nvPr/>
        </p:nvCxnSpPr>
        <p:spPr>
          <a:xfrm>
            <a:off x="6011863" y="4113213"/>
            <a:ext cx="1223962" cy="252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04" name="Connettore 2 21503"/>
          <p:cNvCxnSpPr/>
          <p:nvPr/>
        </p:nvCxnSpPr>
        <p:spPr>
          <a:xfrm>
            <a:off x="3348038" y="3213100"/>
            <a:ext cx="431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578" name="Immagin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0"/>
            <a:ext cx="60229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Immagin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3575" y="-22225"/>
            <a:ext cx="7556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476250"/>
            <a:ext cx="9182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735" name="Picture 1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6021388"/>
            <a:ext cx="423386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7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59" name="Group 87"/>
          <p:cNvGraphicFramePr>
            <a:graphicFrameLocks noGrp="1"/>
          </p:cNvGraphicFramePr>
          <p:nvPr>
            <p:ph sz="half" idx="4294967295"/>
          </p:nvPr>
        </p:nvGraphicFramePr>
        <p:xfrm>
          <a:off x="395288" y="260350"/>
          <a:ext cx="8353425" cy="2736850"/>
        </p:xfrm>
        <a:graphic>
          <a:graphicData uri="http://schemas.openxmlformats.org/drawingml/2006/table">
            <a:tbl>
              <a:tblPr/>
              <a:tblGrid>
                <a:gridCol w="1376362"/>
                <a:gridCol w="1371600"/>
                <a:gridCol w="1376363"/>
                <a:gridCol w="1376362"/>
                <a:gridCol w="1476375"/>
                <a:gridCol w="1376363"/>
              </a:tblGrid>
              <a:tr h="1228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Pazienti in lista di attesa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Dicembre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LPA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CRA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OsCo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Hospice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TOT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TOT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5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61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47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10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19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137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Media (die)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5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2,65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2,04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0,43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0,83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5,96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DS (die)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5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1,67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2,06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0,66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1,27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3,20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960" name="Group 88"/>
          <p:cNvGraphicFramePr>
            <a:graphicFrameLocks noGrp="1"/>
          </p:cNvGraphicFramePr>
          <p:nvPr>
            <p:ph sz="half" idx="2"/>
          </p:nvPr>
        </p:nvGraphicFramePr>
        <p:xfrm>
          <a:off x="395288" y="3284538"/>
          <a:ext cx="8291512" cy="2841625"/>
        </p:xfrm>
        <a:graphic>
          <a:graphicData uri="http://schemas.openxmlformats.org/drawingml/2006/table">
            <a:tbl>
              <a:tblPr/>
              <a:tblGrid>
                <a:gridCol w="1366837"/>
                <a:gridCol w="1362075"/>
                <a:gridCol w="1363663"/>
                <a:gridCol w="1366837"/>
                <a:gridCol w="1465263"/>
                <a:gridCol w="1366837"/>
              </a:tblGrid>
              <a:tr h="117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Pazienti realmente dimessi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Dicembre</a:t>
                      </a:r>
                      <a:endParaRPr kumimoji="0" lang="la-Lat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LPA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CRA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OsCo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Hospice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TOT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TOT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5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107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23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6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5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141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Media (die)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5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4,65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0,88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0,23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0,21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4,55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DS (die)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5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2,71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1,07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0,43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0,51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3,85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8" y="260350"/>
            <a:ext cx="91963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1663"/>
            <a:ext cx="90122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2636838"/>
            <a:ext cx="3916363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40" name="Picture 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597693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741" name="Picture 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933825"/>
            <a:ext cx="5976937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1763713" y="404813"/>
            <a:ext cx="4751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PAZIENTI IN ATTESA DI PL - Gennaio </a:t>
            </a:r>
          </a:p>
        </p:txBody>
      </p:sp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1547813" y="357346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PAZIENTI REALMENTE DIMESSI- Gennaio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3100"/>
            <a:ext cx="9036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636838"/>
            <a:ext cx="26654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7092950" y="4868863"/>
            <a:ext cx="1008063" cy="647700"/>
          </a:xfrm>
          <a:prstGeom prst="ellipse">
            <a:avLst/>
          </a:prstGeom>
          <a:noFill/>
          <a:ln w="127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75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20713"/>
            <a:ext cx="7140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PAZIENTI IN ATTESA DI PL- Febbario</a:t>
            </a:r>
          </a:p>
        </p:txBody>
      </p:sp>
      <p:pic>
        <p:nvPicPr>
          <p:cNvPr id="69676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905250"/>
            <a:ext cx="712946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1042988" y="3573463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PAZIENTI REALMENTE DIMESSI - Febbraio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67818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373688"/>
            <a:ext cx="184943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5373688"/>
            <a:ext cx="18129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54" name="Group 22"/>
          <p:cNvGraphicFramePr>
            <a:graphicFrameLocks noGrp="1"/>
          </p:cNvGraphicFramePr>
          <p:nvPr/>
        </p:nvGraphicFramePr>
        <p:xfrm>
          <a:off x="0" y="0"/>
          <a:ext cx="9144000" cy="3754438"/>
        </p:xfrm>
        <a:graphic>
          <a:graphicData uri="http://schemas.openxmlformats.org/drawingml/2006/table">
            <a:tbl>
              <a:tblPr/>
              <a:tblGrid>
                <a:gridCol w="2484438"/>
                <a:gridCol w="3600450"/>
                <a:gridCol w="3059112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PUNTI DI FORZA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PUNTI DI DEBOLEZZA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D"/>
                    </a:solidFill>
                  </a:tcPr>
                </a:tc>
              </a:tr>
              <a:tr h="313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INTERNI ALL’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ORGANIZZAZIONE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- Integrazione tra diverse figure professionali e a diversi livelli. (Bed Management/Case Management/Direzione Medica/Componente Medica/Componente Assistenziale/CDCA)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Implementazione modello Case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Scarsa disponibilità PL dipartimento chirurgico a fronte di criticità di sistema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 Scarso impatto della CDCA sui flussi in uscita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Pianificazione della dimissione.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OBI funzionale – Attivazione correlata alla mancanza di disponibilità del PL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4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539750" y="0"/>
          <a:ext cx="8208963" cy="1152525"/>
        </p:xfrm>
        <a:graphic>
          <a:graphicData uri="http://schemas.openxmlformats.org/drawingml/2006/table">
            <a:tbl>
              <a:tblPr/>
              <a:tblGrid>
                <a:gridCol w="2328863"/>
                <a:gridCol w="3825875"/>
                <a:gridCol w="205422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7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PUNTI DI FORZA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7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PUNTI DI DEBOLEZZA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76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725" name="Group 45"/>
          <p:cNvGraphicFramePr>
            <a:graphicFrameLocks noGrp="1"/>
          </p:cNvGraphicFramePr>
          <p:nvPr>
            <p:ph sz="half" idx="2"/>
          </p:nvPr>
        </p:nvGraphicFramePr>
        <p:xfrm>
          <a:off x="539750" y="1125538"/>
          <a:ext cx="8208963" cy="2560637"/>
        </p:xfrm>
        <a:graphic>
          <a:graphicData uri="http://schemas.openxmlformats.org/drawingml/2006/table">
            <a:tbl>
              <a:tblPr/>
              <a:tblGrid>
                <a:gridCol w="2341563"/>
                <a:gridCol w="3814762"/>
                <a:gridCol w="2052638"/>
              </a:tblGrid>
              <a:tr h="249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ESTERNI ALL’ORGANIZZAZIONE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2D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- CDCA. 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ESITO ATTESO: Maggiore integrazione con il territorio in modo da sincronizzare e programmare la risposta in base alla domanda e viceversa</a:t>
                      </a:r>
                      <a:endParaRPr kumimoji="0" lang="la-Lat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Scarsa integrazione con il territorio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ea typeface="ＭＳ Ｐゴシック" pitchFamily="34" charset="-128"/>
                        </a:rPr>
                        <a:t>Assenza di una puntuale pianificazione sulla disponibilità dei PL nel territorio</a:t>
                      </a:r>
                      <a:endParaRPr kumimoji="0" lang="la-Lat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7"/>
                    </a:solidFill>
                  </a:tcPr>
                </a:tc>
              </a:tr>
            </a:tbl>
          </a:graphicData>
        </a:graphic>
      </p:graphicFrame>
      <p:sp>
        <p:nvSpPr>
          <p:cNvPr id="71727" name="Text Box 47"/>
          <p:cNvSpPr txBox="1">
            <a:spLocks noChangeArrowheads="1"/>
          </p:cNvSpPr>
          <p:nvPr/>
        </p:nvSpPr>
        <p:spPr bwMode="auto">
          <a:xfrm>
            <a:off x="107950" y="3644900"/>
            <a:ext cx="903605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1600"/>
          </a:p>
          <a:p>
            <a:pPr algn="ctr">
              <a:spcBef>
                <a:spcPct val="50000"/>
              </a:spcBef>
            </a:pPr>
            <a:r>
              <a:rPr lang="it-IT" sz="1600"/>
              <a:t>La scarsa capacità ricettiva e l’assenza di programmazione dei PL disponibili nei vari servizi del territorio crea un “Collo di Bottiglia” all’interno delle UUOO del Dipartimento Medico dell’AOUFe le quali non riuscendo a garantire un normale flusso in uscita rallentano il flusso in entrata incidendo anche nell’attività di PS. Oppure dirottando Pazienti idonei per particolari </a:t>
            </a:r>
            <a:r>
              <a:rPr lang="it-IT" sz="1600" i="1"/>
              <a:t>setting</a:t>
            </a:r>
            <a:r>
              <a:rPr lang="it-IT" sz="1600"/>
              <a:t> di cura in altri non appropriati per la condizione clinica</a:t>
            </a:r>
          </a:p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CC3300"/>
                </a:solidFill>
              </a:rPr>
              <a:t>La possibilità di pianificare un numero minimo di PL nei servizi territoriali a garanzia dei flussi dei Pazienti in AZOUFe produrrebbe una ulteriore ottimizzazione e appropriatezza allocativa dei flussi (compreso l’attività di PS e l’attività chirurgica)  </a:t>
            </a:r>
          </a:p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CC3300"/>
                </a:solidFill>
              </a:rPr>
              <a:t>CINGOLO IN USCITA</a:t>
            </a:r>
          </a:p>
        </p:txBody>
      </p:sp>
      <p:sp>
        <p:nvSpPr>
          <p:cNvPr id="75798" name="Rectangle 48"/>
          <p:cNvSpPr>
            <a:spLocks noChangeArrowheads="1"/>
          </p:cNvSpPr>
          <p:nvPr/>
        </p:nvSpPr>
        <p:spPr bwMode="auto">
          <a:xfrm>
            <a:off x="179388" y="3716338"/>
            <a:ext cx="8785225" cy="3025775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/>
        </p:nvGraphicFramePr>
        <p:xfrm>
          <a:off x="-612576" y="0"/>
          <a:ext cx="97565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b="11526"/>
          <a:stretch/>
        </p:blipFill>
        <p:spPr>
          <a:xfrm>
            <a:off x="0" y="44625"/>
            <a:ext cx="183569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b="11526"/>
          <a:stretch/>
        </p:blipFill>
        <p:spPr>
          <a:xfrm>
            <a:off x="1835696" y="44625"/>
            <a:ext cx="183569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b="11526"/>
          <a:stretch/>
        </p:blipFill>
        <p:spPr>
          <a:xfrm>
            <a:off x="3715841" y="8112"/>
            <a:ext cx="1835697" cy="79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b="11526"/>
          <a:stretch/>
        </p:blipFill>
        <p:spPr>
          <a:xfrm>
            <a:off x="5588050" y="8112"/>
            <a:ext cx="1835695" cy="86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b="11526"/>
          <a:stretch/>
        </p:blipFill>
        <p:spPr>
          <a:xfrm>
            <a:off x="7318227" y="34291"/>
            <a:ext cx="1835696" cy="80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66" name="Rectangle 10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67" name="Rectangle 12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68" name="Rectangle 21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69" name="Rectangle 26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70" name="Rectangle 28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71" name="Rectangle 30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72" name="Rectangle 48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73" name="Rectangle 53"/>
          <p:cNvSpPr>
            <a:spLocks noChangeArrowheads="1"/>
          </p:cNvSpPr>
          <p:nvPr/>
        </p:nvSpPr>
        <p:spPr bwMode="auto">
          <a:xfrm>
            <a:off x="0" y="2062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7460" name="Object 52"/>
          <p:cNvGraphicFramePr>
            <a:graphicFrameLocks noChangeAspect="1"/>
          </p:cNvGraphicFramePr>
          <p:nvPr/>
        </p:nvGraphicFramePr>
        <p:xfrm>
          <a:off x="1476375" y="836613"/>
          <a:ext cx="5975350" cy="3022600"/>
        </p:xfrm>
        <a:graphic>
          <a:graphicData uri="http://schemas.openxmlformats.org/presentationml/2006/ole">
            <p:oleObj spid="_x0000_s17460" r:id="rId4" imgW="4015688" imgH="3170016" progId="">
              <p:embed/>
            </p:oleObj>
          </a:graphicData>
        </a:graphic>
      </p:graphicFrame>
      <p:pic>
        <p:nvPicPr>
          <p:cNvPr id="17458" name="Grafico 2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3390900"/>
            <a:ext cx="59753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62" name="Grafico 2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836613"/>
            <a:ext cx="66595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3" descr="Risultati immagini per gennaio calendar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933825"/>
            <a:ext cx="20669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15" descr="Risultati immagini per dicembre calendari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56" name="AutoShape 17" descr="Risultati immagini per dicembre calendari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57" name="AutoShape 19" descr="Risultati immagini per dicembre calendari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3558" name="Picture 20" descr="download"/>
          <p:cNvPicPr>
            <a:picLocks noChangeAspect="1" noChangeArrowheads="1"/>
          </p:cNvPicPr>
          <p:nvPr/>
        </p:nvPicPr>
        <p:blipFill>
          <a:blip r:embed="rId4"/>
          <a:srcRect b="9691"/>
          <a:stretch>
            <a:fillRect/>
          </a:stretch>
        </p:blipFill>
        <p:spPr bwMode="auto">
          <a:xfrm>
            <a:off x="684213" y="3068638"/>
            <a:ext cx="171450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2" descr="Risultati immagini per febbraio calendar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2997200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68313" y="188913"/>
            <a:ext cx="8207375" cy="80803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 dirty="0"/>
              <a:t>AZIONI A BREVE TERMINE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dirty="0"/>
              <a:t>STRUTTURAZIONE FUNZIONE DI BED MANAGEMENT</a:t>
            </a:r>
          </a:p>
        </p:txBody>
      </p:sp>
      <p:sp>
        <p:nvSpPr>
          <p:cNvPr id="24578" name="Rectangle 61"/>
          <p:cNvSpPr>
            <a:spLocks noChangeArrowheads="1"/>
          </p:cNvSpPr>
          <p:nvPr/>
        </p:nvSpPr>
        <p:spPr bwMode="auto">
          <a:xfrm>
            <a:off x="827088" y="2060575"/>
            <a:ext cx="7489825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b="1"/>
              <a:t>IL GRUPPO OPERATIVO</a:t>
            </a:r>
            <a:endParaRPr lang="it-IT"/>
          </a:p>
          <a:p>
            <a:pPr algn="ctr"/>
            <a:r>
              <a:rPr lang="it-IT"/>
              <a:t>3 CPSI sulla funzione di BM di cui 1 </a:t>
            </a:r>
            <a:r>
              <a:rPr lang="it-IT" i="1"/>
              <a:t>full time</a:t>
            </a:r>
            <a:r>
              <a:rPr lang="it-IT"/>
              <a:t>;</a:t>
            </a:r>
          </a:p>
          <a:p>
            <a:pPr algn="ctr"/>
            <a:r>
              <a:rPr lang="it-IT"/>
              <a:t>1 PO di coordinamento ed integrazione sulle funzioni della CDCA;</a:t>
            </a:r>
          </a:p>
          <a:p>
            <a:pPr algn="ctr"/>
            <a:r>
              <a:rPr lang="it-IT">
                <a:solidFill>
                  <a:schemeClr val="accent2"/>
                </a:solidFill>
              </a:rPr>
              <a:t>1 CPSI sulla funzione di Case Management</a:t>
            </a:r>
            <a:endParaRPr lang="it-IT"/>
          </a:p>
        </p:txBody>
      </p:sp>
      <p:sp>
        <p:nvSpPr>
          <p:cNvPr id="24579" name="Rectangle 62"/>
          <p:cNvSpPr>
            <a:spLocks noChangeArrowheads="1"/>
          </p:cNvSpPr>
          <p:nvPr/>
        </p:nvSpPr>
        <p:spPr bwMode="auto">
          <a:xfrm>
            <a:off x="827088" y="3933825"/>
            <a:ext cx="7416800" cy="1758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/>
              <a:t>GRUPPO COORDINAMENTO</a:t>
            </a:r>
            <a:endParaRPr lang="it-IT"/>
          </a:p>
          <a:p>
            <a:pPr algn="ctr"/>
            <a:r>
              <a:rPr lang="it-IT"/>
              <a:t>1 Medico di Direzione Medica di Presidio</a:t>
            </a:r>
          </a:p>
          <a:p>
            <a:pPr algn="ctr"/>
            <a:r>
              <a:rPr lang="it-IT"/>
              <a:t> (Referente per i flussi pazienti);</a:t>
            </a:r>
          </a:p>
          <a:p>
            <a:pPr algn="ctr"/>
            <a:r>
              <a:rPr lang="it-IT"/>
              <a:t>1 BM;</a:t>
            </a:r>
          </a:p>
          <a:p>
            <a:pPr algn="ctr"/>
            <a:r>
              <a:rPr lang="it-IT"/>
              <a:t>1 CM;</a:t>
            </a:r>
          </a:p>
          <a:p>
            <a:pPr algn="ctr"/>
            <a:r>
              <a:rPr lang="it-IT"/>
              <a:t>1 Coordinatore Infermieristico dell</a:t>
            </a:r>
            <a:r>
              <a:rPr lang="ja-JP" altLang="it-IT"/>
              <a:t>’</a:t>
            </a:r>
            <a:r>
              <a:rPr lang="it-IT" altLang="ja-JP"/>
              <a:t>UO Medicina d</a:t>
            </a:r>
            <a:r>
              <a:rPr lang="ja-JP" altLang="it-IT"/>
              <a:t>’</a:t>
            </a:r>
            <a:r>
              <a:rPr lang="it-IT" altLang="ja-JP"/>
              <a:t>Urgenza - PS</a:t>
            </a:r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973879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692696"/>
            <a:ext cx="973879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991" y="2139454"/>
            <a:ext cx="1243743" cy="107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991" y="4227017"/>
            <a:ext cx="1243743" cy="107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404813"/>
            <a:ext cx="3816350" cy="719137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1800" b="1" i="1" dirty="0">
                <a:latin typeface="+mj-lt"/>
                <a:ea typeface="ＭＳ Ｐゴシック" charset="0"/>
                <a:cs typeface="Arial" charset="0"/>
              </a:rPr>
              <a:t>LE AZIONI PER MIGLIORARE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468313" y="1412875"/>
            <a:ext cx="7777162" cy="80803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/>
              <a:t>AZIONI A BREVE TERMINE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/>
              <a:t>IL </a:t>
            </a:r>
            <a:r>
              <a:rPr lang="ja-JP" altLang="it-IT"/>
              <a:t>“</a:t>
            </a:r>
            <a:r>
              <a:rPr lang="it-IT" altLang="ja-JP"/>
              <a:t>CINGOLO</a:t>
            </a:r>
            <a:r>
              <a:rPr lang="ja-JP" altLang="it-IT"/>
              <a:t>”</a:t>
            </a:r>
            <a:r>
              <a:rPr lang="it-IT" altLang="ja-JP"/>
              <a:t> DELLE DIMISSIONI</a:t>
            </a:r>
            <a:endParaRPr lang="it-IT"/>
          </a:p>
        </p:txBody>
      </p:sp>
      <p:sp>
        <p:nvSpPr>
          <p:cNvPr id="25603" name="Text Box 247"/>
          <p:cNvSpPr txBox="1">
            <a:spLocks noChangeArrowheads="1"/>
          </p:cNvSpPr>
          <p:nvPr/>
        </p:nvSpPr>
        <p:spPr bwMode="auto">
          <a:xfrm>
            <a:off x="3419475" y="4581525"/>
            <a:ext cx="25923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HHHH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924944"/>
            <a:ext cx="3035300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39750" y="188913"/>
            <a:ext cx="7993063" cy="808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/>
              <a:t>AZIONI A BREVE TERMINE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/>
              <a:t>IL </a:t>
            </a:r>
            <a:r>
              <a:rPr lang="ja-JP" altLang="it-IT"/>
              <a:t>“</a:t>
            </a:r>
            <a:r>
              <a:rPr lang="it-IT" altLang="ja-JP"/>
              <a:t>CINGOLO</a:t>
            </a:r>
            <a:r>
              <a:rPr lang="ja-JP" altLang="it-IT"/>
              <a:t>”</a:t>
            </a:r>
            <a:r>
              <a:rPr lang="it-IT" altLang="ja-JP"/>
              <a:t> DELLE DIMISSIONI</a:t>
            </a:r>
            <a:endParaRPr lang="it-IT"/>
          </a:p>
        </p:txBody>
      </p:sp>
      <p:graphicFrame>
        <p:nvGraphicFramePr>
          <p:cNvPr id="29746" name="Group 50"/>
          <p:cNvGraphicFramePr>
            <a:graphicFrameLocks noGrp="1"/>
          </p:cNvGraphicFramePr>
          <p:nvPr/>
        </p:nvGraphicFramePr>
        <p:xfrm>
          <a:off x="1835150" y="1196975"/>
          <a:ext cx="5113338" cy="2560638"/>
        </p:xfrm>
        <a:graphic>
          <a:graphicData uri="http://schemas.openxmlformats.org/drawingml/2006/table">
            <a:tbl>
              <a:tblPr/>
              <a:tblGrid>
                <a:gridCol w="1611313"/>
                <a:gridCol w="1165225"/>
                <a:gridCol w="1171575"/>
                <a:gridCol w="1165225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UNITA</a:t>
                      </a:r>
                      <a:r>
                        <a:rPr kumimoji="0" lang="ja-JP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’</a:t>
                      </a:r>
                      <a:r>
                        <a:rPr kumimoji="0" lang="it-IT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OPERATIVA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DIMISSIONI DIE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Di cui LIBERI ALLE  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ORE 10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TOTALE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Medicina Interna Ospedaliera (42+6)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Medicina Interna Ospedaliera II (32+4)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Clinica Medica (21+3)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Medicina Interna Universitaria (21+3)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Geriatria (30+10)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TOTALE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5"/>
            <a:ext cx="1368152" cy="120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76672"/>
            <a:ext cx="1368152" cy="120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70" name="Rectangle 48"/>
          <p:cNvSpPr>
            <a:spLocks noChangeArrowheads="1"/>
          </p:cNvSpPr>
          <p:nvPr/>
        </p:nvSpPr>
        <p:spPr bwMode="auto">
          <a:xfrm>
            <a:off x="395288" y="3933825"/>
            <a:ext cx="813593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>
                <a:latin typeface="Cambria" pitchFamily="18" charset="0"/>
              </a:rPr>
              <a:t>Le UUOO del Dipartimento Medico devono garantire </a:t>
            </a:r>
          </a:p>
          <a:p>
            <a:pPr algn="ctr">
              <a:tabLst>
                <a:tab pos="457200" algn="l"/>
              </a:tabLst>
            </a:pPr>
            <a:r>
              <a:rPr lang="it-IT">
                <a:latin typeface="Cambria" pitchFamily="18" charset="0"/>
              </a:rPr>
              <a:t>un numero di dimissioni settimanali pari a </a:t>
            </a:r>
            <a:r>
              <a:rPr lang="it-IT" sz="2400" b="1">
                <a:latin typeface="Cambria" pitchFamily="18" charset="0"/>
              </a:rPr>
              <a:t>104</a:t>
            </a:r>
            <a:r>
              <a:rPr lang="it-IT">
                <a:latin typeface="Cambria" pitchFamily="18" charset="0"/>
              </a:rPr>
              <a:t> </a:t>
            </a:r>
          </a:p>
          <a:p>
            <a:pPr algn="ctr">
              <a:tabLst>
                <a:tab pos="457200" algn="l"/>
              </a:tabLst>
            </a:pPr>
            <a:r>
              <a:rPr lang="it-IT">
                <a:latin typeface="Cambria" pitchFamily="18" charset="0"/>
              </a:rPr>
              <a:t>su tutto il dipartimento a garanzia del flusso dei Pazienti. </a:t>
            </a:r>
          </a:p>
          <a:p>
            <a:pPr algn="ctr">
              <a:tabLst>
                <a:tab pos="457200" algn="l"/>
              </a:tabLst>
            </a:pPr>
            <a:r>
              <a:rPr lang="it-IT">
                <a:latin typeface="Cambria" pitchFamily="18" charset="0"/>
              </a:rPr>
              <a:t>UO Medicina Interna Ospedaliera  - 30 dimissioni settimanali</a:t>
            </a:r>
          </a:p>
          <a:p>
            <a:pPr algn="ctr">
              <a:tabLst>
                <a:tab pos="457200" algn="l"/>
              </a:tabLst>
            </a:pPr>
            <a:r>
              <a:rPr lang="it-IT">
                <a:latin typeface="Cambria" pitchFamily="18" charset="0"/>
              </a:rPr>
              <a:t>UO Medicina Interna Ospedaliera 2 -  16 dimissioni settimanali</a:t>
            </a:r>
          </a:p>
          <a:p>
            <a:pPr algn="ctr">
              <a:tabLst>
                <a:tab pos="457200" algn="l"/>
              </a:tabLst>
            </a:pPr>
            <a:r>
              <a:rPr lang="it-IT">
                <a:latin typeface="Cambria" pitchFamily="18" charset="0"/>
              </a:rPr>
              <a:t>UO Clinica Medica – 19 dimissioni settimanali</a:t>
            </a:r>
          </a:p>
          <a:p>
            <a:pPr algn="ctr">
              <a:tabLst>
                <a:tab pos="457200" algn="l"/>
              </a:tabLst>
            </a:pPr>
            <a:r>
              <a:rPr lang="it-IT">
                <a:latin typeface="Cambria" pitchFamily="18" charset="0"/>
              </a:rPr>
              <a:t>UO Medicina Interna Universitaria – 16 dimissioni settimanali</a:t>
            </a:r>
          </a:p>
          <a:p>
            <a:pPr algn="ctr">
              <a:tabLst>
                <a:tab pos="457200" algn="l"/>
              </a:tabLst>
            </a:pPr>
            <a:r>
              <a:rPr lang="it-IT">
                <a:latin typeface="Cambria" pitchFamily="18" charset="0"/>
              </a:rPr>
              <a:t>UO Geriatria/Ortogeriatria – 23 dimissioni settimanali</a:t>
            </a:r>
          </a:p>
        </p:txBody>
      </p:sp>
      <p:sp>
        <p:nvSpPr>
          <p:cNvPr id="26671" name="Text Box 48"/>
          <p:cNvSpPr txBox="1">
            <a:spLocks noChangeArrowheads="1"/>
          </p:cNvSpPr>
          <p:nvPr/>
        </p:nvSpPr>
        <p:spPr bwMode="auto">
          <a:xfrm>
            <a:off x="1476375" y="6381750"/>
            <a:ext cx="6335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900"/>
              <a:t>Presentato Collegio di Direzione il 7/11/17 e Implementato in incontri informativi con la Direzione Medica e nei Dipartimenti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ilografica">
  <a:themeElements>
    <a:clrScheme name="Album da disegno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tilografica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ilografic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Stilografica.thmx</Template>
  <TotalTime>1539</TotalTime>
  <Words>791</Words>
  <Application>Microsoft Office PowerPoint</Application>
  <PresentationFormat>Presentazione su schermo (4:3)</PresentationFormat>
  <Paragraphs>233</Paragraphs>
  <Slides>29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Modello struttura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3" baseType="lpstr">
      <vt:lpstr>Arial</vt:lpstr>
      <vt:lpstr>ＭＳ Ｐゴシック</vt:lpstr>
      <vt:lpstr>Palatino Linotype</vt:lpstr>
      <vt:lpstr>Century Gothic</vt:lpstr>
      <vt:lpstr>Courier New</vt:lpstr>
      <vt:lpstr>Calibri</vt:lpstr>
      <vt:lpstr>Gulim</vt:lpstr>
      <vt:lpstr>Times New Roman</vt:lpstr>
      <vt:lpstr>Arial Unicode MS</vt:lpstr>
      <vt:lpstr>Cambria</vt:lpstr>
      <vt:lpstr>HGS明朝E</vt:lpstr>
      <vt:lpstr>Stilografica</vt:lpstr>
      <vt:lpstr>Stilografica</vt:lpstr>
      <vt:lpstr>Grafico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LE AZIONI PER MIGLIORARE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Manager/>
  <Company>Ospfe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Manager</dc:title>
  <dc:subject/>
  <dc:creator>g.gianesini</dc:creator>
  <cp:keywords/>
  <dc:description/>
  <cp:lastModifiedBy>g.gianesini</cp:lastModifiedBy>
  <cp:revision>70</cp:revision>
  <dcterms:created xsi:type="dcterms:W3CDTF">2017-10-03T09:30:48Z</dcterms:created>
  <dcterms:modified xsi:type="dcterms:W3CDTF">2018-03-27T15:54:25Z</dcterms:modified>
  <cp:category/>
</cp:coreProperties>
</file>