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0" r:id="rId5"/>
    <p:sldId id="267" r:id="rId6"/>
    <p:sldId id="265" r:id="rId7"/>
    <p:sldId id="268" r:id="rId8"/>
    <p:sldId id="269" r:id="rId9"/>
    <p:sldId id="262" r:id="rId10"/>
    <p:sldId id="259" r:id="rId11"/>
    <p:sldId id="271" r:id="rId12"/>
    <p:sldId id="258" r:id="rId13"/>
    <p:sldId id="266" r:id="rId14"/>
    <p:sldId id="264" r:id="rId15"/>
    <p:sldId id="270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1109-6421-4BEF-80C3-ED72E78B529A}" type="datetimeFigureOut">
              <a:rPr lang="it-IT" smtClean="0"/>
              <a:pPr/>
              <a:t>07/11/2018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7D1F-7CC0-491D-A310-B603F4656C9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1109-6421-4BEF-80C3-ED72E78B529A}" type="datetimeFigureOut">
              <a:rPr lang="it-IT" smtClean="0"/>
              <a:pPr/>
              <a:t>07/11/2018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7D1F-7CC0-491D-A310-B603F4656C9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1109-6421-4BEF-80C3-ED72E78B529A}" type="datetimeFigureOut">
              <a:rPr lang="it-IT" smtClean="0"/>
              <a:pPr/>
              <a:t>07/11/2018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7D1F-7CC0-491D-A310-B603F4656C9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1109-6421-4BEF-80C3-ED72E78B529A}" type="datetimeFigureOut">
              <a:rPr lang="it-IT" smtClean="0"/>
              <a:pPr/>
              <a:t>07/11/2018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7D1F-7CC0-491D-A310-B603F4656C9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1109-6421-4BEF-80C3-ED72E78B529A}" type="datetimeFigureOut">
              <a:rPr lang="it-IT" smtClean="0"/>
              <a:pPr/>
              <a:t>07/11/2018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7D1F-7CC0-491D-A310-B603F4656C9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1109-6421-4BEF-80C3-ED72E78B529A}" type="datetimeFigureOut">
              <a:rPr lang="it-IT" smtClean="0"/>
              <a:pPr/>
              <a:t>07/11/2018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7D1F-7CC0-491D-A310-B603F4656C9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1109-6421-4BEF-80C3-ED72E78B529A}" type="datetimeFigureOut">
              <a:rPr lang="it-IT" smtClean="0"/>
              <a:pPr/>
              <a:t>07/11/2018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7D1F-7CC0-491D-A310-B603F4656C9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1109-6421-4BEF-80C3-ED72E78B529A}" type="datetimeFigureOut">
              <a:rPr lang="it-IT" smtClean="0"/>
              <a:pPr/>
              <a:t>07/11/2018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7D1F-7CC0-491D-A310-B603F4656C9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1109-6421-4BEF-80C3-ED72E78B529A}" type="datetimeFigureOut">
              <a:rPr lang="it-IT" smtClean="0"/>
              <a:pPr/>
              <a:t>07/11/2018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7D1F-7CC0-491D-A310-B603F4656C9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1109-6421-4BEF-80C3-ED72E78B529A}" type="datetimeFigureOut">
              <a:rPr lang="it-IT" smtClean="0"/>
              <a:pPr/>
              <a:t>07/11/2018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7D1F-7CC0-491D-A310-B603F4656C9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1109-6421-4BEF-80C3-ED72E78B529A}" type="datetimeFigureOut">
              <a:rPr lang="it-IT" smtClean="0"/>
              <a:pPr/>
              <a:t>07/11/2018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7D1F-7CC0-491D-A310-B603F4656C9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E1109-6421-4BEF-80C3-ED72E78B529A}" type="datetimeFigureOut">
              <a:rPr lang="it-IT" smtClean="0"/>
              <a:pPr/>
              <a:t>07/11/2018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27D1F-7CC0-491D-A310-B603F4656C9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RICOVERI PER PROCEDURE CHIRURGICHE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214546" y="5357826"/>
            <a:ext cx="6400800" cy="614370"/>
          </a:xfrm>
        </p:spPr>
        <p:txBody>
          <a:bodyPr/>
          <a:lstStyle/>
          <a:p>
            <a:r>
              <a:rPr lang="it-IT" dirty="0" smtClean="0"/>
              <a:t>COLLEGIO </a:t>
            </a:r>
            <a:r>
              <a:rPr lang="it-IT" dirty="0" err="1" smtClean="0"/>
              <a:t>DI</a:t>
            </a:r>
            <a:r>
              <a:rPr lang="it-IT" dirty="0" smtClean="0"/>
              <a:t> DIREZIONE 7 11 2018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it-IT" sz="2400" dirty="0" smtClean="0"/>
              <a:t>COLLEGIO </a:t>
            </a:r>
            <a:r>
              <a:rPr lang="it-IT" sz="2400" dirty="0" err="1" smtClean="0"/>
              <a:t>DI</a:t>
            </a:r>
            <a:r>
              <a:rPr lang="it-IT" sz="2400" dirty="0" smtClean="0"/>
              <a:t> DIREZIONE 7 11 2018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it-IT" sz="2800" b="1" dirty="0" smtClean="0"/>
              <a:t>ATTENZIONE ALLA GESTIONE E PULIZIA DELLE LISTE </a:t>
            </a:r>
            <a:r>
              <a:rPr lang="it-IT" sz="2800" b="1" dirty="0" err="1" smtClean="0"/>
              <a:t>D’ATTESA</a:t>
            </a:r>
            <a:endParaRPr lang="it-IT" sz="2800" b="1" dirty="0" smtClean="0"/>
          </a:p>
          <a:p>
            <a:pPr marL="914400" lvl="1" indent="-514350"/>
            <a:r>
              <a:rPr lang="it-IT" sz="2400" dirty="0" smtClean="0"/>
              <a:t>Correttezza del timing di inserimento in lista</a:t>
            </a:r>
          </a:p>
          <a:p>
            <a:pPr marL="914400" lvl="1" indent="-514350"/>
            <a:r>
              <a:rPr lang="it-IT" sz="2400" dirty="0" smtClean="0"/>
              <a:t>Uso delle SOSPENSIONI!!!!!! </a:t>
            </a:r>
          </a:p>
          <a:p>
            <a:pPr marL="914400" lvl="1" indent="-514350">
              <a:buNone/>
            </a:pPr>
            <a:r>
              <a:rPr lang="it-IT" sz="2400" dirty="0" smtClean="0"/>
              <a:t>		</a:t>
            </a:r>
            <a:r>
              <a:rPr lang="it-IT" sz="2400" dirty="0" smtClean="0">
                <a:solidFill>
                  <a:srgbClr val="FF0000"/>
                </a:solidFill>
              </a:rPr>
              <a:t>non basta segnalare in campo note la motivazione di 	sospensione ma bisogna inserire i giorni! </a:t>
            </a:r>
          </a:p>
          <a:p>
            <a:pPr marL="914400" lvl="1" indent="-514350">
              <a:buNone/>
            </a:pPr>
            <a:r>
              <a:rPr lang="it-IT" sz="2400" dirty="0" smtClean="0"/>
              <a:t>		</a:t>
            </a:r>
            <a:r>
              <a:rPr lang="it-IT" sz="2400" dirty="0" smtClean="0">
                <a:solidFill>
                  <a:srgbClr val="00B050"/>
                </a:solidFill>
              </a:rPr>
              <a:t>Non basta ricevere la telefonata del paziente ma 	bisogna inserire la sospensione</a:t>
            </a:r>
          </a:p>
          <a:p>
            <a:pPr marL="914400" lvl="1" indent="-514350">
              <a:buNone/>
            </a:pPr>
            <a:r>
              <a:rPr lang="it-IT" sz="2400" dirty="0" smtClean="0"/>
              <a:t>		</a:t>
            </a:r>
            <a:r>
              <a:rPr lang="it-IT" sz="2400" dirty="0" smtClean="0">
                <a:solidFill>
                  <a:srgbClr val="00B0F0"/>
                </a:solidFill>
              </a:rPr>
              <a:t>Non va bene lasciare aperte le posizioni dei pazienti 	che 	dicono che richiameranno loro quando decideranno, 	MA 	bisogna definire con loro dei tempi 	di sospensione 	per 	poi richiamarli </a:t>
            </a:r>
            <a:r>
              <a:rPr lang="it-IT" sz="2400" dirty="0" err="1" smtClean="0">
                <a:solidFill>
                  <a:srgbClr val="00B0F0"/>
                </a:solidFill>
              </a:rPr>
              <a:t>….altrimenti</a:t>
            </a:r>
            <a:r>
              <a:rPr lang="it-IT" sz="2400" dirty="0" smtClean="0">
                <a:solidFill>
                  <a:srgbClr val="00B0F0"/>
                </a:solidFill>
              </a:rPr>
              <a:t> i casi rimangono APERTI PER 	ANNI senza una gestione</a:t>
            </a:r>
          </a:p>
          <a:p>
            <a:pPr marL="914400" lvl="1" indent="-514350"/>
            <a:r>
              <a:rPr lang="it-IT" sz="2400" dirty="0" smtClean="0"/>
              <a:t>Cancellazione dei pazienti dalla lista nei casi previsti dal Regolamento </a:t>
            </a:r>
          </a:p>
          <a:p>
            <a:pPr marL="914400" lvl="1" indent="-514350">
              <a:buNone/>
            </a:pPr>
            <a:r>
              <a:rPr lang="it-IT" sz="2400" dirty="0" smtClean="0"/>
              <a:t>		</a:t>
            </a:r>
            <a:r>
              <a:rPr lang="it-IT" sz="2400" dirty="0" smtClean="0">
                <a:solidFill>
                  <a:schemeClr val="accent6">
                    <a:lumMod val="75000"/>
                  </a:schemeClr>
                </a:solidFill>
              </a:rPr>
              <a:t>non basta segnalare in campo note che il paziente 	riferisce che è stato operato altrove  o rinuncia 	all’</a:t>
            </a:r>
            <a:r>
              <a:rPr lang="it-IT" sz="2400" dirty="0" err="1" smtClean="0">
                <a:solidFill>
                  <a:schemeClr val="accent6">
                    <a:lumMod val="75000"/>
                  </a:schemeClr>
                </a:solidFill>
              </a:rPr>
              <a:t>intervento…BISOGNA</a:t>
            </a:r>
            <a:r>
              <a:rPr lang="it-IT" sz="2400" dirty="0" smtClean="0">
                <a:solidFill>
                  <a:schemeClr val="accent6">
                    <a:lumMod val="75000"/>
                  </a:schemeClr>
                </a:solidFill>
              </a:rPr>
              <a:t> CANCELLARLO</a:t>
            </a:r>
          </a:p>
          <a:p>
            <a:pPr marL="514350" indent="-514350">
              <a:buNone/>
            </a:pPr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it-IT" sz="2400" dirty="0" smtClean="0"/>
              <a:t>COLLEGIO </a:t>
            </a:r>
            <a:r>
              <a:rPr lang="it-IT" sz="2400" dirty="0" err="1" smtClean="0"/>
              <a:t>DI</a:t>
            </a:r>
            <a:r>
              <a:rPr lang="it-IT" sz="2400" dirty="0" smtClean="0"/>
              <a:t> DIREZIONE 7 11 2018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92500" lnSpcReduction="10000"/>
          </a:bodyPr>
          <a:lstStyle/>
          <a:p>
            <a:r>
              <a:rPr lang="it-IT" sz="2800" b="1" dirty="0" smtClean="0"/>
              <a:t>AUMENTO DELLA PRODUZIONE (fino ad esaurimento delle attuali potenzialità interne aziendali)</a:t>
            </a:r>
          </a:p>
          <a:p>
            <a:pPr>
              <a:buNone/>
            </a:pPr>
            <a:r>
              <a:rPr lang="it-IT" sz="2800" dirty="0" smtClean="0"/>
              <a:t>     aumento di sedute operatorie  per chirurgia con tempi di attesa più critici:</a:t>
            </a:r>
          </a:p>
          <a:p>
            <a:pPr marL="1427163">
              <a:buNone/>
            </a:pPr>
            <a:r>
              <a:rPr lang="it-IT" sz="2800" u="sng" dirty="0" smtClean="0"/>
              <a:t>Chirurgia Generale</a:t>
            </a:r>
            <a:r>
              <a:rPr lang="it-IT" sz="2800" dirty="0" smtClean="0"/>
              <a:t>: 1 seduta/</a:t>
            </a:r>
            <a:r>
              <a:rPr lang="it-IT" sz="2800" dirty="0" err="1" smtClean="0"/>
              <a:t>sett</a:t>
            </a:r>
            <a:r>
              <a:rPr lang="it-IT" sz="2800" dirty="0" smtClean="0"/>
              <a:t>. + 1 seduta/</a:t>
            </a:r>
            <a:r>
              <a:rPr lang="it-IT" sz="2800" dirty="0" err="1" smtClean="0"/>
              <a:t>sett</a:t>
            </a:r>
            <a:r>
              <a:rPr lang="it-IT" sz="2800" dirty="0" smtClean="0"/>
              <a:t> </a:t>
            </a:r>
          </a:p>
          <a:p>
            <a:pPr marL="1427163">
              <a:buNone/>
            </a:pPr>
            <a:r>
              <a:rPr lang="it-IT" sz="2800" dirty="0" smtClean="0"/>
              <a:t>                                                                    </a:t>
            </a:r>
            <a:r>
              <a:rPr lang="it-IT" sz="1200" dirty="0" smtClean="0"/>
              <a:t>(in corso di valutazione)</a:t>
            </a:r>
          </a:p>
          <a:p>
            <a:pPr marL="1427163">
              <a:buNone/>
            </a:pPr>
            <a:r>
              <a:rPr lang="it-IT" sz="2800" u="sng" dirty="0" smtClean="0"/>
              <a:t>Ortopedia</a:t>
            </a:r>
            <a:r>
              <a:rPr lang="it-IT" sz="2800" dirty="0" smtClean="0"/>
              <a:t>: 1 seduta/</a:t>
            </a:r>
            <a:r>
              <a:rPr lang="it-IT" sz="2800" dirty="0" err="1" smtClean="0"/>
              <a:t>sett</a:t>
            </a:r>
            <a:r>
              <a:rPr lang="it-IT" sz="2800" dirty="0" smtClean="0"/>
              <a:t>.</a:t>
            </a:r>
          </a:p>
          <a:p>
            <a:pPr marL="1427163">
              <a:buNone/>
            </a:pPr>
            <a:r>
              <a:rPr lang="it-IT" sz="2800" u="sng" dirty="0" smtClean="0"/>
              <a:t>Urologia</a:t>
            </a:r>
            <a:r>
              <a:rPr lang="it-IT" sz="2800" dirty="0" smtClean="0"/>
              <a:t>: prolungamento/attivazione 2 sedute/</a:t>
            </a:r>
            <a:r>
              <a:rPr lang="it-IT" sz="2800" dirty="0" err="1" smtClean="0"/>
              <a:t>sett</a:t>
            </a:r>
            <a:r>
              <a:rPr lang="it-IT" sz="2800" dirty="0" smtClean="0"/>
              <a:t>. </a:t>
            </a:r>
          </a:p>
          <a:p>
            <a:pPr>
              <a:buNone/>
            </a:pPr>
            <a:endParaRPr lang="it-IT" sz="2800" dirty="0" smtClean="0"/>
          </a:p>
          <a:p>
            <a:r>
              <a:rPr lang="it-IT" sz="2800" b="1" dirty="0" smtClean="0"/>
              <a:t>RIMODULAZIONE SEDUTE  </a:t>
            </a:r>
            <a:r>
              <a:rPr lang="it-IT" sz="2800" dirty="0" smtClean="0"/>
              <a:t>fra </a:t>
            </a:r>
            <a:r>
              <a:rPr lang="it-IT" sz="2800" dirty="0" err="1" smtClean="0"/>
              <a:t>UU.OO</a:t>
            </a:r>
            <a:r>
              <a:rPr lang="it-IT" sz="2800" dirty="0" smtClean="0"/>
              <a:t>. del medesimo Dipartimento per la chirurgia a maggiore criticità</a:t>
            </a:r>
          </a:p>
          <a:p>
            <a:pPr>
              <a:buNone/>
            </a:pPr>
            <a:r>
              <a:rPr lang="it-IT" sz="2800" dirty="0" smtClean="0"/>
              <a:t>			Dipartimento Chirurgico</a:t>
            </a:r>
            <a:endParaRPr lang="it-IT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it-IT" sz="2400" dirty="0" smtClean="0"/>
              <a:t>COLLEGIO </a:t>
            </a:r>
            <a:r>
              <a:rPr lang="it-IT" sz="2400" dirty="0" err="1" smtClean="0"/>
              <a:t>DI</a:t>
            </a:r>
            <a:r>
              <a:rPr lang="it-IT" sz="2400" dirty="0" smtClean="0"/>
              <a:t> DIREZIONE  7 11 2018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b="1" dirty="0" smtClean="0"/>
              <a:t>AUMENTO DELLA PRODUZIONE</a:t>
            </a:r>
          </a:p>
          <a:p>
            <a:pPr>
              <a:buNone/>
            </a:pPr>
            <a:r>
              <a:rPr lang="it-IT" dirty="0" smtClean="0"/>
              <a:t>    </a:t>
            </a:r>
            <a:r>
              <a:rPr lang="it-IT" u="sng" dirty="0" smtClean="0"/>
              <a:t>3 sedute operatorie/mese </a:t>
            </a:r>
            <a:r>
              <a:rPr lang="it-IT" dirty="0" smtClean="0"/>
              <a:t>presso Presidio Ospedaliero di Argenta per chirurgia di parete e proctologica (pazienti in lista d’attesa AOSP rivalutati ed inseriti in lista d’attesa AUSL) 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Equipe: </a:t>
            </a:r>
          </a:p>
          <a:p>
            <a:pPr marL="979488">
              <a:buNone/>
            </a:pPr>
            <a:r>
              <a:rPr lang="it-IT" dirty="0" smtClean="0"/>
              <a:t>Infermieri AUSL</a:t>
            </a:r>
          </a:p>
          <a:p>
            <a:pPr marL="979488">
              <a:buNone/>
            </a:pPr>
            <a:r>
              <a:rPr lang="it-IT" dirty="0" smtClean="0"/>
              <a:t>Medici anestesisti AUSL</a:t>
            </a:r>
          </a:p>
          <a:p>
            <a:pPr marL="711200">
              <a:buNone/>
            </a:pPr>
            <a:r>
              <a:rPr lang="it-IT" dirty="0" smtClean="0"/>
              <a:t>    </a:t>
            </a:r>
            <a:r>
              <a:rPr lang="it-IT" dirty="0" smtClean="0">
                <a:solidFill>
                  <a:srgbClr val="FF0000"/>
                </a:solidFill>
              </a:rPr>
              <a:t>Medici Chirurghi AOSP (Chirurgia 1 e Chirurgia 2)</a:t>
            </a:r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it-IT" sz="2400" dirty="0" smtClean="0"/>
              <a:t>COLLEGIO </a:t>
            </a:r>
            <a:r>
              <a:rPr lang="it-IT" sz="2400" dirty="0" err="1" smtClean="0"/>
              <a:t>DI</a:t>
            </a:r>
            <a:r>
              <a:rPr lang="it-IT" sz="2400" dirty="0" smtClean="0"/>
              <a:t> DIREZIONE 7 11 2018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AUMENTO DELLA PRODUZIONE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Possibile ULTERIORE DISPONIBILITA’ </a:t>
            </a:r>
            <a:r>
              <a:rPr lang="it-IT" dirty="0" err="1" smtClean="0"/>
              <a:t>DI</a:t>
            </a:r>
            <a:r>
              <a:rPr lang="it-IT" dirty="0" smtClean="0"/>
              <a:t> SEDUTE OPERATORIE PRESSO PRESIDIO OSPEDALIERO </a:t>
            </a:r>
            <a:r>
              <a:rPr lang="it-IT" dirty="0" err="1" smtClean="0"/>
              <a:t>DI</a:t>
            </a:r>
            <a:r>
              <a:rPr lang="it-IT" dirty="0" smtClean="0"/>
              <a:t> ARGENTA (AUSL)?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it-IT" sz="2400" dirty="0" smtClean="0"/>
              <a:t>COLLEGIO </a:t>
            </a:r>
            <a:r>
              <a:rPr lang="it-IT" sz="2400" dirty="0" err="1" smtClean="0"/>
              <a:t>DI</a:t>
            </a:r>
            <a:r>
              <a:rPr lang="it-IT" sz="2400" dirty="0" smtClean="0"/>
              <a:t> DIREZIONE 7 11 2018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r>
              <a:rPr lang="it-IT" dirty="0" smtClean="0"/>
              <a:t>IN CORSO </a:t>
            </a:r>
            <a:r>
              <a:rPr lang="it-IT" dirty="0" err="1" smtClean="0"/>
              <a:t>DI</a:t>
            </a:r>
            <a:r>
              <a:rPr lang="it-IT" dirty="0" smtClean="0"/>
              <a:t> IMPLEMENTAZIONE</a:t>
            </a:r>
          </a:p>
          <a:p>
            <a:pPr>
              <a:buNone/>
            </a:pPr>
            <a:r>
              <a:rPr lang="it-IT" dirty="0" smtClean="0"/>
              <a:t>TRASFERIMENTO PAZIENTI IN LISTA </a:t>
            </a:r>
            <a:r>
              <a:rPr lang="it-IT" dirty="0" err="1" smtClean="0"/>
              <a:t>D’ATTESA</a:t>
            </a:r>
            <a:r>
              <a:rPr lang="it-IT" dirty="0" smtClean="0"/>
              <a:t> </a:t>
            </a:r>
          </a:p>
          <a:p>
            <a:pPr>
              <a:buNone/>
            </a:pPr>
            <a:r>
              <a:rPr lang="it-IT" dirty="0" smtClean="0"/>
              <a:t>Rivolto a</a:t>
            </a:r>
          </a:p>
          <a:p>
            <a:pPr marL="1427163">
              <a:buNone/>
            </a:pPr>
            <a:r>
              <a:rPr lang="it-IT" sz="2000" dirty="0" smtClean="0"/>
              <a:t> Nuovi pazienti in ambulatorio</a:t>
            </a:r>
          </a:p>
          <a:p>
            <a:pPr marL="1427163">
              <a:buNone/>
            </a:pPr>
            <a:r>
              <a:rPr lang="it-IT" sz="2000" dirty="0" smtClean="0"/>
              <a:t> Pazienti in lista d’attesa dal 2018 </a:t>
            </a:r>
          </a:p>
          <a:p>
            <a:pPr marL="1158875">
              <a:buNone/>
            </a:pPr>
            <a:r>
              <a:rPr lang="it-IT" sz="2000" dirty="0" smtClean="0"/>
              <a:t>	Tipologie di intervento chirurgico selezionate,  dopo condivisione fra le </a:t>
            </a:r>
            <a:r>
              <a:rPr lang="it-IT" sz="2000" dirty="0" err="1" smtClean="0"/>
              <a:t>UU.OO</a:t>
            </a:r>
            <a:r>
              <a:rPr lang="it-IT" sz="2000" dirty="0" smtClean="0"/>
              <a:t>. interessate e con più sedi </a:t>
            </a:r>
            <a:r>
              <a:rPr lang="it-IT" sz="2000" dirty="0" err="1" smtClean="0"/>
              <a:t>erogative</a:t>
            </a:r>
            <a:r>
              <a:rPr lang="it-IT" sz="2000" dirty="0" smtClean="0"/>
              <a:t> provinciali</a:t>
            </a:r>
            <a:endParaRPr lang="it-IT" sz="2000" dirty="0"/>
          </a:p>
          <a:p>
            <a:pPr>
              <a:buNone/>
            </a:pPr>
            <a:r>
              <a:rPr lang="it-IT" dirty="0" smtClean="0"/>
              <a:t>CRUSCOTTO PROVINCIALE (pronto)</a:t>
            </a:r>
          </a:p>
          <a:p>
            <a:pPr>
              <a:buNone/>
            </a:pPr>
            <a:r>
              <a:rPr lang="it-IT" dirty="0" smtClean="0"/>
              <a:t>MODIFICHE LISTE </a:t>
            </a:r>
            <a:r>
              <a:rPr lang="it-IT" dirty="0" err="1" smtClean="0"/>
              <a:t>D’ATTESA</a:t>
            </a:r>
            <a:r>
              <a:rPr lang="it-IT" dirty="0" smtClean="0"/>
              <a:t> </a:t>
            </a:r>
          </a:p>
          <a:p>
            <a:pPr>
              <a:buNone/>
            </a:pPr>
            <a:r>
              <a:rPr lang="it-IT" dirty="0" smtClean="0"/>
              <a:t>CUP chirurgico 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it-IT" sz="2400" dirty="0" smtClean="0"/>
              <a:t>COLLEGIO </a:t>
            </a:r>
            <a:r>
              <a:rPr lang="it-IT" sz="2400" dirty="0" err="1" smtClean="0"/>
              <a:t>DI</a:t>
            </a:r>
            <a:r>
              <a:rPr lang="it-IT" sz="2400" dirty="0" smtClean="0"/>
              <a:t> DIREZIONE 7 11 2018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r>
              <a:rPr lang="it-IT" dirty="0" smtClean="0"/>
              <a:t>IN CORSO </a:t>
            </a:r>
            <a:r>
              <a:rPr lang="it-IT" dirty="0" err="1" smtClean="0"/>
              <a:t>DI</a:t>
            </a:r>
            <a:r>
              <a:rPr lang="it-IT" dirty="0" smtClean="0"/>
              <a:t> IMPLEMENTAZIONE</a:t>
            </a:r>
          </a:p>
          <a:p>
            <a:pPr>
              <a:buNone/>
            </a:pPr>
            <a:endParaRPr lang="it-IT" dirty="0" smtClean="0"/>
          </a:p>
          <a:p>
            <a:pPr indent="14288"/>
            <a:r>
              <a:rPr lang="it-IT" dirty="0" smtClean="0"/>
              <a:t>prossima formazione del personale CUP chirurgico</a:t>
            </a:r>
          </a:p>
          <a:p>
            <a:pPr indent="14288"/>
            <a:r>
              <a:rPr lang="it-IT" dirty="0" smtClean="0"/>
              <a:t>attivazione  percorso: proposta e poi “trasferimento” per le prime tipologie di interventi chirurgici definite 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it-IT" sz="2400" dirty="0" smtClean="0"/>
              <a:t>COLLEGIO </a:t>
            </a:r>
            <a:r>
              <a:rPr lang="it-IT" sz="2400" dirty="0" err="1" smtClean="0"/>
              <a:t>DI</a:t>
            </a:r>
            <a:r>
              <a:rPr lang="it-IT" sz="2400" dirty="0" smtClean="0"/>
              <a:t> DIREZIONE 7 11 2018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it-IT" dirty="0" smtClean="0"/>
              <a:t>TEMPI </a:t>
            </a:r>
            <a:r>
              <a:rPr lang="it-IT" dirty="0" err="1" smtClean="0"/>
              <a:t>DI</a:t>
            </a:r>
            <a:r>
              <a:rPr lang="it-IT" dirty="0" smtClean="0"/>
              <a:t> ATTESA INTERVENTI CHIRURGICI</a:t>
            </a:r>
          </a:p>
          <a:p>
            <a:pPr>
              <a:buNone/>
            </a:pPr>
            <a:r>
              <a:rPr lang="it-IT" sz="2400" dirty="0" smtClean="0"/>
              <a:t>Obiettivi:</a:t>
            </a:r>
          </a:p>
          <a:p>
            <a:r>
              <a:rPr lang="it-IT" sz="2400" dirty="0" smtClean="0"/>
              <a:t>90% dei pazienti in lista d’attesa per patologia tumorale operata entro i tempi previsti per priorità assegnata</a:t>
            </a:r>
          </a:p>
          <a:p>
            <a:r>
              <a:rPr lang="it-IT" sz="2400" dirty="0" smtClean="0"/>
              <a:t>90% dei pazienti in lista d’attesa per altra patologia operata entro i tempi previsti per priorità assegnata</a:t>
            </a:r>
          </a:p>
          <a:p>
            <a:pPr marL="357188" lvl="2">
              <a:buNone/>
            </a:pPr>
            <a:endParaRPr lang="it-IT" sz="1600" dirty="0" smtClean="0"/>
          </a:p>
          <a:p>
            <a:pPr marL="357188" lvl="2">
              <a:buNone/>
            </a:pPr>
            <a:endParaRPr lang="it-IT" sz="1600" dirty="0" smtClean="0"/>
          </a:p>
          <a:p>
            <a:pPr marL="357188" lvl="2">
              <a:buNone/>
            </a:pPr>
            <a:r>
              <a:rPr lang="it-IT" sz="1800" dirty="0" smtClean="0"/>
              <a:t>INTERVENTI CHIRURGICI </a:t>
            </a:r>
            <a:r>
              <a:rPr lang="it-IT" sz="1800" u="sng" dirty="0" smtClean="0"/>
              <a:t>OGGETTO </a:t>
            </a:r>
            <a:r>
              <a:rPr lang="it-IT" sz="1800" u="sng" dirty="0" err="1" smtClean="0"/>
              <a:t>DI</a:t>
            </a:r>
            <a:r>
              <a:rPr lang="it-IT" sz="1800" u="sng" dirty="0" smtClean="0"/>
              <a:t> MONITORAGGIO</a:t>
            </a:r>
          </a:p>
          <a:p>
            <a:pPr marL="2425700" lvl="2">
              <a:buNone/>
            </a:pPr>
            <a:r>
              <a:rPr lang="it-IT" sz="1800" dirty="0" smtClean="0"/>
              <a:t>Intervento tumore mammella</a:t>
            </a:r>
          </a:p>
          <a:p>
            <a:pPr marL="2425700" lvl="2">
              <a:buNone/>
            </a:pPr>
            <a:r>
              <a:rPr lang="it-IT" sz="1800" dirty="0" smtClean="0"/>
              <a:t>Intervento tumore polmone</a:t>
            </a:r>
          </a:p>
          <a:p>
            <a:pPr marL="2425700" lvl="2">
              <a:buNone/>
            </a:pPr>
            <a:r>
              <a:rPr lang="it-IT" sz="1800" dirty="0" smtClean="0"/>
              <a:t>Intervento tumore prostata</a:t>
            </a:r>
          </a:p>
          <a:p>
            <a:pPr marL="2425700" lvl="2">
              <a:buNone/>
            </a:pPr>
            <a:r>
              <a:rPr lang="it-IT" sz="1800" dirty="0" smtClean="0"/>
              <a:t>Intervento tumore colon-retto</a:t>
            </a:r>
          </a:p>
          <a:p>
            <a:pPr marL="2425700" lvl="2">
              <a:buNone/>
            </a:pPr>
            <a:r>
              <a:rPr lang="it-IT" sz="1800" dirty="0" smtClean="0"/>
              <a:t>Intervento tumore utero</a:t>
            </a:r>
          </a:p>
          <a:p>
            <a:pPr marL="2425700" lvl="2">
              <a:buNone/>
            </a:pPr>
            <a:r>
              <a:rPr lang="it-IT" sz="1800" dirty="0" smtClean="0"/>
              <a:t>Protesi d’anca</a:t>
            </a:r>
          </a:p>
          <a:p>
            <a:pPr marL="2425700" lvl="2">
              <a:buNone/>
            </a:pPr>
            <a:r>
              <a:rPr lang="it-IT" sz="1800" dirty="0" smtClean="0"/>
              <a:t>Angioplastica (PTCA)</a:t>
            </a:r>
          </a:p>
          <a:p>
            <a:pPr marL="2425700" lvl="2">
              <a:buNone/>
            </a:pPr>
            <a:r>
              <a:rPr lang="it-IT" sz="1800" dirty="0" err="1" smtClean="0"/>
              <a:t>Coronarografia</a:t>
            </a:r>
            <a:endParaRPr lang="it-IT" sz="1800" dirty="0" smtClean="0"/>
          </a:p>
          <a:p>
            <a:pPr marL="2425700" lvl="2">
              <a:buNone/>
            </a:pPr>
            <a:r>
              <a:rPr lang="it-IT" sz="1800" dirty="0" err="1" smtClean="0"/>
              <a:t>Endoarterectomia</a:t>
            </a:r>
            <a:r>
              <a:rPr lang="it-IT" sz="1800" dirty="0" smtClean="0"/>
              <a:t> carotidea</a:t>
            </a:r>
          </a:p>
          <a:p>
            <a:pPr marL="2425700" lvl="2">
              <a:buNone/>
            </a:pPr>
            <a:r>
              <a:rPr lang="it-IT" sz="1800" dirty="0" smtClean="0"/>
              <a:t>Tonsillectomia</a:t>
            </a:r>
          </a:p>
          <a:p>
            <a:pPr marL="2425700" lvl="2">
              <a:buNone/>
            </a:pPr>
            <a:r>
              <a:rPr lang="it-IT" sz="1800" dirty="0" smtClean="0"/>
              <a:t>Biopsia percutanea del fegato</a:t>
            </a:r>
          </a:p>
          <a:p>
            <a:pPr marL="2425700" lvl="2">
              <a:buNone/>
            </a:pPr>
            <a:r>
              <a:rPr lang="it-IT" sz="1800" dirty="0" smtClean="0"/>
              <a:t>Riparazione ernia inguinale</a:t>
            </a:r>
          </a:p>
          <a:p>
            <a:pPr marL="2425700" lvl="2">
              <a:buNone/>
            </a:pPr>
            <a:r>
              <a:rPr lang="it-IT" sz="1800" dirty="0" err="1" smtClean="0"/>
              <a:t>Emorroidectomia</a:t>
            </a:r>
            <a:endParaRPr lang="it-IT" sz="1800" dirty="0" smtClean="0"/>
          </a:p>
          <a:p>
            <a:pPr lvl="2">
              <a:buNone/>
            </a:pPr>
            <a:endParaRPr lang="it-IT" sz="1600" dirty="0" smtClean="0"/>
          </a:p>
          <a:p>
            <a:pPr lvl="2">
              <a:buNone/>
            </a:pPr>
            <a:endParaRPr lang="it-IT" sz="1600" dirty="0" smtClean="0"/>
          </a:p>
          <a:p>
            <a:pPr>
              <a:buNone/>
            </a:pPr>
            <a:endParaRPr lang="it-IT" sz="2400" dirty="0" smtClean="0"/>
          </a:p>
          <a:p>
            <a:endParaRPr lang="it-IT" sz="2400" dirty="0" smtClean="0"/>
          </a:p>
          <a:p>
            <a:endParaRPr lang="it-IT" sz="2400" dirty="0"/>
          </a:p>
          <a:p>
            <a:endParaRPr lang="it-IT" sz="2400" dirty="0" smtClean="0"/>
          </a:p>
          <a:p>
            <a:endParaRPr lang="it-IT" sz="2400" dirty="0"/>
          </a:p>
          <a:p>
            <a:endParaRPr lang="it-IT" sz="2400" dirty="0" smtClean="0"/>
          </a:p>
          <a:p>
            <a:endParaRPr lang="it-IT" sz="2400" dirty="0"/>
          </a:p>
          <a:p>
            <a:endParaRPr lang="it-IT" sz="2400" dirty="0" smtClean="0"/>
          </a:p>
          <a:p>
            <a:endParaRPr lang="it-IT" sz="2400" dirty="0"/>
          </a:p>
          <a:p>
            <a:endParaRPr lang="it-IT" sz="2400" dirty="0" smtClean="0"/>
          </a:p>
          <a:p>
            <a:pPr>
              <a:buNone/>
            </a:pPr>
            <a:endParaRPr lang="it-IT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it-IT" sz="2400" dirty="0" smtClean="0"/>
              <a:t>COLLEGIO </a:t>
            </a:r>
            <a:r>
              <a:rPr lang="it-IT" sz="2400" dirty="0" err="1" smtClean="0"/>
              <a:t>DI</a:t>
            </a:r>
            <a:r>
              <a:rPr lang="it-IT" sz="2400" dirty="0" smtClean="0"/>
              <a:t> DIREZIONE 7 11 2018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TEMPI </a:t>
            </a:r>
            <a:r>
              <a:rPr lang="it-IT" dirty="0" err="1" smtClean="0"/>
              <a:t>DI</a:t>
            </a:r>
            <a:r>
              <a:rPr lang="it-IT" dirty="0" smtClean="0"/>
              <a:t> ATTESA INTERVENTI CHIRURGICI</a:t>
            </a:r>
          </a:p>
          <a:p>
            <a:pPr>
              <a:buNone/>
            </a:pPr>
            <a:r>
              <a:rPr lang="it-IT" sz="2400" dirty="0" smtClean="0"/>
              <a:t>Obiettivi:</a:t>
            </a:r>
          </a:p>
          <a:p>
            <a:r>
              <a:rPr lang="it-IT" dirty="0" smtClean="0"/>
              <a:t>Esaurimento entro il 31/12/2018  delle “vecchie liste d’attesa” ovvero le liste fino al 31/12/2017  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it-IT" sz="2400" dirty="0" smtClean="0"/>
              <a:t>COLLEGIO </a:t>
            </a:r>
            <a:r>
              <a:rPr lang="it-IT" sz="2400" dirty="0" err="1" smtClean="0"/>
              <a:t>DI</a:t>
            </a:r>
            <a:r>
              <a:rPr lang="it-IT" sz="2400" dirty="0" smtClean="0"/>
              <a:t> DIREZIONE 7 11 2018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SITUAZIONE TEMPI </a:t>
            </a:r>
            <a:r>
              <a:rPr lang="it-IT" dirty="0" err="1" smtClean="0"/>
              <a:t>DI</a:t>
            </a:r>
            <a:r>
              <a:rPr lang="it-IT" dirty="0" smtClean="0"/>
              <a:t> ATTESA PER INTERVENTI CHIRURGICI OGGETTO </a:t>
            </a:r>
            <a:r>
              <a:rPr lang="it-IT" dirty="0" err="1" smtClean="0"/>
              <a:t>DI</a:t>
            </a:r>
            <a:r>
              <a:rPr lang="it-IT" dirty="0" smtClean="0"/>
              <a:t> MONITORAGGIO</a:t>
            </a:r>
          </a:p>
          <a:p>
            <a:pPr lvl="1"/>
            <a:r>
              <a:rPr lang="it-IT" dirty="0" smtClean="0"/>
              <a:t>LIVELLO PROVINCIALE</a:t>
            </a:r>
          </a:p>
          <a:p>
            <a:pPr lvl="1"/>
            <a:r>
              <a:rPr lang="it-IT" dirty="0" smtClean="0"/>
              <a:t>LIVELLO AZIENDALE</a:t>
            </a:r>
          </a:p>
          <a:p>
            <a:r>
              <a:rPr lang="it-IT" dirty="0" smtClean="0"/>
              <a:t>CRITICITA’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it-IT" sz="2400" dirty="0" smtClean="0"/>
              <a:t>COLLEGIO </a:t>
            </a:r>
            <a:r>
              <a:rPr lang="it-IT" sz="2400" dirty="0" err="1" smtClean="0"/>
              <a:t>DI</a:t>
            </a:r>
            <a:r>
              <a:rPr lang="it-IT" sz="2400" dirty="0" smtClean="0"/>
              <a:t> DIREZIONE  7 11 2018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714356"/>
            <a:ext cx="8643998" cy="4740277"/>
          </a:xfrm>
        </p:spPr>
        <p:txBody>
          <a:bodyPr/>
          <a:lstStyle/>
          <a:p>
            <a:pPr algn="ctr">
              <a:buNone/>
            </a:pPr>
            <a:r>
              <a:rPr lang="it-IT" dirty="0" smtClean="0"/>
              <a:t>	</a:t>
            </a:r>
            <a:r>
              <a:rPr lang="it-IT" sz="2400" dirty="0" smtClean="0"/>
              <a:t>Tempi di attesa  aziendali RETROSPETTIVI da SDO</a:t>
            </a:r>
          </a:p>
          <a:p>
            <a:pPr algn="ctr">
              <a:buNone/>
            </a:pPr>
            <a:r>
              <a:rPr lang="it-IT" sz="2400" dirty="0" smtClean="0"/>
              <a:t>Interventi chirurgici oggetto di monitoraggio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500034" y="1857364"/>
          <a:ext cx="7929616" cy="4206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2404"/>
                <a:gridCol w="1982404"/>
                <a:gridCol w="1982404"/>
                <a:gridCol w="1982404"/>
              </a:tblGrid>
              <a:tr h="571504">
                <a:tc>
                  <a:txBody>
                    <a:bodyPr/>
                    <a:lstStyle/>
                    <a:p>
                      <a:r>
                        <a:rPr lang="it-IT" dirty="0" smtClean="0"/>
                        <a:t>AZIENDA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2017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2018 (8 mesi)</a:t>
                      </a:r>
                      <a:endParaRPr lang="it-IT" dirty="0"/>
                    </a:p>
                  </a:txBody>
                  <a:tcPr/>
                </a:tc>
              </a:tr>
              <a:tr h="571504">
                <a:tc rowSpan="2">
                  <a:txBody>
                    <a:bodyPr/>
                    <a:lstStyle/>
                    <a:p>
                      <a:r>
                        <a:rPr lang="it-IT" b="1" dirty="0" smtClean="0"/>
                        <a:t>AOSP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N°</a:t>
                      </a:r>
                      <a:r>
                        <a:rPr lang="it-IT" dirty="0" smtClean="0"/>
                        <a:t> ricoveri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1399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904</a:t>
                      </a:r>
                      <a:endParaRPr lang="it-IT" dirty="0"/>
                    </a:p>
                  </a:txBody>
                  <a:tcPr/>
                </a:tc>
              </a:tr>
              <a:tr h="571504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% entro il tempo di attesa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71,2%</a:t>
                      </a:r>
                      <a:endParaRPr lang="it-IT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76%</a:t>
                      </a:r>
                      <a:endParaRPr lang="it-IT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571504">
                <a:tc rowSpan="2">
                  <a:txBody>
                    <a:bodyPr/>
                    <a:lstStyle/>
                    <a:p>
                      <a:r>
                        <a:rPr lang="it-IT" b="1" dirty="0" smtClean="0"/>
                        <a:t>AUSL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N°</a:t>
                      </a:r>
                      <a:r>
                        <a:rPr lang="it-IT" dirty="0" smtClean="0"/>
                        <a:t> ricoveri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1322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892</a:t>
                      </a:r>
                      <a:endParaRPr lang="it-IT" dirty="0"/>
                    </a:p>
                  </a:txBody>
                  <a:tcPr/>
                </a:tc>
              </a:tr>
              <a:tr h="571504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% entro il tempo di attesa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82,2%</a:t>
                      </a:r>
                      <a:endParaRPr lang="it-IT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79,8%</a:t>
                      </a:r>
                      <a:endParaRPr lang="it-IT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571504">
                <a:tc rowSpan="2">
                  <a:txBody>
                    <a:bodyPr/>
                    <a:lstStyle/>
                    <a:p>
                      <a:r>
                        <a:rPr lang="it-IT" b="1" dirty="0" smtClean="0"/>
                        <a:t>PROVINCIA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N°</a:t>
                      </a:r>
                      <a:r>
                        <a:rPr lang="it-IT" dirty="0" smtClean="0"/>
                        <a:t> ricoveri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2721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1796</a:t>
                      </a:r>
                      <a:endParaRPr lang="it-IT" dirty="0"/>
                    </a:p>
                  </a:txBody>
                  <a:tcPr/>
                </a:tc>
              </a:tr>
              <a:tr h="571504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% entro il tempo di attesa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76,6%</a:t>
                      </a:r>
                      <a:endParaRPr lang="it-IT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77,9%</a:t>
                      </a:r>
                      <a:endParaRPr lang="it-IT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it-IT" sz="2400" dirty="0" smtClean="0"/>
              <a:t>COLLEGIO </a:t>
            </a:r>
            <a:r>
              <a:rPr lang="it-IT" sz="2400" dirty="0" err="1" smtClean="0"/>
              <a:t>DI</a:t>
            </a:r>
            <a:r>
              <a:rPr lang="it-IT" sz="2400" dirty="0" smtClean="0"/>
              <a:t> DIREZIONE 7 11 2018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pPr algn="ctr">
              <a:buNone/>
            </a:pPr>
            <a:r>
              <a:rPr lang="it-IT" sz="2400" b="1" dirty="0" smtClean="0"/>
              <a:t>Tempi di attesa  aziendali RETROSPETTIVI da SDO </a:t>
            </a:r>
          </a:p>
          <a:p>
            <a:pPr algn="ctr">
              <a:buNone/>
            </a:pPr>
            <a:r>
              <a:rPr lang="it-IT" sz="2400" b="1" dirty="0" smtClean="0"/>
              <a:t>Interventi chirurgici oggetto di monitoraggio (8 MESI 2018)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571476" y="1928803"/>
          <a:ext cx="8063020" cy="4429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8476"/>
                <a:gridCol w="849318"/>
                <a:gridCol w="849318"/>
                <a:gridCol w="849318"/>
                <a:gridCol w="849318"/>
                <a:gridCol w="849318"/>
                <a:gridCol w="849318"/>
                <a:gridCol w="849318"/>
                <a:gridCol w="849318"/>
              </a:tblGrid>
              <a:tr h="922741">
                <a:tc>
                  <a:txBody>
                    <a:bodyPr/>
                    <a:lstStyle/>
                    <a:p>
                      <a:pPr algn="ctr"/>
                      <a:r>
                        <a:rPr lang="it-IT" sz="1800" dirty="0" smtClean="0"/>
                        <a:t>AZIENDA</a:t>
                      </a:r>
                      <a:endParaRPr lang="it-IT" sz="1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800" dirty="0" smtClean="0"/>
                        <a:t>TUMORI</a:t>
                      </a:r>
                      <a:endParaRPr lang="it-IT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800" dirty="0" smtClean="0"/>
                        <a:t>PROTESI</a:t>
                      </a:r>
                      <a:r>
                        <a:rPr lang="it-IT" sz="1800" baseline="0" dirty="0" smtClean="0"/>
                        <a:t> </a:t>
                      </a:r>
                      <a:r>
                        <a:rPr lang="it-IT" sz="1800" baseline="0" dirty="0" err="1" smtClean="0"/>
                        <a:t>D’ANCA</a:t>
                      </a:r>
                      <a:endParaRPr lang="it-IT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800" dirty="0" smtClean="0"/>
                        <a:t>ALTRI INTERVENTI</a:t>
                      </a:r>
                      <a:endParaRPr lang="it-IT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800" dirty="0" smtClean="0"/>
                        <a:t>TOTALE INTERVENTI MONITORATI</a:t>
                      </a:r>
                      <a:endParaRPr lang="it-IT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461370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 err="1" smtClean="0"/>
                        <a:t>N°</a:t>
                      </a:r>
                      <a:r>
                        <a:rPr lang="it-IT" sz="1200" b="1" dirty="0" smtClean="0"/>
                        <a:t> RICOVERI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% ENTRO LA CLASSE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 err="1" smtClean="0"/>
                        <a:t>N°</a:t>
                      </a:r>
                      <a:r>
                        <a:rPr lang="it-IT" sz="1200" b="1" dirty="0" smtClean="0"/>
                        <a:t> RICOVERI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% ENTRO LA CLASSE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 err="1" smtClean="0"/>
                        <a:t>N°</a:t>
                      </a:r>
                      <a:r>
                        <a:rPr lang="it-IT" sz="1200" b="1" dirty="0" smtClean="0"/>
                        <a:t> RICOVERI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% ENTRO LA CLASSE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 err="1" smtClean="0"/>
                        <a:t>N°</a:t>
                      </a:r>
                      <a:r>
                        <a:rPr lang="it-IT" sz="1200" b="1" dirty="0" smtClean="0"/>
                        <a:t> RICOVERI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 smtClean="0"/>
                        <a:t>% ENTRO LA CLASSE</a:t>
                      </a:r>
                      <a:endParaRPr lang="it-IT" sz="1200" b="1" dirty="0"/>
                    </a:p>
                  </a:txBody>
                  <a:tcPr/>
                </a:tc>
              </a:tr>
              <a:tr h="6459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AOSP</a:t>
                      </a:r>
                    </a:p>
                    <a:p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396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85,4%</a:t>
                      </a:r>
                      <a:endParaRPr lang="it-IT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100%</a:t>
                      </a:r>
                      <a:endParaRPr lang="it-IT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478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66,7%</a:t>
                      </a:r>
                      <a:endParaRPr lang="it-IT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904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76%</a:t>
                      </a:r>
                      <a:endParaRPr lang="it-IT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369096">
                <a:tc>
                  <a:txBody>
                    <a:bodyPr/>
                    <a:lstStyle/>
                    <a:p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6459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AUSL</a:t>
                      </a:r>
                    </a:p>
                    <a:p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60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88,3%</a:t>
                      </a:r>
                      <a:endParaRPr lang="it-IT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268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94,8%</a:t>
                      </a:r>
                      <a:endParaRPr lang="it-IT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564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71,8%</a:t>
                      </a:r>
                      <a:endParaRPr lang="it-IT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892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79,8%</a:t>
                      </a:r>
                      <a:endParaRPr lang="it-IT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369096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6459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PROVINCIA</a:t>
                      </a:r>
                    </a:p>
                    <a:p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456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85,7%</a:t>
                      </a:r>
                      <a:endParaRPr lang="it-IT" b="1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298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95,3%</a:t>
                      </a:r>
                      <a:endParaRPr lang="it-IT" b="1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1042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69,5%</a:t>
                      </a:r>
                      <a:endParaRPr lang="it-IT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1796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77,9%</a:t>
                      </a:r>
                      <a:endParaRPr lang="it-IT" b="1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369096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511156"/>
          </a:xfrm>
        </p:spPr>
        <p:txBody>
          <a:bodyPr>
            <a:normAutofit/>
          </a:bodyPr>
          <a:lstStyle/>
          <a:p>
            <a:r>
              <a:rPr lang="it-IT" sz="2400" dirty="0" smtClean="0"/>
              <a:t>COLLEGIO </a:t>
            </a:r>
            <a:r>
              <a:rPr lang="it-IT" sz="2400" dirty="0" err="1" smtClean="0"/>
              <a:t>DI</a:t>
            </a:r>
            <a:r>
              <a:rPr lang="it-IT" sz="2400" dirty="0" smtClean="0"/>
              <a:t> DIREZIONE 7 11 2018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571480"/>
            <a:ext cx="8643998" cy="5268931"/>
          </a:xfrm>
        </p:spPr>
        <p:txBody>
          <a:bodyPr/>
          <a:lstStyle/>
          <a:p>
            <a:pPr algn="ctr">
              <a:buNone/>
            </a:pPr>
            <a:r>
              <a:rPr lang="it-IT" sz="2000" b="1" dirty="0" smtClean="0"/>
              <a:t>Tempi di attesa  aziendali RETROSPETTIVI da SDO </a:t>
            </a:r>
          </a:p>
          <a:p>
            <a:pPr algn="ctr">
              <a:buNone/>
            </a:pPr>
            <a:r>
              <a:rPr lang="it-IT" sz="2000" b="1" dirty="0" smtClean="0"/>
              <a:t>Interventi chirurgici  TUMORI oggetto di monitoraggio (8 MESI 2018)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214282" y="1428736"/>
          <a:ext cx="8641925" cy="5038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8427"/>
                <a:gridCol w="708427"/>
                <a:gridCol w="583410"/>
                <a:gridCol w="785818"/>
                <a:gridCol w="714380"/>
                <a:gridCol w="890901"/>
                <a:gridCol w="537859"/>
                <a:gridCol w="878995"/>
                <a:gridCol w="692641"/>
                <a:gridCol w="724213"/>
                <a:gridCol w="561671"/>
                <a:gridCol w="855183"/>
              </a:tblGrid>
              <a:tr h="616153"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AZIENDA</a:t>
                      </a:r>
                      <a:endParaRPr lang="it-IT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CA MAMMELLA</a:t>
                      </a:r>
                      <a:endParaRPr lang="it-IT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CA PROSTATA</a:t>
                      </a:r>
                      <a:endParaRPr lang="it-IT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CA COLON RETTO</a:t>
                      </a:r>
                      <a:endParaRPr lang="it-IT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CA UTERO</a:t>
                      </a:r>
                      <a:endParaRPr lang="it-IT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CA POLMONE</a:t>
                      </a:r>
                      <a:endParaRPr lang="it-IT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616153"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2017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2018</a:t>
                      </a:r>
                    </a:p>
                    <a:p>
                      <a:r>
                        <a:rPr lang="it-IT" sz="1200" dirty="0" smtClean="0"/>
                        <a:t> (8 MESI)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2017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2018</a:t>
                      </a:r>
                    </a:p>
                    <a:p>
                      <a:r>
                        <a:rPr lang="it-IT" sz="1200" dirty="0" smtClean="0"/>
                        <a:t> (8 MESI)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2017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2018</a:t>
                      </a:r>
                    </a:p>
                    <a:p>
                      <a:r>
                        <a:rPr lang="it-IT" sz="1200" dirty="0" smtClean="0"/>
                        <a:t> (8 MESI)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2017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2018</a:t>
                      </a:r>
                    </a:p>
                    <a:p>
                      <a:r>
                        <a:rPr lang="it-IT" sz="1200" dirty="0" smtClean="0"/>
                        <a:t> (8 MESI)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2017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2018</a:t>
                      </a:r>
                    </a:p>
                    <a:p>
                      <a:r>
                        <a:rPr lang="it-IT" sz="1200" dirty="0" smtClean="0"/>
                        <a:t> (8 MESI)</a:t>
                      </a:r>
                      <a:endParaRPr lang="it-IT" sz="1200" dirty="0"/>
                    </a:p>
                  </a:txBody>
                  <a:tcPr/>
                </a:tc>
              </a:tr>
              <a:tr h="616153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/>
                        <a:t>AOSP</a:t>
                      </a:r>
                    </a:p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err="1" smtClean="0"/>
                        <a:t>N°</a:t>
                      </a:r>
                      <a:r>
                        <a:rPr lang="it-IT" sz="1000" dirty="0" smtClean="0"/>
                        <a:t> RICOVERI</a:t>
                      </a:r>
                    </a:p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338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227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25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13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112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88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30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22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71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46</a:t>
                      </a:r>
                      <a:endParaRPr lang="it-IT" sz="1400" dirty="0"/>
                    </a:p>
                  </a:txBody>
                  <a:tcPr/>
                </a:tc>
              </a:tr>
              <a:tr h="616153">
                <a:tc vMerge="1"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/>
                        <a:t>%</a:t>
                      </a:r>
                      <a:r>
                        <a:rPr lang="it-IT" sz="1000" baseline="0" dirty="0" smtClean="0"/>
                        <a:t> NELLA CLASSE</a:t>
                      </a:r>
                      <a:endParaRPr lang="it-IT" sz="1000" dirty="0" smtClean="0"/>
                    </a:p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87,3%</a:t>
                      </a:r>
                      <a:endParaRPr lang="it-IT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81,1%</a:t>
                      </a:r>
                      <a:endParaRPr lang="it-IT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76%</a:t>
                      </a:r>
                      <a:endParaRPr lang="it-IT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61,5%</a:t>
                      </a:r>
                      <a:endParaRPr lang="it-IT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90,2%</a:t>
                      </a:r>
                      <a:endParaRPr lang="it-IT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88,6%</a:t>
                      </a:r>
                      <a:endParaRPr lang="it-IT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100%</a:t>
                      </a:r>
                      <a:endParaRPr lang="it-IT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100%</a:t>
                      </a:r>
                      <a:endParaRPr lang="it-IT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93%</a:t>
                      </a:r>
                      <a:endParaRPr lang="it-IT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100%</a:t>
                      </a:r>
                      <a:endParaRPr lang="it-IT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</a:tr>
              <a:tr h="616153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/>
                        <a:t>AUSL</a:t>
                      </a:r>
                    </a:p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err="1" smtClean="0"/>
                        <a:t>N°</a:t>
                      </a:r>
                      <a:r>
                        <a:rPr lang="it-IT" sz="1000" dirty="0" smtClean="0"/>
                        <a:t> RICOVERI</a:t>
                      </a:r>
                    </a:p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1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1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29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13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60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38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9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8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0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0</a:t>
                      </a:r>
                      <a:endParaRPr lang="it-IT" sz="1400" dirty="0"/>
                    </a:p>
                  </a:txBody>
                  <a:tcPr/>
                </a:tc>
              </a:tr>
              <a:tr h="616153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smtClean="0"/>
                        <a:t>%</a:t>
                      </a:r>
                      <a:r>
                        <a:rPr lang="it-IT" sz="1000" baseline="0" smtClean="0"/>
                        <a:t> NELLA CLASSE</a:t>
                      </a:r>
                      <a:endParaRPr lang="it-IT" sz="1000" smtClean="0"/>
                    </a:p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100%</a:t>
                      </a:r>
                      <a:endParaRPr lang="it-IT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100%</a:t>
                      </a:r>
                      <a:endParaRPr lang="it-IT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34,5%</a:t>
                      </a:r>
                      <a:endParaRPr lang="it-IT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46,2%</a:t>
                      </a:r>
                      <a:endParaRPr lang="it-IT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90%</a:t>
                      </a:r>
                      <a:endParaRPr lang="it-IT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100%</a:t>
                      </a:r>
                      <a:endParaRPr lang="it-IT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88,9%</a:t>
                      </a:r>
                      <a:endParaRPr lang="it-IT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100%</a:t>
                      </a:r>
                      <a:endParaRPr lang="it-IT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0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0</a:t>
                      </a:r>
                      <a:endParaRPr lang="it-IT" sz="1400" dirty="0"/>
                    </a:p>
                  </a:txBody>
                  <a:tcPr/>
                </a:tc>
              </a:tr>
              <a:tr h="616153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/>
                        <a:t>PROV</a:t>
                      </a:r>
                      <a:r>
                        <a:rPr lang="it-IT" sz="1600" dirty="0" smtClean="0"/>
                        <a:t>.</a:t>
                      </a:r>
                    </a:p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smtClean="0"/>
                        <a:t>N° RICOVERI</a:t>
                      </a:r>
                    </a:p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339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228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54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26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172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126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39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30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71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46</a:t>
                      </a:r>
                      <a:endParaRPr lang="it-IT" sz="1400" dirty="0"/>
                    </a:p>
                  </a:txBody>
                  <a:tcPr/>
                </a:tc>
              </a:tr>
              <a:tr h="616153">
                <a:tc vMerge="1"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/>
                        <a:t>%</a:t>
                      </a:r>
                      <a:r>
                        <a:rPr lang="it-IT" sz="1000" baseline="0" dirty="0" smtClean="0"/>
                        <a:t> NELLA CLASSE</a:t>
                      </a:r>
                      <a:endParaRPr lang="it-IT" sz="1000" dirty="0" smtClean="0"/>
                    </a:p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87,3%</a:t>
                      </a:r>
                      <a:endParaRPr lang="it-IT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81,1/</a:t>
                      </a:r>
                      <a:endParaRPr lang="it-IT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53,7%</a:t>
                      </a:r>
                      <a:endParaRPr lang="it-IT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53,8%</a:t>
                      </a:r>
                      <a:endParaRPr lang="it-IT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90,1%</a:t>
                      </a:r>
                      <a:endParaRPr lang="it-IT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92,1%</a:t>
                      </a:r>
                      <a:endParaRPr lang="it-IT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97,4%</a:t>
                      </a:r>
                      <a:endParaRPr lang="it-IT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100%</a:t>
                      </a:r>
                      <a:endParaRPr lang="it-IT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93%</a:t>
                      </a:r>
                      <a:endParaRPr lang="it-IT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100%</a:t>
                      </a:r>
                      <a:endParaRPr lang="it-IT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285728"/>
            <a:ext cx="8643998" cy="6572272"/>
          </a:xfrm>
        </p:spPr>
        <p:txBody>
          <a:bodyPr/>
          <a:lstStyle/>
          <a:p>
            <a:pPr algn="ctr">
              <a:buNone/>
            </a:pPr>
            <a:r>
              <a:rPr lang="it-IT" sz="1400" b="1" dirty="0" smtClean="0"/>
              <a:t>Tempi di attesa  aziendali RETROSPETTIVI da SDO </a:t>
            </a:r>
          </a:p>
          <a:p>
            <a:pPr algn="ctr">
              <a:buNone/>
            </a:pPr>
            <a:r>
              <a:rPr lang="it-IT" sz="1400" b="1" dirty="0" smtClean="0"/>
              <a:t>Interventi chirurgici  ALTRI INTERVENTI oggetto di monitoraggio (8 MESI 2018)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214283" y="1005840"/>
          <a:ext cx="8786874" cy="52795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362"/>
                <a:gridCol w="843542"/>
                <a:gridCol w="652491"/>
                <a:gridCol w="727686"/>
                <a:gridCol w="816112"/>
                <a:gridCol w="833844"/>
                <a:gridCol w="636441"/>
                <a:gridCol w="928313"/>
                <a:gridCol w="758344"/>
                <a:gridCol w="675913"/>
                <a:gridCol w="675913"/>
                <a:gridCol w="675913"/>
              </a:tblGrid>
              <a:tr h="616153">
                <a:tc gridSpan="2"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AZIENDA</a:t>
                      </a:r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ANGIOPLASTICA (PTCA)</a:t>
                      </a:r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ENDOARTERECTOMIA CAROTIDEA</a:t>
                      </a:r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EMORROIDECTOMIA</a:t>
                      </a:r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RIPARAZIONE ERNIA INGUINALE</a:t>
                      </a:r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TONSILLECTOMIA</a:t>
                      </a:r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t-IT" sz="1200" dirty="0"/>
                    </a:p>
                  </a:txBody>
                  <a:tcPr/>
                </a:tc>
              </a:tr>
              <a:tr h="616153"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2017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2018</a:t>
                      </a:r>
                    </a:p>
                    <a:p>
                      <a:r>
                        <a:rPr lang="it-IT" sz="1200" dirty="0" smtClean="0"/>
                        <a:t> (8 MESI)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2017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2018</a:t>
                      </a:r>
                    </a:p>
                    <a:p>
                      <a:r>
                        <a:rPr lang="it-IT" sz="1200" dirty="0" smtClean="0"/>
                        <a:t> (8 MESI)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2017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2018</a:t>
                      </a:r>
                    </a:p>
                    <a:p>
                      <a:r>
                        <a:rPr lang="it-IT" sz="1200" dirty="0" smtClean="0"/>
                        <a:t> (8 MESI)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2017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2018</a:t>
                      </a:r>
                    </a:p>
                    <a:p>
                      <a:r>
                        <a:rPr lang="it-IT" sz="1200" dirty="0" smtClean="0"/>
                        <a:t> (8 MESI)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2017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2018</a:t>
                      </a:r>
                    </a:p>
                    <a:p>
                      <a:r>
                        <a:rPr lang="it-IT" sz="1200" dirty="0" smtClean="0"/>
                        <a:t> (8 MESI)</a:t>
                      </a:r>
                      <a:endParaRPr lang="it-IT" sz="1200" dirty="0"/>
                    </a:p>
                  </a:txBody>
                  <a:tcPr/>
                </a:tc>
              </a:tr>
              <a:tr h="616153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/>
                        <a:t>AOSP</a:t>
                      </a:r>
                    </a:p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err="1" smtClean="0"/>
                        <a:t>N°</a:t>
                      </a:r>
                      <a:r>
                        <a:rPr lang="it-IT" sz="1200" dirty="0" smtClean="0"/>
                        <a:t> RICOVERI</a:t>
                      </a:r>
                    </a:p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124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70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149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81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49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36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187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144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204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129</a:t>
                      </a:r>
                      <a:endParaRPr lang="it-IT" sz="1200" dirty="0"/>
                    </a:p>
                  </a:txBody>
                  <a:tcPr/>
                </a:tc>
              </a:tr>
              <a:tr h="616153">
                <a:tc vMerge="1"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/>
                        <a:t>%</a:t>
                      </a:r>
                      <a:r>
                        <a:rPr lang="it-IT" sz="1200" baseline="0" dirty="0" smtClean="0"/>
                        <a:t> NELLA CLASSE</a:t>
                      </a:r>
                      <a:endParaRPr lang="it-IT" sz="1200" dirty="0" smtClean="0"/>
                    </a:p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66,1%</a:t>
                      </a:r>
                      <a:endParaRPr lang="it-IT" sz="12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74,3%</a:t>
                      </a:r>
                      <a:endParaRPr lang="it-IT" sz="12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51,7%</a:t>
                      </a:r>
                      <a:endParaRPr lang="it-IT" sz="12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76,5%</a:t>
                      </a:r>
                      <a:endParaRPr lang="it-IT" sz="12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22,4%</a:t>
                      </a:r>
                      <a:endParaRPr lang="it-IT" sz="12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50%</a:t>
                      </a:r>
                      <a:endParaRPr lang="it-IT" sz="12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46,5%</a:t>
                      </a:r>
                      <a:endParaRPr lang="it-IT" sz="12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43,1%</a:t>
                      </a:r>
                      <a:endParaRPr lang="it-IT" sz="12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60,3%</a:t>
                      </a:r>
                      <a:endParaRPr lang="it-IT" sz="12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82,9%</a:t>
                      </a:r>
                      <a:endParaRPr lang="it-IT" sz="12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</a:tr>
              <a:tr h="616153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/>
                        <a:t>AUSL</a:t>
                      </a:r>
                    </a:p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err="1" smtClean="0"/>
                        <a:t>N°</a:t>
                      </a:r>
                      <a:r>
                        <a:rPr lang="it-IT" sz="1200" dirty="0" smtClean="0"/>
                        <a:t> RICOVERI</a:t>
                      </a:r>
                    </a:p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74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34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44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27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155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107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645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396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</a:tr>
              <a:tr h="616153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/>
                        <a:t>%</a:t>
                      </a:r>
                      <a:r>
                        <a:rPr lang="it-IT" sz="1200" baseline="0" dirty="0" smtClean="0"/>
                        <a:t> NELLA CLASSE</a:t>
                      </a:r>
                      <a:endParaRPr lang="it-IT" sz="1200" dirty="0" smtClean="0"/>
                    </a:p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91,9%</a:t>
                      </a:r>
                      <a:endParaRPr lang="it-IT" sz="12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94,1%</a:t>
                      </a:r>
                      <a:endParaRPr lang="it-IT" sz="12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68,2%</a:t>
                      </a:r>
                      <a:endParaRPr lang="it-IT" sz="12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77,8%</a:t>
                      </a:r>
                      <a:endParaRPr lang="it-IT" sz="12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69,7%</a:t>
                      </a:r>
                      <a:endParaRPr lang="it-IT" sz="12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58,9%</a:t>
                      </a:r>
                      <a:endParaRPr lang="it-IT" sz="12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87,3%</a:t>
                      </a:r>
                      <a:endParaRPr lang="it-IT" sz="12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73%</a:t>
                      </a:r>
                      <a:endParaRPr lang="it-IT" sz="12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</a:tr>
              <a:tr h="616153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err="1" smtClean="0"/>
                        <a:t>PROV</a:t>
                      </a:r>
                      <a:r>
                        <a:rPr lang="it-IT" sz="1200" dirty="0" smtClean="0"/>
                        <a:t>.</a:t>
                      </a:r>
                    </a:p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err="1" smtClean="0"/>
                        <a:t>N°</a:t>
                      </a:r>
                      <a:r>
                        <a:rPr lang="it-IT" sz="1200" dirty="0" smtClean="0"/>
                        <a:t> RICOVERI</a:t>
                      </a:r>
                    </a:p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198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104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193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108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204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143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832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540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204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129</a:t>
                      </a:r>
                      <a:endParaRPr lang="it-IT" sz="1200" dirty="0"/>
                    </a:p>
                  </a:txBody>
                  <a:tcPr/>
                </a:tc>
              </a:tr>
              <a:tr h="616153">
                <a:tc vMerge="1"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/>
                        <a:t>%</a:t>
                      </a:r>
                      <a:r>
                        <a:rPr lang="it-IT" sz="1200" baseline="0" dirty="0" smtClean="0"/>
                        <a:t> NELLA CLASSE</a:t>
                      </a:r>
                      <a:endParaRPr lang="it-IT" sz="1200" dirty="0" smtClean="0"/>
                    </a:p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75,8%</a:t>
                      </a:r>
                      <a:endParaRPr lang="it-IT" sz="12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80,8%</a:t>
                      </a:r>
                      <a:endParaRPr lang="it-IT" sz="12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55,4%</a:t>
                      </a:r>
                      <a:endParaRPr lang="it-IT" sz="12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76,9%</a:t>
                      </a:r>
                      <a:endParaRPr lang="it-IT" sz="12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58,3%</a:t>
                      </a:r>
                      <a:endParaRPr lang="it-IT" sz="12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56,8%</a:t>
                      </a:r>
                      <a:endParaRPr lang="it-IT" sz="12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78,1%</a:t>
                      </a:r>
                      <a:endParaRPr lang="it-IT" sz="12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65%</a:t>
                      </a:r>
                      <a:endParaRPr lang="it-IT" sz="12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60,3%</a:t>
                      </a:r>
                      <a:endParaRPr lang="it-IT" sz="12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82,9%</a:t>
                      </a:r>
                      <a:endParaRPr lang="it-IT" sz="12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it-IT" sz="2400" dirty="0" smtClean="0"/>
              <a:t>COLLEGIO </a:t>
            </a:r>
            <a:r>
              <a:rPr lang="it-IT" sz="2400" dirty="0" err="1" smtClean="0"/>
              <a:t>DI</a:t>
            </a:r>
            <a:r>
              <a:rPr lang="it-IT" sz="2400" dirty="0" smtClean="0"/>
              <a:t> DIREZIONE 7 11 2018</a:t>
            </a:r>
            <a:endParaRPr lang="it-IT" sz="24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3116"/>
            <a:ext cx="8358246" cy="4105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sellaDiTesto 4"/>
          <p:cNvSpPr txBox="1"/>
          <p:nvPr/>
        </p:nvSpPr>
        <p:spPr>
          <a:xfrm>
            <a:off x="571472" y="85723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SITUAZIONE ESAURIMENTO “VECCHIA LISTA </a:t>
            </a:r>
            <a:r>
              <a:rPr lang="it-IT" dirty="0" err="1" smtClean="0"/>
              <a:t>D’ATTESA</a:t>
            </a:r>
            <a:r>
              <a:rPr lang="it-IT" dirty="0" smtClean="0"/>
              <a:t>”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916</Words>
  <Application>Microsoft Office PowerPoint</Application>
  <PresentationFormat>Presentazione su schermo (4:3)</PresentationFormat>
  <Paragraphs>345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8" baseType="lpstr">
      <vt:lpstr>Arial</vt:lpstr>
      <vt:lpstr>Calibri</vt:lpstr>
      <vt:lpstr>Tema di Office</vt:lpstr>
      <vt:lpstr>RICOVERI PER PROCEDURE CHIRURGICHE</vt:lpstr>
      <vt:lpstr>COLLEGIO DI DIREZIONE 7 11 2018</vt:lpstr>
      <vt:lpstr>COLLEGIO DI DIREZIONE 7 11 2018</vt:lpstr>
      <vt:lpstr>COLLEGIO DI DIREZIONE 7 11 2018</vt:lpstr>
      <vt:lpstr>COLLEGIO DI DIREZIONE  7 11 2018</vt:lpstr>
      <vt:lpstr>COLLEGIO DI DIREZIONE 7 11 2018</vt:lpstr>
      <vt:lpstr>COLLEGIO DI DIREZIONE 7 11 2018</vt:lpstr>
      <vt:lpstr>Presentazione standard di PowerPoint</vt:lpstr>
      <vt:lpstr>COLLEGIO DI DIREZIONE 7 11 2018</vt:lpstr>
      <vt:lpstr>COLLEGIO DI DIREZIONE 7 11 2018</vt:lpstr>
      <vt:lpstr>COLLEGIO DI DIREZIONE 7 11 2018</vt:lpstr>
      <vt:lpstr>COLLEGIO DI DIREZIONE  7 11 2018</vt:lpstr>
      <vt:lpstr>COLLEGIO DI DIREZIONE 7 11 2018</vt:lpstr>
      <vt:lpstr>COLLEGIO DI DIREZIONE 7 11 2018</vt:lpstr>
      <vt:lpstr>COLLEGIO DI DIREZIONE 7 11 2018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marialucia.giorgetti</dc:creator>
  <cp:lastModifiedBy>Rovigatti Paola</cp:lastModifiedBy>
  <cp:revision>55</cp:revision>
  <dcterms:created xsi:type="dcterms:W3CDTF">2018-11-06T14:25:25Z</dcterms:created>
  <dcterms:modified xsi:type="dcterms:W3CDTF">2018-11-07T12:33:05Z</dcterms:modified>
</cp:coreProperties>
</file>