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24" r:id="rId2"/>
    <p:sldId id="516" r:id="rId3"/>
    <p:sldId id="517" r:id="rId4"/>
    <p:sldId id="518" r:id="rId5"/>
    <p:sldId id="523" r:id="rId6"/>
    <p:sldId id="519" r:id="rId7"/>
    <p:sldId id="520" r:id="rId8"/>
    <p:sldId id="521" r:id="rId9"/>
    <p:sldId id="522" r:id="rId10"/>
  </p:sldIdLst>
  <p:sldSz cx="9144000" cy="6858000" type="screen4x3"/>
  <p:notesSz cx="6797675" cy="987266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CC3300"/>
    <a:srgbClr val="CCFFFF"/>
    <a:srgbClr val="F68B16"/>
    <a:srgbClr val="E6AF26"/>
    <a:srgbClr val="99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161" autoAdjust="0"/>
  </p:normalViewPr>
  <p:slideViewPr>
    <p:cSldViewPr snapToGrid="0">
      <p:cViewPr varScale="1">
        <p:scale>
          <a:sx n="114" d="100"/>
          <a:sy n="114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6F3C57-A66A-4B5B-AFBE-A5F53CBD772E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947B5F-035F-4A18-9F40-9AFFC8D6B6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9E36D-0710-4B43-8ED5-857932E7D225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09D7E-AE50-4A8A-AE1F-43FE8113F0E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15EF6-2F3F-4AC2-8506-CF329E851090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9819-82EB-4E9C-940C-BA46486B903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3B4C-905B-47B7-A223-FDAE83F7C5A9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72630-876F-48B1-A8D9-CF96AC47FD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9F55-14E0-4E73-9A8E-98DBE384D064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C88F8-89AF-492E-BAA0-C5231DE32D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2415A-8E06-448C-861B-69E59E059431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5EFE5-EDD2-433F-AB95-3B0BB154D57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01A8A-74B6-4AB4-B10D-C6B864D6F6E5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9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692B2-BEEE-40E6-BE65-3E6FE8BF5C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4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C4E9B-28BD-4DEF-9904-180B3A309AEC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5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096BF-35BD-4168-9728-1E0A81A650A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AE533-5C79-4BC0-B6D4-BB40163A8E3E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92177-1987-48A7-9946-161ABB1DCD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41A38-C935-4D28-A256-03FDE380B357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6C458-794B-49A2-BD1F-36F6C5C993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8A733-6DE1-49CA-B440-37971FE9825F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E79BA-4681-446E-A166-400A48FBCA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" y="12700"/>
            <a:ext cx="17462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39D71-AB23-4E4D-9221-BCCAF7A73706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9400F-9BCA-4574-8913-78094E54D8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F9D908-449F-4321-9879-CC35AACC8051}" type="datetimeFigureOut">
              <a:rPr lang="it-IT"/>
              <a:pPr>
                <a:defRPr/>
              </a:pPr>
              <a:t>10/06/2019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DFBC3-935F-421D-97B1-07632A269A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it-IT" smtClean="0">
                <a:solidFill>
                  <a:srgbClr val="FF0000"/>
                </a:solidFill>
              </a:rPr>
              <a:t>Novità principali della DGR n. 603 del 2019 “Piano regionale di governo delle liste di attesa (PRGLA) per il triennio 2019-2021”  e il Programma attuativo aziendale per il governo delle liste di attesa in Provincia di Ferrara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1"/>
          </p:nvPr>
        </p:nvSpPr>
        <p:spPr>
          <a:xfrm>
            <a:off x="474663" y="558800"/>
            <a:ext cx="8229600" cy="49704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it-IT" sz="2800" smtClean="0"/>
              <a:t>Piano nazionale di governo delle liste di attesa per il triennio 2019-2021</a:t>
            </a:r>
          </a:p>
        </p:txBody>
      </p:sp>
      <p:sp>
        <p:nvSpPr>
          <p:cNvPr id="15362" name="AutoShape 4"/>
          <p:cNvSpPr>
            <a:spLocks noChangeArrowheads="1"/>
          </p:cNvSpPr>
          <p:nvPr/>
        </p:nvSpPr>
        <p:spPr bwMode="auto">
          <a:xfrm>
            <a:off x="4622800" y="1485900"/>
            <a:ext cx="307975" cy="896938"/>
          </a:xfrm>
          <a:prstGeom prst="downArrow">
            <a:avLst>
              <a:gd name="adj1" fmla="val 50000"/>
              <a:gd name="adj2" fmla="val 728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982663" y="2700338"/>
            <a:ext cx="73929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>
                <a:latin typeface="Calibri" pitchFamily="34" charset="0"/>
              </a:rPr>
              <a:t>DGR n. 603 del 15 Aprile 2019 “Piano regionale di governo delle liste di attesa (PRGLA) per il triennio 2019-2021”</a:t>
            </a:r>
          </a:p>
        </p:txBody>
      </p:sp>
      <p:sp>
        <p:nvSpPr>
          <p:cNvPr id="15364" name="AutoShape 6"/>
          <p:cNvSpPr>
            <a:spLocks noChangeArrowheads="1"/>
          </p:cNvSpPr>
          <p:nvPr/>
        </p:nvSpPr>
        <p:spPr bwMode="auto">
          <a:xfrm>
            <a:off x="4668838" y="4146550"/>
            <a:ext cx="307975" cy="896938"/>
          </a:xfrm>
          <a:prstGeom prst="downArrow">
            <a:avLst>
              <a:gd name="adj1" fmla="val 50000"/>
              <a:gd name="adj2" fmla="val 728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1692275" y="5108575"/>
            <a:ext cx="611981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800">
                <a:latin typeface="Calibri" pitchFamily="34" charset="0"/>
              </a:rPr>
              <a:t>Programma attuativo aziendale per il governo delle liste di attesa in Provincia di Ferrara </a:t>
            </a:r>
            <a:r>
              <a:rPr lang="it-IT" sz="2800">
                <a:solidFill>
                  <a:srgbClr val="FF0000"/>
                </a:solidFill>
                <a:latin typeface="Calibri" pitchFamily="34" charset="0"/>
              </a:rPr>
              <a:t>(in bozza)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>
          <a:xfrm>
            <a:off x="482600" y="-119063"/>
            <a:ext cx="8229600" cy="1143001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Ruoli e responsabilità a livello aziendale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90538" y="86518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sz="1400" smtClean="0"/>
              <a:t>Il Direttore Generale dell’Azienda USL, in collaborazione del Direttore Generale dell’Azienda ospedaliera</a:t>
            </a:r>
          </a:p>
          <a:p>
            <a:pPr>
              <a:buFont typeface="Arial" charset="0"/>
              <a:buNone/>
            </a:pPr>
            <a:r>
              <a:rPr lang="it-IT" sz="1400" smtClean="0"/>
              <a:t>(ospedaliera universitaria o IRCCS di riferimento se presenti) nomina:</a:t>
            </a:r>
          </a:p>
          <a:p>
            <a:pPr>
              <a:buFont typeface="Arial" charset="0"/>
              <a:buNone/>
            </a:pPr>
            <a:endParaRPr lang="it-IT" sz="1400" smtClean="0"/>
          </a:p>
          <a:p>
            <a:r>
              <a:rPr lang="it-IT" sz="1400" smtClean="0"/>
              <a:t>il </a:t>
            </a:r>
            <a:r>
              <a:rPr lang="it-IT" sz="1400" b="1" smtClean="0"/>
              <a:t>Responsabile Unitario dell’Accesso (RUA)</a:t>
            </a:r>
            <a:r>
              <a:rPr lang="it-IT" sz="1400" smtClean="0"/>
              <a:t> con i seguenti compiti</a:t>
            </a:r>
          </a:p>
          <a:p>
            <a:r>
              <a:rPr lang="it-IT" sz="1400" smtClean="0"/>
              <a:t>i componenti del </a:t>
            </a:r>
            <a:r>
              <a:rPr lang="it-IT" sz="1400" b="1" smtClean="0"/>
              <a:t>Team operativo</a:t>
            </a:r>
            <a:r>
              <a:rPr lang="it-IT" sz="1400" smtClean="0"/>
              <a:t> sulle liste di attesa interaziendale </a:t>
            </a:r>
          </a:p>
          <a:p>
            <a:endParaRPr lang="it-IT" sz="1400" smtClean="0"/>
          </a:p>
          <a:p>
            <a:pPr>
              <a:buFont typeface="Arial" charset="0"/>
              <a:buNone/>
            </a:pPr>
            <a:endParaRPr lang="it-IT" sz="1400" smtClean="0"/>
          </a:p>
          <a:p>
            <a:pPr>
              <a:buFont typeface="Arial" charset="0"/>
              <a:buNone/>
            </a:pPr>
            <a:r>
              <a:rPr lang="it-IT" sz="1400" b="1" smtClean="0">
                <a:solidFill>
                  <a:srgbClr val="FF0000"/>
                </a:solidFill>
              </a:rPr>
              <a:t>Compiti del RUA: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coordinamento dei componenti del Team operativo sulle liste di attesa interaziendale 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presidio, monitoraggio e verifica degli interventi adottati in tema di facilitazione dell’accesso alle prestazioni specialistiche ambulatoriali dell’ambito territoriale di riferimento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gestione della definizione e modifica delle agende di specialistica ambulatoriale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garanzia del mantenimento dei tempi di attesa entro gli standard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verifica l’appropriatezza prescrittiva ed organizzativa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coordina la stesura del Programma attuativo aziendale per il governo delle liste di attesa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propone alla Direzione Generale la sospensione dell’attività libero professionale intramuraria (ALPI) nel caso in cui non vengano rispettate le condizioni di equilibrio tra l’ALPI e l’SSN e non vengano garantiti i tempi di attesa standard regionali in regime istituzionale rendendo visibile l’offerta anche in alpi in tutte le aziende dell’ambito territoriale (in collaborazione con il Responsabile/i dell’ALPI aziendale/i)</a:t>
            </a:r>
          </a:p>
          <a:p>
            <a:pPr>
              <a:buFont typeface="Wingdings" pitchFamily="2" charset="2"/>
              <a:buChar char="Ø"/>
            </a:pPr>
            <a:r>
              <a:rPr lang="it-IT" sz="1400" smtClean="0"/>
              <a:t>collabora ai lavori in tema di specialistica ambulatoriale nella relativa Area Vasta e  partecipa al Gruppo tecnico regionale liste di attesa</a:t>
            </a:r>
          </a:p>
          <a:p>
            <a:endParaRPr lang="it-IT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41325" y="139700"/>
            <a:ext cx="8229600" cy="1143000"/>
          </a:xfrm>
        </p:spPr>
        <p:txBody>
          <a:bodyPr/>
          <a:lstStyle/>
          <a:p>
            <a:r>
              <a:rPr lang="it-IT" sz="2800" smtClean="0"/>
              <a:t>NUOVI STANDARD DI RIFERIMENTO da garantire almeno </a:t>
            </a:r>
            <a:r>
              <a:rPr lang="it-IT" sz="2800" smtClean="0">
                <a:solidFill>
                  <a:srgbClr val="FF0000"/>
                </a:solidFill>
              </a:rPr>
              <a:t>al 90% delle prenotazioni</a:t>
            </a:r>
            <a:r>
              <a:rPr lang="it-IT" sz="4000" smtClean="0"/>
              <a:t> 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>
          <a:xfrm>
            <a:off x="471488" y="16256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600" b="1" smtClean="0"/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600" b="1" smtClean="0"/>
              <a:t>U (Urgente) </a:t>
            </a:r>
            <a:r>
              <a:rPr lang="it-IT" sz="1600" smtClean="0"/>
              <a:t>da eseguire nel più breve tempo possibile e, comunque, </a:t>
            </a:r>
            <a:r>
              <a:rPr lang="it-IT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entro 72 ore</a:t>
            </a:r>
            <a:endParaRPr lang="it-IT" sz="16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600" b="1" smtClean="0"/>
              <a:t>B (Breve) </a:t>
            </a:r>
            <a:r>
              <a:rPr lang="it-IT" sz="1600" smtClean="0"/>
              <a:t>da eseguire </a:t>
            </a:r>
            <a:r>
              <a:rPr lang="it-IT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entro 10 gg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600" b="1" smtClean="0"/>
              <a:t>D (Differibile) </a:t>
            </a:r>
            <a:r>
              <a:rPr lang="it-IT" sz="1600" smtClean="0"/>
              <a:t>da eseguire </a:t>
            </a:r>
            <a:r>
              <a:rPr lang="it-IT" sz="1600" b="1" smtClean="0">
                <a:solidFill>
                  <a:srgbClr val="FF0000"/>
                </a:solidFill>
              </a:rPr>
              <a:t>entro 30 gg per le visite o 60 gg per gli accertamenti diagnostici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600" b="1" u="sng" smtClean="0"/>
              <a:t>P (Programmata) </a:t>
            </a:r>
            <a:r>
              <a:rPr lang="it-IT" sz="1600" u="sng" smtClean="0"/>
              <a:t>da eseguire </a:t>
            </a:r>
            <a:r>
              <a:rPr lang="it-IT" sz="16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entro 120 gg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6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6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6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6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-le prescrizioni con classi di priorità U e B, sono valide ai fini prenotativi fino al massimo 7 gg di calendario a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partire dalla data di prescrizione. Passati i 7 gg dalla data di prescrizione, le ricette con classi di priorità U e B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non sono più prenotabili e non più erogabili.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 le prescrizioni con classi di priorità D, P sono valide ai fini prenotativi fino a 6 mesi a partire dalla data di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prescrizione.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-le prescrizioni con tipo accesso = 0, possono essere considerate valide anche dopo 6 mesi dalla prescrizione, in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relazione alle indicazioni fornite dallo specialista che le ha prescritte.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giorni di attesa per l’esecuzione di una qualunque prestazione, con qualunque classe di priorità, devono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it-IT" sz="14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essere calcolati, a partire dalla data di prenotazione, sui giorni di calendario non sui giorni lavorativi.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it-IT" sz="1400" u="sng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4250" y="279400"/>
            <a:ext cx="6594475" cy="594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>
          <a:xfrm>
            <a:off x="474663" y="0"/>
            <a:ext cx="8229600" cy="114300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Governo della domanda (novità)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508000" y="112236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>
                <a:ea typeface="Microsoft YaHei" pitchFamily="34" charset="-122"/>
              </a:rPr>
              <a:t>Regole prescrittive: </a:t>
            </a:r>
            <a:r>
              <a:rPr lang="it-IT" sz="1400" u="sng" smtClean="0">
                <a:ea typeface="Microsoft YaHei" pitchFamily="34" charset="-122"/>
              </a:rPr>
              <a:t>obbligatorio il quesito diagnostico e il tipo accesso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it-IT" sz="1400" u="sng" smtClean="0">
              <a:ea typeface="Microsoft YaHei" pitchFamily="34" charset="-122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>
                <a:solidFill>
                  <a:srgbClr val="FF0000"/>
                </a:solidFill>
                <a:ea typeface="Microsoft YaHei" pitchFamily="34" charset="-122"/>
              </a:rPr>
              <a:t>Tipo accesso=1 (primo accesso) </a:t>
            </a:r>
            <a:r>
              <a:rPr lang="it-IT" sz="1400" smtClean="0">
                <a:solidFill>
                  <a:srgbClr val="FF0000"/>
                </a:solidFill>
              </a:rPr>
              <a:t>è riferito a: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it-IT" sz="14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it-IT" sz="1400" smtClean="0"/>
              <a:t>prima visita o primo esame di diagnostica strumentale, nei casi in cui si necessita il primo inquadramento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sz="1400" smtClean="0"/>
              <a:t>         diagnostico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it-IT" sz="1400" smtClean="0"/>
              <a:t>visita o prestazione di approfondimento richieste dallo specialista per completare la diagnosi ed erogate da medico di specialità differente.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140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>
                <a:solidFill>
                  <a:srgbClr val="FF0000"/>
                </a:solidFill>
                <a:ea typeface="Microsoft YaHei" pitchFamily="34" charset="-122"/>
              </a:rPr>
              <a:t>Tipo accesso=0 (accesso successivo) </a:t>
            </a:r>
            <a:r>
              <a:rPr lang="it-IT" sz="1400" smtClean="0">
                <a:solidFill>
                  <a:srgbClr val="FF0000"/>
                </a:solidFill>
              </a:rPr>
              <a:t>è riferito a: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it-IT" sz="14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- visita o prestazione di controllo, follow up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sz="1400" smtClean="0"/>
              <a:t>- prestazioni prescritte ed erogate dallo specialista nei casi di presa in carico assistenziale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140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>
                <a:solidFill>
                  <a:srgbClr val="FF0000"/>
                </a:solidFill>
                <a:ea typeface="Microsoft YaHei" pitchFamily="34" charset="-122"/>
              </a:rPr>
              <a:t>Informazione obbligatoria in ricetta dal 1° giugno 2019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it-IT" sz="1400" smtClean="0">
              <a:solidFill>
                <a:srgbClr val="FF0000"/>
              </a:solidFill>
              <a:ea typeface="Microsoft YaHei" pitchFamily="34" charset="-122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È prevista una fase di transizione durante la quale su tutti gli applicativi di prescrizione e prenotazione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verranno implementate nuove funzionalità per gestire questa informazione.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b="1" smtClean="0">
                <a:solidFill>
                  <a:srgbClr val="FF0000"/>
                </a:solidFill>
              </a:rPr>
              <a:t>Le prestazioni successive che si rendono necessarie dopo il primo accesso devono essere prescritte dal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b="1" smtClean="0">
                <a:solidFill>
                  <a:srgbClr val="FF0000"/>
                </a:solidFill>
              </a:rPr>
              <a:t>professionista che ha preso in carico il paziente senza quindi reinvio al MMG/PLS per la prescrizione.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it-IT" sz="1400" b="1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Le Aziende devono prevedere idonee modalità per far garantire la prenotazione delle suddette prestazioni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contestualmente all’emissione della prescrizione da parte del medico specialista della struttura (se non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it-IT" sz="1400" smtClean="0"/>
              <a:t>diversamente richiesto dal paziente): </a:t>
            </a:r>
            <a:r>
              <a:rPr lang="it-IT" sz="1400" smtClean="0">
                <a:ea typeface="Microsoft YaHei" pitchFamily="34" charset="-122"/>
              </a:rPr>
              <a:t>ENTRO IL 31/12/2019</a:t>
            </a:r>
          </a:p>
          <a:p>
            <a:pPr>
              <a:lnSpc>
                <a:spcPct val="80000"/>
              </a:lnSpc>
            </a:pPr>
            <a:endParaRPr lang="it-IT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457200" y="131763"/>
            <a:ext cx="8229600" cy="114300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Applicativi di prescrizione</a:t>
            </a:r>
          </a:p>
        </p:txBody>
      </p:sp>
      <p:pic>
        <p:nvPicPr>
          <p:cNvPr id="20482" name="Immagine 1"/>
          <p:cNvPicPr>
            <a:picLocks noChangeAspect="1"/>
          </p:cNvPicPr>
          <p:nvPr>
            <p:ph type="body" idx="1"/>
          </p:nvPr>
        </p:nvPicPr>
        <p:blipFill>
          <a:blip r:embed="rId2"/>
          <a:srcRect t="8884"/>
          <a:stretch>
            <a:fillRect/>
          </a:stretch>
        </p:blipFill>
        <p:spPr>
          <a:xfrm>
            <a:off x="803275" y="2308225"/>
            <a:ext cx="7245350" cy="2397125"/>
          </a:xfrm>
        </p:spPr>
      </p:pic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2103438" y="1422400"/>
            <a:ext cx="5746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it-IT" b="1"/>
              <a:t>obbligatorio il quesito diagnostico e il tipo accesso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Appropriatezza prescrittiva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473075" y="1357313"/>
            <a:ext cx="8229600" cy="4525962"/>
          </a:xfrm>
        </p:spPr>
        <p:txBody>
          <a:bodyPr/>
          <a:lstStyle/>
          <a:p>
            <a:r>
              <a:rPr lang="it-IT" sz="2000" smtClean="0"/>
              <a:t>Condivisione dei percorsi clinici di accesso tra MMG/PLS specialisti e Direzione aziendale a livello provinciale/Area vasta/regionale</a:t>
            </a:r>
          </a:p>
          <a:p>
            <a:pPr>
              <a:buFont typeface="Arial" charset="0"/>
              <a:buNone/>
            </a:pPr>
            <a:endParaRPr lang="it-IT" sz="2000" smtClean="0"/>
          </a:p>
          <a:p>
            <a:r>
              <a:rPr lang="it-IT" sz="2000" smtClean="0"/>
              <a:t>L’Azienda sanitaria programma la formazione per condividere le condizioni appropriate di prescrizione e i percorsi definiti, utilizzando strumenti quali: </a:t>
            </a:r>
          </a:p>
          <a:p>
            <a:pPr>
              <a:buSzPct val="50000"/>
              <a:buFont typeface="Wingdings" pitchFamily="2" charset="2"/>
              <a:buChar char="Ø"/>
            </a:pPr>
            <a:r>
              <a:rPr lang="it-IT" sz="2000" smtClean="0"/>
              <a:t>formazione in aula </a:t>
            </a:r>
          </a:p>
          <a:p>
            <a:pPr>
              <a:buSzPct val="50000"/>
              <a:buFont typeface="Wingdings" pitchFamily="2" charset="2"/>
              <a:buChar char="Ø"/>
            </a:pPr>
            <a:r>
              <a:rPr lang="it-IT" sz="2000" smtClean="0"/>
              <a:t>e-learning</a:t>
            </a:r>
          </a:p>
          <a:p>
            <a:pPr>
              <a:buSzPct val="50000"/>
              <a:buFont typeface="Wingdings" pitchFamily="2" charset="2"/>
              <a:buChar char="Ø"/>
            </a:pPr>
            <a:r>
              <a:rPr lang="it-IT" sz="2000" smtClean="0"/>
              <a:t>newsletter</a:t>
            </a:r>
          </a:p>
          <a:p>
            <a:pPr>
              <a:buSzPct val="50000"/>
              <a:buFont typeface="Wingdings" pitchFamily="2" charset="2"/>
              <a:buChar char="Ø"/>
            </a:pPr>
            <a:r>
              <a:rPr lang="it-IT" sz="2000" smtClean="0"/>
              <a:t>note specifiche</a:t>
            </a:r>
          </a:p>
          <a:p>
            <a:pPr>
              <a:buSzPct val="50000"/>
              <a:buFont typeface="Wingdings" pitchFamily="2" charset="2"/>
              <a:buChar char="Ø"/>
            </a:pPr>
            <a:r>
              <a:rPr lang="it-IT" sz="2000" smtClean="0"/>
              <a:t>coinvolgimento dell’Ordine dei Medici</a:t>
            </a:r>
          </a:p>
          <a:p>
            <a:pPr>
              <a:buSzPct val="50000"/>
              <a:buFont typeface="Wingdings" pitchFamily="2" charset="2"/>
              <a:buNone/>
            </a:pPr>
            <a:endParaRPr lang="it-IT" sz="2000" smtClean="0"/>
          </a:p>
          <a:p>
            <a:r>
              <a:rPr lang="it-IT" sz="2000" smtClean="0"/>
              <a:t>Verifiche ex post sulle prescrizioni rispetto alle regole e percorsi definiti (motori di ricerca semantica, ecc.) </a:t>
            </a:r>
          </a:p>
          <a:p>
            <a:endParaRPr lang="it-IT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>
          <a:xfrm>
            <a:off x="407988" y="149225"/>
            <a:ext cx="8229600" cy="765175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Governo dell’offerta</a:t>
            </a:r>
          </a:p>
        </p:txBody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>
          <a:xfrm>
            <a:off x="414338" y="963613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t-IT" sz="1600" smtClean="0"/>
              <a:t>Ciascuna Azienda USL, in collaborazione con l’Azienda Ospedaliera o Ospedaliera-Universitaria o</a:t>
            </a:r>
          </a:p>
          <a:p>
            <a:pPr>
              <a:buFont typeface="Arial" charset="0"/>
              <a:buNone/>
            </a:pPr>
            <a:r>
              <a:rPr lang="it-IT" sz="1600" smtClean="0"/>
              <a:t>eventuale IRCCS di riferimento è tenuta a:</a:t>
            </a:r>
          </a:p>
          <a:p>
            <a:pPr>
              <a:buFont typeface="Arial" charset="0"/>
              <a:buNone/>
            </a:pPr>
            <a:endParaRPr lang="it-IT" sz="1600" smtClean="0"/>
          </a:p>
          <a:p>
            <a:r>
              <a:rPr lang="it-IT" sz="1400" b="1" u="sng" smtClean="0"/>
              <a:t>pianificare annualmente l’offerta delle prestazioni per le diverse modalità di accesso</a:t>
            </a:r>
            <a:r>
              <a:rPr lang="it-IT" sz="1400" smtClean="0"/>
              <a:t> sia per il regime istituzionale che libero professionale (Elaborazione Programmi attuativi, Piani di produzione, Accordi di fornitura con i Privati accreditati)</a:t>
            </a:r>
          </a:p>
          <a:p>
            <a:r>
              <a:rPr lang="it-IT" sz="1400" b="1" u="sng" smtClean="0"/>
              <a:t>definire gli ambiti di garanzia</a:t>
            </a:r>
            <a:r>
              <a:rPr lang="it-IT" sz="1400" smtClean="0"/>
              <a:t> delle prestazioni nei quali l’Azienda è tenuta a garantire i tempi massimi stabiliti</a:t>
            </a:r>
          </a:p>
          <a:p>
            <a:r>
              <a:rPr lang="it-IT" sz="14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confrontare i tempi di attesa</a:t>
            </a:r>
            <a:r>
              <a:rPr lang="it-IT" sz="1400" smtClean="0"/>
              <a:t> con i volumi pianificati per il regime istituzionale e libero professionale</a:t>
            </a:r>
          </a:p>
          <a:p>
            <a:r>
              <a:rPr lang="it-IT" sz="1400" b="1" u="sng" smtClean="0"/>
              <a:t>rivedere se necessario le strategie di modulazione della produzione</a:t>
            </a:r>
            <a:r>
              <a:rPr lang="it-IT" sz="1400" smtClean="0"/>
              <a:t> </a:t>
            </a:r>
          </a:p>
          <a:p>
            <a:r>
              <a:rPr lang="it-IT" sz="1400" b="1" u="sng" smtClean="0"/>
              <a:t>identificare i percorsi di garanzia</a:t>
            </a:r>
            <a:r>
              <a:rPr lang="it-IT" sz="1400" smtClean="0"/>
              <a:t>, nel caso in cui non possa essere garantita la prestazione richiesta entro i tempi standard indicati dalla normativa;</a:t>
            </a:r>
          </a:p>
          <a:p>
            <a:r>
              <a:rPr lang="it-IT" sz="1400" b="1" u="sng" smtClean="0"/>
              <a:t>manutenere le agende di prenotazione</a:t>
            </a:r>
            <a:r>
              <a:rPr lang="it-IT" sz="1400" smtClean="0"/>
              <a:t>: separazione delle prime visite, dei controlli, dei follow up, delle tipologie e dei volumi di prestazioni non presenti a CUP, apertura continua delle agende, utilizzo overbooking; </a:t>
            </a:r>
          </a:p>
          <a:p>
            <a:r>
              <a:rPr lang="it-IT" sz="1400" b="1" u="sng" smtClean="0"/>
              <a:t>sospendere l’esercizio della libera professione</a:t>
            </a:r>
            <a:r>
              <a:rPr lang="it-IT" sz="1400" smtClean="0"/>
              <a:t> per i professionisti dell’equipe, come previsto dalla normativa vigente </a:t>
            </a:r>
          </a:p>
          <a:p>
            <a:r>
              <a:rPr lang="it-IT" sz="1400" b="1" u="sng" smtClean="0"/>
              <a:t>utilizzare un sistema CUP unico provinciale nella gestione dell’offerta</a:t>
            </a:r>
            <a:r>
              <a:rPr lang="it-IT" sz="1400" smtClean="0"/>
              <a:t> con particolare attenzione anche al continuo aggiornamento delle disponibilità on line per il CUPWEB regionale</a:t>
            </a:r>
          </a:p>
          <a:p>
            <a:endParaRPr lang="it-IT" sz="1400" smtClean="0"/>
          </a:p>
          <a:p>
            <a:endParaRPr lang="it-IT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918</Words>
  <Application>Microsoft Office PowerPoint</Application>
  <PresentationFormat>Presentazione su schermo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Modello struttura</vt:lpstr>
      </vt:variant>
      <vt:variant>
        <vt:i4>9</vt:i4>
      </vt:variant>
      <vt:variant>
        <vt:lpstr>Titoli diapositive</vt:lpstr>
      </vt:variant>
      <vt:variant>
        <vt:i4>9</vt:i4>
      </vt:variant>
    </vt:vector>
  </HeadingPairs>
  <TitlesOfParts>
    <vt:vector size="22" baseType="lpstr">
      <vt:lpstr>Arial</vt:lpstr>
      <vt:lpstr>Calibri</vt:lpstr>
      <vt:lpstr>Wingdings</vt:lpstr>
      <vt:lpstr>Microsoft YaHei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Diapositiva 1</vt:lpstr>
      <vt:lpstr>Diapositiva 2</vt:lpstr>
      <vt:lpstr>Ruoli e responsabilità a livello aziendale</vt:lpstr>
      <vt:lpstr>NUOVI STANDARD DI RIFERIMENTO da garantire almeno al 90% delle prenotazioni </vt:lpstr>
      <vt:lpstr>Diapositiva 5</vt:lpstr>
      <vt:lpstr>Governo della domanda (novità)</vt:lpstr>
      <vt:lpstr>Applicativi di prescrizione</vt:lpstr>
      <vt:lpstr>Appropriatezza prescrittiva</vt:lpstr>
      <vt:lpstr>Governo dell’offerta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Inquadramento complessivo, organizzazione e referenti regionali, normativa di riferimento ambulatoriale , Day Service, flusso ASA</dc:title>
  <dc:creator>Sanna Piera Anna</dc:creator>
  <cp:lastModifiedBy>g.franchino</cp:lastModifiedBy>
  <cp:revision>152</cp:revision>
  <dcterms:created xsi:type="dcterms:W3CDTF">2019-05-03T09:47:21Z</dcterms:created>
  <dcterms:modified xsi:type="dcterms:W3CDTF">2019-06-10T15:04:43Z</dcterms:modified>
</cp:coreProperties>
</file>