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7" r:id="rId2"/>
    <p:sldId id="417" r:id="rId3"/>
    <p:sldId id="322" r:id="rId4"/>
    <p:sldId id="359" r:id="rId5"/>
    <p:sldId id="384" r:id="rId6"/>
    <p:sldId id="372" r:id="rId7"/>
    <p:sldId id="414" r:id="rId8"/>
    <p:sldId id="415" r:id="rId9"/>
    <p:sldId id="365" r:id="rId10"/>
    <p:sldId id="381" r:id="rId11"/>
    <p:sldId id="382" r:id="rId12"/>
    <p:sldId id="353" r:id="rId13"/>
    <p:sldId id="369" r:id="rId14"/>
    <p:sldId id="387" r:id="rId15"/>
    <p:sldId id="385" r:id="rId16"/>
    <p:sldId id="390" r:id="rId17"/>
    <p:sldId id="418" r:id="rId18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8080"/>
    <a:srgbClr val="006666"/>
    <a:srgbClr val="0066FF"/>
    <a:srgbClr val="3333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49" autoAdjust="0"/>
    <p:restoredTop sz="86864" autoAdjust="0"/>
  </p:normalViewPr>
  <p:slideViewPr>
    <p:cSldViewPr>
      <p:cViewPr varScale="1">
        <p:scale>
          <a:sx n="72" d="100"/>
          <a:sy n="72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DD080DB-919F-41BE-8A20-F102741FB0AD}" type="datetimeFigureOut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E7286CB-5479-4435-83B3-CEB23669F1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972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B94BB8-4142-45C3-9421-17E0A1EB1A8A}" type="datetimeFigureOut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3F80DF-E68A-4551-BCA7-0725F216725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9507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98E7B-FBD6-47A3-9425-AFBB80A393CF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84AF6-1F2B-4492-991D-C332E002CE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55CCF-25E4-4DCA-8AB8-E37EB5415347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EFCDE-E91E-4303-B436-BFDB7A90C9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DA152-8487-4F59-9F56-00E268E8B220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BDCC-3494-4B00-93FB-BDEC4D25309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2E01C-7C89-4B54-9917-1C05757BF707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6E199-97C3-4553-B937-9062BA4181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C1CEB-BD8A-4E68-8916-2FA42202BBD4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FDDCB-D370-450F-B81F-CE37834729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C89F2-0442-439C-B9EB-0931ECB0673C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D3B99-08F3-4702-9AB8-47329ED8A8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66664-A330-4A0D-8DE0-BC45AF2D0AA0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68F74-7F8F-4988-ADD8-C29C30C0C8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B4F8-D141-4C94-B5CF-B34C2D060C77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505B4-2817-4C7C-878B-E93EC708714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05796-8D27-4781-ADDA-F6B461B2B948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421FD-DA65-4CA7-BD41-DE7F69A14B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27B29-47A7-48A2-B2B5-61D31211BBBA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5B494-9B12-4489-A06A-F2F68249EE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E8296-58C3-48CB-801A-1FC35F9E0862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A24D6-0995-4DF7-B714-87725E54008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88AF79-44B3-473A-AA45-2487B7CE36C7}" type="datetime1">
              <a:rPr lang="it-IT"/>
              <a:pPr>
                <a:defRPr/>
              </a:pPr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6352E5-2036-4BDC-B4BA-D3C13D9C9CD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hyperlink" Target="http://www.google.it/url?sa=i&amp;rct=j&amp;q=&amp;esrc=s&amp;source=images&amp;cd=&amp;cad=rja&amp;uact=8&amp;ved=0ahUKEwiwg7aY8bjJAhWBkRQKHcIKBaUQjRwIBw&amp;url=http://it.dreamstime.com/illustrazione-di-stock-grafico-bianco-del-cerchio-con-frecce-image52989749&amp;psig=AFQjCNFShJ0eb3i2sR3mGGUGFEUcMJB48Q&amp;ust=1448998229507379" TargetMode="Externa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B240C-9A6B-4F50-8B3B-16116E79FC7A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15362" name="Rettangolo 6"/>
          <p:cNvSpPr>
            <a:spLocks noChangeArrowheads="1"/>
          </p:cNvSpPr>
          <p:nvPr/>
        </p:nvSpPr>
        <p:spPr bwMode="auto">
          <a:xfrm>
            <a:off x="468313" y="1196752"/>
            <a:ext cx="80645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altLang="it-IT" sz="1600" dirty="0">
              <a:latin typeface="Calibri" pitchFamily="34" charset="0"/>
            </a:endParaRPr>
          </a:p>
          <a:p>
            <a:endParaRPr lang="it-IT" altLang="it-IT" sz="1600" dirty="0">
              <a:latin typeface="Calibri" pitchFamily="34" charset="0"/>
            </a:endParaRPr>
          </a:p>
          <a:p>
            <a:endParaRPr lang="it-IT" altLang="it-IT" sz="1600" dirty="0">
              <a:latin typeface="Calibri" pitchFamily="34" charset="0"/>
            </a:endParaRPr>
          </a:p>
          <a:p>
            <a:pPr algn="ctr"/>
            <a:r>
              <a:rPr lang="it-IT" sz="2800" b="1" i="1" dirty="0">
                <a:solidFill>
                  <a:srgbClr val="0000FF"/>
                </a:solidFill>
                <a:latin typeface="Calibri" pitchFamily="34" charset="0"/>
              </a:rPr>
              <a:t>Ricognizione e Riconciliazione farmacologica: </a:t>
            </a:r>
          </a:p>
          <a:p>
            <a:pPr algn="ctr"/>
            <a:r>
              <a:rPr lang="it-IT" altLang="it-IT" sz="2800" b="1" i="1" dirty="0">
                <a:solidFill>
                  <a:srgbClr val="0000FF"/>
                </a:solidFill>
                <a:latin typeface="Calibri" pitchFamily="34" charset="0"/>
              </a:rPr>
              <a:t>Procedura Gestione clinica dei farmaci P-005-Az</a:t>
            </a:r>
          </a:p>
          <a:p>
            <a:pPr algn="ctr"/>
            <a:endParaRPr lang="it-IT" altLang="it-IT" sz="2800" b="1" i="1" dirty="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endParaRPr lang="it-IT" altLang="it-IT" sz="2800" b="1" i="1" dirty="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r>
              <a:rPr lang="it-IT" sz="2400" b="1" dirty="0">
                <a:latin typeface="Calibri" pitchFamily="34" charset="0"/>
              </a:rPr>
              <a:t>Collegio Direzione </a:t>
            </a:r>
          </a:p>
          <a:p>
            <a:pPr algn="ctr"/>
            <a:r>
              <a:rPr lang="it-IT" sz="2400" b="1" dirty="0">
                <a:latin typeface="Calibri" pitchFamily="34" charset="0"/>
              </a:rPr>
              <a:t>19marzo 2019</a:t>
            </a:r>
            <a:endParaRPr lang="it-IT" sz="2400" dirty="0">
              <a:latin typeface="Calibri" pitchFamily="34" charset="0"/>
            </a:endParaRPr>
          </a:p>
          <a:p>
            <a:pPr algn="ctr"/>
            <a:endParaRPr lang="it-IT" altLang="it-IT" sz="2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endParaRPr lang="it-IT" altLang="it-IT" sz="1600" b="1" dirty="0">
              <a:latin typeface="Calibri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7" y="124691"/>
            <a:ext cx="4977787" cy="928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E73E6-374C-4BFD-B0DF-E737EEA2C659}" type="slidenum">
              <a:rPr lang="it-IT"/>
              <a:pPr>
                <a:defRPr/>
              </a:pPr>
              <a:t>10</a:t>
            </a:fld>
            <a:endParaRPr lang="it-IT"/>
          </a:p>
        </p:txBody>
      </p:sp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54452" y="1149736"/>
            <a:ext cx="8065467" cy="461665"/>
          </a:xfrm>
          <a:prstGeom prst="rect">
            <a:avLst/>
          </a:prstGeom>
          <a:noFill/>
          <a:ln w="15875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t" hangingPunct="0"/>
            <a:r>
              <a:rPr lang="it-IT" sz="2400" b="1" dirty="0">
                <a:solidFill>
                  <a:srgbClr val="0066FF"/>
                </a:solidFill>
                <a:latin typeface="Calibri" pitchFamily="34" charset="0"/>
              </a:rPr>
              <a:t>Fonte e documentazione </a:t>
            </a:r>
            <a:endParaRPr lang="it-IT" sz="2400" dirty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250825" y="414972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28676" name="Rettangolo 4"/>
          <p:cNvSpPr>
            <a:spLocks noChangeArrowheads="1"/>
          </p:cNvSpPr>
          <p:nvPr/>
        </p:nvSpPr>
        <p:spPr bwMode="auto">
          <a:xfrm>
            <a:off x="54452" y="1578481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alibri" pitchFamily="34" charset="0"/>
              </a:rPr>
              <a:t>La fonte primaria è il paziente cosciente e collaborante.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alibri" pitchFamily="34" charset="0"/>
              </a:rPr>
              <a:t>Di estrema utilità può rivelarsi la disponibilità di una lista delle terapie farmacologiche in atto redatta dal curante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sz="1600" b="1" dirty="0">
                <a:latin typeface="Calibri" pitchFamily="34" charset="0"/>
              </a:rPr>
              <a:t>Documentata</a:t>
            </a:r>
            <a:r>
              <a:rPr lang="it-IT" altLang="it-IT" sz="1600" dirty="0">
                <a:latin typeface="Calibri" pitchFamily="34" charset="0"/>
              </a:rPr>
              <a:t> </a:t>
            </a:r>
            <a:r>
              <a:rPr lang="it-IT" altLang="it-IT" sz="1600" b="1" dirty="0">
                <a:latin typeface="Calibri" pitchFamily="34" charset="0"/>
              </a:rPr>
              <a:t>a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deguatamente e sistematicamente, con indicazione di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data,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ora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 e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identità dell’estensore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 e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tempo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 intercorso dal momento della presa in carico del paziente.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 La documentazione della Ricognizione deve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riportare esattamente quanto riferito o esibito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dal paziente o dal familiare/</a:t>
            </a:r>
            <a:r>
              <a:rPr lang="it-IT" altLang="it-IT" sz="1600" b="1" dirty="0" err="1">
                <a:latin typeface="Calibri" pitchFamily="34" charset="0"/>
                <a:ea typeface="ＭＳ Ｐゴシック" pitchFamily="34" charset="-128"/>
              </a:rPr>
              <a:t>caregiver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 oppure attestato dal curante, relativamente alle terapie in corso, senza convertire il nome commerciale del prodotto in denominazione di equivalente o di principio attivo, né procedere in senso contrario.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In caso di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dubbio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  <a:sym typeface="Wingdings" pitchFamily="2" charset="2"/>
              </a:rPr>
              <a:t>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prendere contatti con il curante o la struttura sanitaria che lo abbia avuto precedentemente in carico,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lasciando traccia di tale attività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Documentare la fonte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da cui si sono attinte le informazioni sulle terapie in corso, ad esempio: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altLang="it-IT" sz="1600" b="1" u="sng" dirty="0">
                <a:latin typeface="Calibri" pitchFamily="34" charset="0"/>
                <a:ea typeface="ＭＳ Ｐゴシック" pitchFamily="34" charset="-128"/>
              </a:rPr>
              <a:t>paziente: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 riferimento verbale, esibizione di lista o della confezione (o di sua parte) dei prodotti, ecc.                   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altLang="it-IT" sz="1600" b="1" u="sng" dirty="0" err="1">
                <a:latin typeface="Calibri" pitchFamily="34" charset="0"/>
                <a:ea typeface="ＭＳ Ｐゴシック" pitchFamily="34" charset="-128"/>
              </a:rPr>
              <a:t>caregiver</a:t>
            </a:r>
            <a:r>
              <a:rPr lang="it-IT" altLang="it-IT" sz="1600" b="1" u="sng" dirty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(precisandone l’identità): riferimento verbale, esibizione di lista o di confezione di prodotti, ecc.               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altLang="it-IT" sz="1600" b="1" u="sng" dirty="0">
                <a:latin typeface="Calibri" pitchFamily="34" charset="0"/>
                <a:ea typeface="ＭＳ Ｐゴシック" pitchFamily="34" charset="-128"/>
              </a:rPr>
              <a:t>documentazione del curante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, precisandone l’identità e la struttura di eventuale appartenenza.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Acquisire anche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altre informazioni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quali allergie o intolleranze conosciute, terapie pregresse ed eventuali effetti indesiderati, dati inerenti peso e altezza del paziente, stili di vita, patologie </a:t>
            </a:r>
            <a:r>
              <a:rPr lang="it-IT" altLang="it-IT" sz="16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  <a:sym typeface="Wingdings" pitchFamily="2" charset="2"/>
              </a:rPr>
              <a:t> </a:t>
            </a:r>
            <a:r>
              <a:rPr lang="it-IT" altLang="it-IT" sz="1600" b="1" dirty="0">
                <a:latin typeface="Calibri" pitchFamily="34" charset="0"/>
                <a:ea typeface="ＭＳ Ｐゴシック" pitchFamily="34" charset="-128"/>
              </a:rPr>
              <a:t>prescrizione corretta e sicura</a:t>
            </a:r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Ricognizione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9CB71-9B9F-415C-BF6A-E8F017BC49A1}" type="slidenum">
              <a:rPr lang="it-IT"/>
              <a:pPr>
                <a:defRPr/>
              </a:pPr>
              <a:t>11</a:t>
            </a:fld>
            <a:endParaRPr lang="it-IT"/>
          </a:p>
        </p:txBody>
      </p:sp>
      <p:sp>
        <p:nvSpPr>
          <p:cNvPr id="29698" name="Text Box 6"/>
          <p:cNvSpPr txBox="1">
            <a:spLocks noChangeArrowheads="1"/>
          </p:cNvSpPr>
          <p:nvPr/>
        </p:nvSpPr>
        <p:spPr bwMode="auto">
          <a:xfrm>
            <a:off x="418111" y="1316258"/>
            <a:ext cx="5357812" cy="461665"/>
          </a:xfrm>
          <a:prstGeom prst="rect">
            <a:avLst/>
          </a:prstGeom>
          <a:noFill/>
          <a:ln w="15875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t" hangingPunct="0"/>
            <a:r>
              <a:rPr lang="it-IT" sz="2400" b="1" dirty="0">
                <a:solidFill>
                  <a:srgbClr val="0066FF"/>
                </a:solidFill>
                <a:latin typeface="Calibri" pitchFamily="34" charset="0"/>
              </a:rPr>
              <a:t>Documentazione</a:t>
            </a:r>
          </a:p>
        </p:txBody>
      </p: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250825" y="414972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500063" y="1685878"/>
            <a:ext cx="7743825" cy="5072158"/>
          </a:xfrm>
          <a:prstGeom prst="rect">
            <a:avLst/>
          </a:prstGeom>
          <a:noFill/>
          <a:ln w="9525" algn="ctr">
            <a:solidFill>
              <a:srgbClr val="0066CC"/>
            </a:solidFill>
            <a:prstDash val="sysDot"/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>
            <a:lvl1pPr marL="457200" indent="-457200" defTabSz="4445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914400" indent="-457200" defTabSz="4445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371600" indent="-457200" defTabSz="4445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828800" indent="-457200" defTabSz="4445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286000" indent="-457200" defTabSz="4445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743200" indent="-457200" defTabSz="4445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200400" indent="-457200" defTabSz="4445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657600" indent="-457200" defTabSz="4445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114800" indent="-457200" defTabSz="4445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it-IT" b="1" dirty="0">
                <a:solidFill>
                  <a:srgbClr val="FF0000"/>
                </a:solidFill>
              </a:rPr>
              <a:t>Registrare: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nome commerciale e/o denominazione del principio attivo;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forma farmaceutica;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dosaggio;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dose giornaliera e via di somministrazione;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modalità di assunzione: orari nella giornata, cadenza temporale diversa da quella giornaliera;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data e ora dell’ultima dose assunta;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data di inizio della terapia;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carattere “sperimentale” del trattamento;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terapia al bisogno;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dispositivi medici rilascianti farmaci;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terapie non convenzionale (omeopatici, fitoterapici, integratori..);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difficoltà nell’assunzione della terapia (es. problemi di deglutizione persistente  o </a:t>
            </a:r>
            <a:r>
              <a:rPr lang="it-IT" altLang="it-IT" b="1" dirty="0" err="1">
                <a:latin typeface="+mj-lt"/>
                <a:ea typeface="ＭＳ Ｐゴシック" pitchFamily="34" charset="-128"/>
                <a:cs typeface="+mn-cs"/>
              </a:rPr>
              <a:t>saltuaria…</a:t>
            </a: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);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ogni altro dato ritenuto significativo (es. abitudine al fumo, consumo di </a:t>
            </a:r>
            <a:r>
              <a:rPr lang="it-IT" altLang="it-IT" b="1" dirty="0" err="1">
                <a:latin typeface="+mj-lt"/>
                <a:ea typeface="ＭＳ Ｐゴシック" pitchFamily="34" charset="-128"/>
                <a:cs typeface="+mn-cs"/>
              </a:rPr>
              <a:t>alcool…</a:t>
            </a:r>
            <a:r>
              <a:rPr lang="it-IT" altLang="it-IT" b="1" dirty="0">
                <a:latin typeface="+mj-lt"/>
                <a:ea typeface="ＭＳ Ｐゴシック" pitchFamily="34" charset="-128"/>
                <a:cs typeface="+mn-cs"/>
              </a:rPr>
              <a:t>.)</a:t>
            </a:r>
            <a:r>
              <a:rPr lang="it-IT" altLang="it-IT" sz="1600" b="1" dirty="0">
                <a:latin typeface="+mj-lt"/>
                <a:ea typeface="ＭＳ Ｐゴシック" pitchFamily="34" charset="-128"/>
                <a:cs typeface="+mn-cs"/>
              </a:rPr>
              <a:t>.</a:t>
            </a:r>
          </a:p>
          <a:p>
            <a:pPr algn="just">
              <a:lnSpc>
                <a:spcPct val="110000"/>
              </a:lnSpc>
              <a:spcAft>
                <a:spcPct val="10000"/>
              </a:spcAft>
              <a:buFontTx/>
              <a:buAutoNum type="arabicPeriod"/>
              <a:defRPr/>
            </a:pPr>
            <a:endParaRPr lang="it-IT" altLang="it-IT" sz="1600" b="1" dirty="0">
              <a:latin typeface="+mj-lt"/>
              <a:ea typeface="ＭＳ Ｐゴシック" pitchFamily="34" charset="-128"/>
              <a:cs typeface="+mn-cs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Ricognizione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FE6F8F-63EC-430E-B75C-9C11A0CD1CEE}" type="slidenum">
              <a:rPr lang="it-IT"/>
              <a:pPr>
                <a:defRPr/>
              </a:pPr>
              <a:t>12</a:t>
            </a:fld>
            <a:endParaRPr lang="it-IT"/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5429250" y="142875"/>
            <a:ext cx="3582988" cy="708025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 dirty="0">
                <a:latin typeface="Calibri" pitchFamily="34" charset="0"/>
              </a:rPr>
              <a:t>La Scheda di Ricognizione Farmacologica Mod-017-AZ  1/2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04874"/>
            <a:ext cx="8904734" cy="576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D76BC-041C-4B7C-9DF8-2D1DC004827C}" type="slidenum">
              <a:rPr lang="it-IT"/>
              <a:pPr>
                <a:defRPr/>
              </a:pPr>
              <a:t>13</a:t>
            </a:fld>
            <a:endParaRPr lang="it-IT"/>
          </a:p>
        </p:txBody>
      </p:sp>
      <p:sp>
        <p:nvSpPr>
          <p:cNvPr id="31748" name="Rettangolo 6"/>
          <p:cNvSpPr>
            <a:spLocks noChangeArrowheads="1"/>
          </p:cNvSpPr>
          <p:nvPr/>
        </p:nvSpPr>
        <p:spPr bwMode="auto">
          <a:xfrm>
            <a:off x="4356100" y="6453188"/>
            <a:ext cx="43926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1000" b="1" i="1">
                <a:latin typeface="Calibri" pitchFamily="34" charset="0"/>
              </a:rPr>
              <a:t>Paola Scanavacca - </a:t>
            </a:r>
            <a:r>
              <a:rPr lang="it-IT" altLang="it-IT" sz="1000" i="1">
                <a:latin typeface="Calibri" pitchFamily="34" charset="0"/>
              </a:rPr>
              <a:t>Dipartimento Farmaceutico Interaziendale</a:t>
            </a:r>
            <a:endParaRPr lang="it-IT" altLang="it-IT" sz="1000" b="1">
              <a:latin typeface="Calibri" pitchFamily="34" charset="0"/>
            </a:endParaRP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5429250" y="142875"/>
            <a:ext cx="3582988" cy="708025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 dirty="0">
                <a:latin typeface="Calibri" pitchFamily="34" charset="0"/>
              </a:rPr>
              <a:t>La Scheda di Ricognizione Farmacologica Mod-017-AZ 2/2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57" y="1052735"/>
            <a:ext cx="8760718" cy="5522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F4B0A-F697-4861-92F0-8D0D69B4E813}" type="slidenum">
              <a:rPr lang="it-IT"/>
              <a:pPr>
                <a:defRPr/>
              </a:pPr>
              <a:t>14</a:t>
            </a:fld>
            <a:endParaRPr lang="it-IT"/>
          </a:p>
        </p:txBody>
      </p:sp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357188" y="1484313"/>
            <a:ext cx="8247062" cy="1006475"/>
          </a:xfrm>
          <a:prstGeom prst="rect">
            <a:avLst/>
          </a:prstGeom>
          <a:noFill/>
          <a:ln w="15875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it-IT" sz="2000" b="1" dirty="0">
                <a:latin typeface="Calibri" pitchFamily="34" charset="0"/>
              </a:rPr>
              <a:t>Dalla Riconciliazione </a:t>
            </a:r>
            <a:r>
              <a:rPr lang="it-IT" sz="2000" b="1" dirty="0">
                <a:latin typeface="Calibri" pitchFamily="34" charset="0"/>
                <a:sym typeface="Wingdings" pitchFamily="2" charset="2"/>
              </a:rPr>
              <a:t></a:t>
            </a:r>
            <a:r>
              <a:rPr lang="it-IT" sz="2000" b="1" dirty="0">
                <a:latin typeface="Calibri" pitchFamily="34" charset="0"/>
              </a:rPr>
              <a:t> formulazione di una nuova prescrizione farmacologica, che può consistere anche nella conferma o nella modifica (aggiunta, sostituzione o interruzione) di una precedente.</a:t>
            </a:r>
          </a:p>
        </p:txBody>
      </p:sp>
      <p:sp>
        <p:nvSpPr>
          <p:cNvPr id="34819" name="Text Box 8"/>
          <p:cNvSpPr txBox="1">
            <a:spLocks noChangeArrowheads="1"/>
          </p:cNvSpPr>
          <p:nvPr/>
        </p:nvSpPr>
        <p:spPr bwMode="auto">
          <a:xfrm>
            <a:off x="250825" y="414972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34820" name="CasellaDiTesto 15"/>
          <p:cNvSpPr txBox="1">
            <a:spLocks noChangeArrowheads="1"/>
          </p:cNvSpPr>
          <p:nvPr/>
        </p:nvSpPr>
        <p:spPr bwMode="auto">
          <a:xfrm>
            <a:off x="900113" y="2763212"/>
            <a:ext cx="7416800" cy="3477875"/>
          </a:xfrm>
          <a:prstGeom prst="rect">
            <a:avLst/>
          </a:prstGeom>
          <a:noFill/>
          <a:ln w="9525" algn="ctr">
            <a:solidFill>
              <a:srgbClr val="0066CC"/>
            </a:solidFill>
            <a:prstDash val="sysDot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sz="2000" b="1" dirty="0">
                <a:solidFill>
                  <a:srgbClr val="FF0000"/>
                </a:solidFill>
              </a:rPr>
              <a:t>CHI: 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medico e odontoiatra (per quanto di sua competenza) abilitati alla prescrizione farmacologica dall’organizzazione per cui operano e che hanno in cura il paziente. </a:t>
            </a:r>
          </a:p>
          <a:p>
            <a:pPr marL="457200" indent="-457200" defTabSz="444500" eaLnBrk="0" hangingPunct="0">
              <a:tabLst>
                <a:tab pos="269875" algn="l"/>
              </a:tabLst>
            </a:pPr>
            <a:endParaRPr lang="it-IT" altLang="it-IT" sz="2000" b="1" dirty="0">
              <a:latin typeface="Calibri" pitchFamily="34" charset="0"/>
              <a:ea typeface="ＭＳ Ｐゴシック" pitchFamily="34" charset="-128"/>
            </a:endParaRP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QUANDO: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 appena disponibile l’esito della Ricognizione, nell’immediato seguito va eseguita la Riconciliazione.  Casi eccezionali: se non disponibili informazioni essenziali viene differita a quando saranno disponibili. Si procederà comunque alla prescrizione delle terapie che il curante valuterà essenziali per l’assistito </a:t>
            </a:r>
          </a:p>
          <a:p>
            <a:pPr marL="457200" indent="-457200" defTabSz="444500" eaLnBrk="0" hangingPunct="0">
              <a:tabLst>
                <a:tab pos="269875" algn="l"/>
              </a:tabLst>
            </a:pPr>
            <a:endParaRPr lang="it-IT" altLang="it-IT" sz="2000" b="1" dirty="0">
              <a:latin typeface="Calibri" pitchFamily="34" charset="0"/>
              <a:ea typeface="ＭＳ Ｐゴシック" pitchFamily="34" charset="-128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Riconciliazione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AED4A-B564-490E-A161-3C5F9832DECF}" type="slidenum">
              <a:rPr lang="it-IT"/>
              <a:pPr>
                <a:defRPr/>
              </a:pPr>
              <a:t>15</a:t>
            </a:fld>
            <a:endParaRPr lang="it-IT"/>
          </a:p>
        </p:txBody>
      </p:sp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539552" y="1126459"/>
            <a:ext cx="8250238" cy="457200"/>
          </a:xfrm>
          <a:prstGeom prst="rect">
            <a:avLst/>
          </a:prstGeom>
          <a:noFill/>
          <a:ln w="15875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defRPr/>
            </a:pPr>
            <a:r>
              <a:rPr lang="it-IT" altLang="it-IT" sz="2400" b="1" dirty="0">
                <a:solidFill>
                  <a:srgbClr val="0066FF"/>
                </a:solidFill>
                <a:latin typeface="Calibri" pitchFamily="34" charset="0"/>
              </a:rPr>
              <a:t>FASI ed attività</a:t>
            </a:r>
          </a:p>
        </p:txBody>
      </p:sp>
      <p:sp>
        <p:nvSpPr>
          <p:cNvPr id="33795" name="Text Box 8"/>
          <p:cNvSpPr txBox="1">
            <a:spLocks noChangeArrowheads="1"/>
          </p:cNvSpPr>
          <p:nvPr/>
        </p:nvSpPr>
        <p:spPr bwMode="auto">
          <a:xfrm>
            <a:off x="250825" y="414972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33796" name="CasellaDiTesto 15"/>
          <p:cNvSpPr txBox="1">
            <a:spLocks noChangeArrowheads="1"/>
          </p:cNvSpPr>
          <p:nvPr/>
        </p:nvSpPr>
        <p:spPr bwMode="auto">
          <a:xfrm>
            <a:off x="401850" y="1583659"/>
            <a:ext cx="8072438" cy="5324535"/>
          </a:xfrm>
          <a:prstGeom prst="rect">
            <a:avLst/>
          </a:prstGeom>
          <a:noFill/>
          <a:ln w="9525" algn="ctr">
            <a:solidFill>
              <a:srgbClr val="0066CC"/>
            </a:solidFill>
            <a:prstDash val="sysDot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considerare il contenuto informativo riportato dalla Ricognizione;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comparare la lista derivante dalla Ricognizione con i farmaci che il </a:t>
            </a:r>
            <a:r>
              <a:rPr lang="it-IT" altLang="it-IT" sz="2000" b="1" dirty="0" err="1">
                <a:latin typeface="Calibri" pitchFamily="34" charset="0"/>
                <a:ea typeface="ＭＳ Ｐゴシック" pitchFamily="34" charset="-128"/>
              </a:rPr>
              <a:t>prescrittore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 ritiene necessario somministrare nella specifica circostanza al fine di evitare incongruenze, sovrapposizioni, omissioni, rischi da interazioni, incompatibilità, rischi di confondimento da farmaci LASA (Look-</a:t>
            </a:r>
            <a:r>
              <a:rPr lang="it-IT" altLang="it-IT" sz="2000" b="1" dirty="0" err="1">
                <a:latin typeface="Calibri" pitchFamily="34" charset="0"/>
                <a:ea typeface="ＭＳ Ｐゴシック" pitchFamily="34" charset="-128"/>
              </a:rPr>
              <a:t>Alike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/Sound-</a:t>
            </a:r>
            <a:r>
              <a:rPr lang="it-IT" altLang="it-IT" sz="2000" b="1" dirty="0" err="1">
                <a:latin typeface="Calibri" pitchFamily="34" charset="0"/>
                <a:ea typeface="ＭＳ Ｐゴシック" pitchFamily="34" charset="-128"/>
              </a:rPr>
              <a:t>Alike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);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valutare o rivalutare gli obiettivi terapeutici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 che possono essere conseguiti alla luce delle condizioni cliniche correnti, ridefinendo ad esempio l’opportunità del prosieguo delle terapie che il paziente ha in corso;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considerare gli elementi di contesto, quali: </a:t>
            </a:r>
            <a:r>
              <a:rPr lang="it-IT" alt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prontuari terapeutici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, </a:t>
            </a:r>
            <a:r>
              <a:rPr lang="it-IT" alt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pronta disponibilità dei farmaci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 ed eventuali alternative, protocolli locali;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ricercare laddove è possibile il coinvolgimento del paziente/</a:t>
            </a:r>
            <a:r>
              <a:rPr lang="it-IT" altLang="it-IT" sz="2000" b="1" dirty="0" err="1">
                <a:latin typeface="Calibri" pitchFamily="34" charset="0"/>
                <a:ea typeface="ＭＳ Ｐゴシック" pitchFamily="34" charset="-128"/>
              </a:rPr>
              <a:t>caregiver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 in funzione di una migliore </a:t>
            </a:r>
            <a:r>
              <a:rPr lang="it-IT" altLang="it-IT" sz="2000" b="1" dirty="0" err="1">
                <a:latin typeface="Calibri" pitchFamily="34" charset="0"/>
                <a:ea typeface="ＭＳ Ｐゴシック" pitchFamily="34" charset="-128"/>
              </a:rPr>
              <a:t>compliance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;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informare il paziente o il </a:t>
            </a:r>
            <a:r>
              <a:rPr lang="it-IT" altLang="it-IT" sz="2000" b="1" dirty="0" err="1">
                <a:latin typeface="Calibri" pitchFamily="34" charset="0"/>
                <a:ea typeface="ＭＳ Ｐゴシック" pitchFamily="34" charset="-128"/>
              </a:rPr>
              <a:t>caregiver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 riguardo a un eventuale nuovo schema terapeutico, fornendone la motivazione. 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Riconciliazione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15"/>
          <p:cNvSpPr txBox="1">
            <a:spLocks noChangeArrowheads="1"/>
          </p:cNvSpPr>
          <p:nvPr/>
        </p:nvSpPr>
        <p:spPr bwMode="auto">
          <a:xfrm>
            <a:off x="105236" y="1412776"/>
            <a:ext cx="8748464" cy="5632311"/>
          </a:xfrm>
          <a:prstGeom prst="rect">
            <a:avLst/>
          </a:prstGeom>
          <a:noFill/>
          <a:ln w="9525" algn="ctr">
            <a:solidFill>
              <a:srgbClr val="0066CC"/>
            </a:solidFill>
            <a:prstDash val="sysDot"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DOCUMENTAZIONE: </a:t>
            </a:r>
            <a:r>
              <a:rPr lang="it-IT" altLang="it-IT" sz="2000" b="1" dirty="0">
                <a:latin typeface="Calibri" pitchFamily="34" charset="0"/>
                <a:ea typeface="ＭＳ Ｐゴシック" pitchFamily="34" charset="-128"/>
              </a:rPr>
              <a:t>come tracciare l’attività di riconciliazione?</a:t>
            </a:r>
          </a:p>
          <a:p>
            <a:pPr defTabSz="444500" eaLnBrk="0" hangingPunct="0">
              <a:tabLst>
                <a:tab pos="269875" algn="l"/>
              </a:tabLst>
            </a:pPr>
            <a:r>
              <a:rPr lang="it-IT" sz="2000" b="1" dirty="0"/>
              <a:t>E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’ necessario 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lasciare traccia dell’attività di riconciliazione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 nella documentazione sanitaria, (per esempio diario clinico, ……) ad esempio scrivendo “Prescrizione terapeutica effettuata secondo il processo di ricognizione e di riconciliazione terapeutica “ </a:t>
            </a:r>
          </a:p>
          <a:p>
            <a:endParaRPr lang="it-IT" sz="2000" b="1" dirty="0"/>
          </a:p>
          <a:p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Nella </a:t>
            </a:r>
            <a:r>
              <a:rPr lang="it-IT" sz="2000" b="1" u="sng" dirty="0">
                <a:latin typeface="Calibri" pitchFamily="34" charset="0"/>
                <a:ea typeface="ＭＳ Ｐゴシック" pitchFamily="34" charset="-128"/>
              </a:rPr>
              <a:t>lettera di dimissione 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e riportare ad es “in base alla terapia assunta dal paziente al momento del ricovero rilevata nell’ambito dell’attività di ricognizione farmacologica e della terapia necessaria per il trattamento attuale del paziente, si prescrive la terapia farmacologica </a:t>
            </a:r>
            <a:r>
              <a:rPr lang="it-IT" sz="2000" b="1" dirty="0" err="1">
                <a:latin typeface="Calibri" pitchFamily="34" charset="0"/>
                <a:ea typeface="ＭＳ Ｐゴシック" pitchFamily="34" charset="-128"/>
              </a:rPr>
              <a:t>sottoindicata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, rispetto alla quale viene data informazione al paziente e/o ai suoi familiari (care </a:t>
            </a:r>
            <a:r>
              <a:rPr lang="it-IT" sz="2000" b="1" dirty="0" err="1">
                <a:latin typeface="Calibri" pitchFamily="34" charset="0"/>
                <a:ea typeface="ＭＳ Ｐゴシック" pitchFamily="34" charset="-128"/>
              </a:rPr>
              <a:t>giver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)”. </a:t>
            </a:r>
          </a:p>
          <a:p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Accertarsi per quanto possibile dell’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effettiva comprensione 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di quanto detto consigliando al momento della dimissione di porre attenzione alle confezioni di medicinali utilizzate prima del ricovero e sospese con la nuova terapia prescritta in ospedale al fine di evitare assunzioni improprie; nella </a:t>
            </a:r>
            <a:r>
              <a:rPr lang="it-IT" sz="2000" b="1" u="sng" dirty="0">
                <a:latin typeface="Calibri" pitchFamily="34" charset="0"/>
                <a:ea typeface="ＭＳ Ｐゴシック" pitchFamily="34" charset="-128"/>
              </a:rPr>
              <a:t>lettera di dimissione  </a:t>
            </a:r>
            <a:r>
              <a:rPr lang="it-IT" sz="2000" b="1" dirty="0">
                <a:latin typeface="Calibri" pitchFamily="34" charset="0"/>
                <a:ea typeface="ＭＳ Ｐゴシック" pitchFamily="34" charset="-128"/>
              </a:rPr>
              <a:t>perciò riportare l’elenco aggiornato dei farmaci somministrati in ospedale, con indicazione se debbano essere proseguiti o meno.</a:t>
            </a:r>
          </a:p>
          <a:p>
            <a:r>
              <a:rPr lang="it-IT" sz="2000" dirty="0"/>
              <a:t> 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Riconciliazione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15"/>
          <p:cNvSpPr txBox="1">
            <a:spLocks noChangeArrowheads="1"/>
          </p:cNvSpPr>
          <p:nvPr/>
        </p:nvSpPr>
        <p:spPr bwMode="auto">
          <a:xfrm>
            <a:off x="107504" y="1988840"/>
            <a:ext cx="8748464" cy="2246769"/>
          </a:xfrm>
          <a:prstGeom prst="rect">
            <a:avLst/>
          </a:prstGeom>
          <a:noFill/>
          <a:ln w="9525" algn="ctr">
            <a:solidFill>
              <a:srgbClr val="0066CC"/>
            </a:solidFill>
            <a:prstDash val="sysDot"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altLang="it-IT" sz="2000" b="1" dirty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</a:rPr>
              <a:t>DOCUMENTAZIONE: 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sz="2000" b="1" dirty="0"/>
              <a:t>In occasione dell’</a:t>
            </a:r>
            <a:r>
              <a:rPr lang="it-IT" sz="2000" b="1" dirty="0">
                <a:solidFill>
                  <a:srgbClr val="FF0000"/>
                </a:solidFill>
              </a:rPr>
              <a:t>erogazione diretta di farmaci </a:t>
            </a:r>
            <a:r>
              <a:rPr lang="it-IT" sz="2000" b="1" dirty="0"/>
              <a:t>il farmacista deve fornire al paziente le informazioni per la gestione al domicilio (finalità e durata della terapia, modalità di conservazione e di assunzione dei farmaci). </a:t>
            </a:r>
          </a:p>
          <a:p>
            <a:pPr marL="457200" indent="-457200" defTabSz="444500" eaLnBrk="0" hangingPunct="0">
              <a:buFont typeface="Arial" charset="0"/>
              <a:buChar char="•"/>
              <a:tabLst>
                <a:tab pos="269875" algn="l"/>
              </a:tabLst>
            </a:pPr>
            <a:r>
              <a:rPr lang="it-IT" sz="2000" b="1" dirty="0"/>
              <a:t>La documentazione consegnata al paziente deve contenere l’</a:t>
            </a:r>
            <a:r>
              <a:rPr lang="it-IT" sz="2000" b="1" dirty="0">
                <a:solidFill>
                  <a:srgbClr val="FF0000"/>
                </a:solidFill>
              </a:rPr>
              <a:t>esatto nome del farmaco erogato</a:t>
            </a:r>
            <a:r>
              <a:rPr lang="it-IT" sz="2000" b="1" dirty="0"/>
              <a:t>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Riconciliazione</a:t>
            </a:r>
          </a:p>
        </p:txBody>
      </p:sp>
    </p:spTree>
    <p:extLst>
      <p:ext uri="{BB962C8B-B14F-4D97-AF65-F5344CB8AC3E}">
        <p14:creationId xmlns:p14="http://schemas.microsoft.com/office/powerpoint/2010/main" val="293219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>
                <a:solidFill>
                  <a:srgbClr val="FF0000"/>
                </a:solidFill>
              </a:rPr>
              <a:t>Visite interne 2017 valutazione alcuni requisiti generali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6E199-97C3-4553-B937-9062BA418101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" y="1484784"/>
            <a:ext cx="9152463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603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BFB9E5-9794-409F-9C2E-5D6A373E8407}" type="slidenum">
              <a:rPr lang="it-IT"/>
              <a:pPr>
                <a:defRPr/>
              </a:pPr>
              <a:t>3</a:t>
            </a:fld>
            <a:endParaRPr lang="it-IT"/>
          </a:p>
        </p:txBody>
      </p:sp>
      <p:pic>
        <p:nvPicPr>
          <p:cNvPr id="2056" name="Picture 18" descr="http://thumbs.dreamstime.com/z/grafico-bianco-del-cerchio-con-frecce-5298974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b="7339"/>
          <a:stretch>
            <a:fillRect/>
          </a:stretch>
        </p:blipFill>
        <p:spPr bwMode="auto">
          <a:xfrm>
            <a:off x="3924300" y="2708275"/>
            <a:ext cx="88582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Text Box 23"/>
          <p:cNvSpPr txBox="1">
            <a:spLocks noChangeArrowheads="1"/>
          </p:cNvSpPr>
          <p:nvPr/>
        </p:nvSpPr>
        <p:spPr bwMode="auto">
          <a:xfrm>
            <a:off x="2411413" y="549275"/>
            <a:ext cx="4176712" cy="26987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altLang="it-IT" sz="1100" b="1">
                <a:solidFill>
                  <a:schemeClr val="tx1"/>
                </a:solidFill>
                <a:latin typeface="Arial" charset="0"/>
                <a:cs typeface="Arial" charset="0"/>
              </a:rPr>
              <a:t>Raccomandazione n° 2 - 2011</a:t>
            </a:r>
            <a:endParaRPr lang="it-IT" altLang="it-IT" sz="1100" b="1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  <p:sp>
        <p:nvSpPr>
          <p:cNvPr id="2058" name="Line 26"/>
          <p:cNvSpPr>
            <a:spLocks noChangeShapeType="1"/>
          </p:cNvSpPr>
          <p:nvPr/>
        </p:nvSpPr>
        <p:spPr bwMode="auto">
          <a:xfrm>
            <a:off x="5435600" y="4724400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339975" y="908050"/>
          <a:ext cx="4319588" cy="267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Acrobat Document" r:id="rId5" imgW="5639400" imgH="7992360" progId="AcroExch.Document.7">
                  <p:embed/>
                </p:oleObj>
              </mc:Choice>
              <mc:Fallback>
                <p:oleObj name="Acrobat Document" r:id="rId5" imgW="5639400" imgH="7992360" progId="AcroExch.Document.7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908050"/>
                        <a:ext cx="4319588" cy="267335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4" name="Group 16"/>
          <p:cNvGrpSpPr>
            <a:grpSpLocks/>
          </p:cNvGrpSpPr>
          <p:nvPr/>
        </p:nvGrpSpPr>
        <p:grpSpPr bwMode="auto">
          <a:xfrm>
            <a:off x="250825" y="2781300"/>
            <a:ext cx="3868738" cy="3821113"/>
            <a:chOff x="158" y="1752"/>
            <a:chExt cx="2437" cy="2407"/>
          </a:xfrm>
        </p:grpSpPr>
        <p:pic>
          <p:nvPicPr>
            <p:cNvPr id="2067" name="Picture 16"/>
            <p:cNvPicPr>
              <a:picLocks noChangeAspect="1" noChangeArrowheads="1"/>
            </p:cNvPicPr>
            <p:nvPr/>
          </p:nvPicPr>
          <p:blipFill>
            <a:blip r:embed="rId7"/>
            <a:srcRect b="51781"/>
            <a:stretch>
              <a:fillRect/>
            </a:stretch>
          </p:blipFill>
          <p:spPr bwMode="auto">
            <a:xfrm>
              <a:off x="158" y="2523"/>
              <a:ext cx="2437" cy="16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340" y="2296"/>
              <a:ext cx="2113" cy="179"/>
            </a:xfrm>
            <a:prstGeom prst="rect">
              <a:avLst/>
            </a:prstGeom>
            <a:ln/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altLang="it-IT" sz="1200" b="1" dirty="0">
                  <a:solidFill>
                    <a:schemeClr val="tx1"/>
                  </a:solidFill>
                  <a:latin typeface="Arial" charset="0"/>
                  <a:cs typeface="Arial" charset="0"/>
                  <a:sym typeface="Wingdings" pitchFamily="2" charset="2"/>
                </a:rPr>
                <a:t>Raccomandazione ministeriale n° 17 - 2014</a:t>
              </a:r>
              <a:endParaRPr lang="it-IT" altLang="it-IT" sz="1200" b="1" dirty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9" name="AutoShape 15"/>
            <p:cNvSpPr>
              <a:spLocks noChangeArrowheads="1"/>
            </p:cNvSpPr>
            <p:nvPr/>
          </p:nvSpPr>
          <p:spPr bwMode="auto">
            <a:xfrm rot="965337">
              <a:off x="612" y="1752"/>
              <a:ext cx="481" cy="371"/>
            </a:xfrm>
            <a:prstGeom prst="curvedRightArrow">
              <a:avLst>
                <a:gd name="adj1" fmla="val 20375"/>
                <a:gd name="adj2" fmla="val 40375"/>
                <a:gd name="adj3" fmla="val 43217"/>
              </a:avLst>
            </a:prstGeom>
            <a:solidFill>
              <a:srgbClr val="0066CC">
                <a:alpha val="78038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endParaRPr lang="it-IT" altLang="it-IT"/>
            </a:p>
          </p:txBody>
        </p:sp>
      </p:grpSp>
      <p:grpSp>
        <p:nvGrpSpPr>
          <p:cNvPr id="2065" name="Group 17"/>
          <p:cNvGrpSpPr>
            <a:grpSpLocks/>
          </p:cNvGrpSpPr>
          <p:nvPr/>
        </p:nvGrpSpPr>
        <p:grpSpPr bwMode="auto">
          <a:xfrm>
            <a:off x="4356100" y="3644900"/>
            <a:ext cx="4464050" cy="2952750"/>
            <a:chOff x="2744" y="2296"/>
            <a:chExt cx="2812" cy="1860"/>
          </a:xfrm>
        </p:grpSpPr>
        <p:pic>
          <p:nvPicPr>
            <p:cNvPr id="2" name="Picture 15"/>
            <p:cNvPicPr>
              <a:picLocks noChangeAspect="1" noChangeArrowheads="1"/>
            </p:cNvPicPr>
            <p:nvPr/>
          </p:nvPicPr>
          <p:blipFill>
            <a:blip r:embed="rId8"/>
            <a:srcRect b="35661"/>
            <a:stretch>
              <a:fillRect/>
            </a:stretch>
          </p:blipFill>
          <p:spPr bwMode="auto">
            <a:xfrm>
              <a:off x="3152" y="2523"/>
              <a:ext cx="2404" cy="16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35" name="Text Box 23"/>
            <p:cNvSpPr txBox="1">
              <a:spLocks noChangeArrowheads="1"/>
            </p:cNvSpPr>
            <p:nvPr/>
          </p:nvSpPr>
          <p:spPr bwMode="auto">
            <a:xfrm>
              <a:off x="3198" y="2296"/>
              <a:ext cx="2273" cy="170"/>
            </a:xfrm>
            <a:prstGeom prst="rect">
              <a:avLst/>
            </a:prstGeom>
            <a:ln/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altLang="it-IT" sz="1100" b="1">
                  <a:solidFill>
                    <a:srgbClr val="006600"/>
                  </a:solidFill>
                  <a:latin typeface="Arial" charset="0"/>
                  <a:cs typeface="Arial" charset="0"/>
                </a:rPr>
                <a:t>Raccomandazione n° 2 - 2011; aggiornamento 2015</a:t>
              </a:r>
            </a:p>
          </p:txBody>
        </p:sp>
        <p:sp>
          <p:nvSpPr>
            <p:cNvPr id="2066" name="AutoShape 15"/>
            <p:cNvSpPr>
              <a:spLocks noChangeArrowheads="1"/>
            </p:cNvSpPr>
            <p:nvPr/>
          </p:nvSpPr>
          <p:spPr bwMode="auto">
            <a:xfrm>
              <a:off x="2744" y="3158"/>
              <a:ext cx="272" cy="272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062" name="Text Box 9"/>
          <p:cNvSpPr txBox="1">
            <a:spLocks noChangeArrowheads="1"/>
          </p:cNvSpPr>
          <p:nvPr/>
        </p:nvSpPr>
        <p:spPr bwMode="auto">
          <a:xfrm>
            <a:off x="395536" y="117475"/>
            <a:ext cx="8424614" cy="431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altLang="it-IT" sz="28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Riferimenti Ricognizione e Riconciliazione dei Farmaci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D4B84-FB5C-4AAB-98B6-DCC3F39A3207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17414" name="Text Box 14"/>
          <p:cNvSpPr txBox="1">
            <a:spLocks noChangeArrowheads="1"/>
          </p:cNvSpPr>
          <p:nvPr/>
        </p:nvSpPr>
        <p:spPr bwMode="auto">
          <a:xfrm>
            <a:off x="1514085" y="980728"/>
            <a:ext cx="5256213" cy="10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8398" dir="1593903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000" b="1" dirty="0">
                <a:solidFill>
                  <a:srgbClr val="0000FF"/>
                </a:solidFill>
              </a:rPr>
              <a:t> </a:t>
            </a:r>
            <a:r>
              <a:rPr lang="it-IT" altLang="it-IT" sz="2000" b="1" dirty="0">
                <a:solidFill>
                  <a:srgbClr val="0000FF"/>
                </a:solidFill>
                <a:latin typeface="Calibri" pitchFamily="34" charset="0"/>
              </a:rPr>
              <a:t>OMS, JC, ecc. </a:t>
            </a:r>
            <a:r>
              <a:rPr lang="it-IT" altLang="it-IT" sz="2000" b="1" dirty="0">
                <a:solidFill>
                  <a:srgbClr val="0000FF"/>
                </a:solidFill>
                <a:latin typeface="Calibri" pitchFamily="34" charset="0"/>
                <a:sym typeface="Wingdings" pitchFamily="2" charset="2"/>
              </a:rPr>
              <a:t>  Ricognizione e riconciliazione:</a:t>
            </a:r>
          </a:p>
          <a:p>
            <a:pPr>
              <a:defRPr/>
            </a:pPr>
            <a:r>
              <a:rPr lang="it-IT" altLang="it-IT" sz="2000" b="1" dirty="0">
                <a:solidFill>
                  <a:srgbClr val="0000FF"/>
                </a:solidFill>
                <a:latin typeface="Calibri" pitchFamily="34" charset="0"/>
                <a:sym typeface="Wingdings" pitchFamily="2" charset="2"/>
              </a:rPr>
              <a:t>                        migliori strategie qualità delle</a:t>
            </a:r>
          </a:p>
          <a:p>
            <a:pPr>
              <a:defRPr/>
            </a:pPr>
            <a:r>
              <a:rPr lang="it-IT" altLang="it-IT" sz="2000" b="1" dirty="0">
                <a:solidFill>
                  <a:srgbClr val="0000FF"/>
                </a:solidFill>
                <a:latin typeface="Calibri" pitchFamily="34" charset="0"/>
                <a:sym typeface="Wingdings" pitchFamily="2" charset="2"/>
              </a:rPr>
              <a:t>	        cure</a:t>
            </a:r>
            <a:endParaRPr lang="it-IT" altLang="it-IT" dirty="0">
              <a:solidFill>
                <a:srgbClr val="0000FF"/>
              </a:solidFill>
              <a:latin typeface="Calibri" pitchFamily="34" charset="0"/>
              <a:sym typeface="Wingdings" pitchFamily="2" charset="2"/>
            </a:endParaRPr>
          </a:p>
        </p:txBody>
      </p:sp>
      <p:sp>
        <p:nvSpPr>
          <p:cNvPr id="2" name="Rettangolo 3"/>
          <p:cNvSpPr>
            <a:spLocks noChangeArrowheads="1"/>
          </p:cNvSpPr>
          <p:nvPr/>
        </p:nvSpPr>
        <p:spPr bwMode="auto">
          <a:xfrm>
            <a:off x="971600" y="2218413"/>
            <a:ext cx="6985000" cy="3960812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8398" dir="1593903" algn="ctr" rotWithShape="0">
              <a:srgbClr val="808080"/>
            </a:outerShdw>
          </a:effectLst>
        </p:spPr>
        <p:txBody>
          <a:bodyPr anchor="ctr"/>
          <a:lstStyle/>
          <a:p>
            <a:pPr marL="265113" indent="-265113">
              <a:tabLst>
                <a:tab pos="265113" algn="l"/>
              </a:tabLst>
              <a:defRPr/>
            </a:pPr>
            <a:endParaRPr lang="it-IT" sz="100" b="1" dirty="0">
              <a:solidFill>
                <a:srgbClr val="0000FF"/>
              </a:solidFill>
              <a:latin typeface="Calibri" pitchFamily="34" charset="0"/>
            </a:endParaRPr>
          </a:p>
          <a:p>
            <a:pPr marL="265113" indent="-265113">
              <a:buFontTx/>
              <a:buChar char="•"/>
              <a:tabLst>
                <a:tab pos="265113" algn="l"/>
              </a:tabLst>
              <a:defRPr/>
            </a:pPr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una delle pratiche incoraggiate per la sicurezza di cura del paziente</a:t>
            </a:r>
          </a:p>
          <a:p>
            <a:pPr marL="265113" indent="-265113">
              <a:tabLst>
                <a:tab pos="265113" algn="l"/>
              </a:tabLst>
              <a:defRPr/>
            </a:pPr>
            <a:endParaRPr lang="it-IT" sz="2000" b="1" dirty="0">
              <a:solidFill>
                <a:srgbClr val="0000FF"/>
              </a:solidFill>
              <a:latin typeface="Calibri" pitchFamily="34" charset="0"/>
            </a:endParaRPr>
          </a:p>
          <a:p>
            <a:pPr marL="265113" indent="-265113">
              <a:buFontTx/>
              <a:buChar char="•"/>
              <a:tabLst>
                <a:tab pos="265113" algn="l"/>
              </a:tabLst>
              <a:defRPr/>
            </a:pPr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rappresenta uno dei  requisiti di accreditamento delle strutture sanitarie estere</a:t>
            </a:r>
          </a:p>
          <a:p>
            <a:pPr marL="265113" indent="-265113">
              <a:buFontTx/>
              <a:buChar char="•"/>
              <a:tabLst>
                <a:tab pos="265113" algn="l"/>
              </a:tabLst>
              <a:defRPr/>
            </a:pPr>
            <a:endParaRPr lang="it-IT" sz="2000" b="1" dirty="0">
              <a:solidFill>
                <a:srgbClr val="0000FF"/>
              </a:solidFill>
              <a:latin typeface="Calibri" pitchFamily="34" charset="0"/>
            </a:endParaRPr>
          </a:p>
          <a:p>
            <a:pPr marL="265113" indent="-265113">
              <a:buFontTx/>
              <a:buChar char="•"/>
              <a:tabLst>
                <a:tab pos="265113" algn="l"/>
              </a:tabLst>
              <a:defRPr/>
            </a:pPr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anche in Italia, a seguito dell’Intesa Stato-Regioni del 20 dicembre 2012, la Riconciliazione è inserita tra i criteri e i requisiti di accreditamento che Regioni e Province Autonome e strutture sanitarie sono tenute ad assicurare.  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47936" y="269875"/>
            <a:ext cx="8424614" cy="431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altLang="it-IT" sz="28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Riferimenti Ricognizione e Riconciliazione dei Farmaci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67E4D-A17A-4EFE-BB79-FC17F747E0DC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22530" name="Text Box 9"/>
          <p:cNvSpPr txBox="1">
            <a:spLocks noChangeArrowheads="1"/>
          </p:cNvSpPr>
          <p:nvPr/>
        </p:nvSpPr>
        <p:spPr bwMode="auto">
          <a:xfrm>
            <a:off x="1187450" y="836613"/>
            <a:ext cx="7056438" cy="863600"/>
          </a:xfrm>
          <a:prstGeom prst="rect">
            <a:avLst/>
          </a:prstGeom>
          <a:solidFill>
            <a:srgbClr val="CCECFF">
              <a:alpha val="45097"/>
            </a:srgbClr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altLang="it-IT" sz="2400" b="1" dirty="0">
                <a:latin typeface="Calibri" pitchFamily="34" charset="0"/>
                <a:cs typeface="Times New Roman" pitchFamily="18" charset="0"/>
              </a:rPr>
              <a:t>Raccomandazione RER n. 2 Processo di Ricognizione e</a:t>
            </a:r>
            <a:r>
              <a:rPr lang="it-IT" altLang="it-IT" sz="2400" b="1" dirty="0">
                <a:solidFill>
                  <a:srgbClr val="0000FF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t-IT" altLang="it-IT" sz="2400" b="1" dirty="0">
                <a:latin typeface="Calibri" pitchFamily="34" charset="0"/>
                <a:cs typeface="Times New Roman" pitchFamily="18" charset="0"/>
              </a:rPr>
              <a:t>Riconciliazione farmacologica (</a:t>
            </a:r>
            <a:r>
              <a:rPr lang="it-IT" altLang="it-IT" sz="2400" b="1" dirty="0" err="1">
                <a:latin typeface="Calibri" pitchFamily="34" charset="0"/>
                <a:cs typeface="Times New Roman" pitchFamily="18" charset="0"/>
              </a:rPr>
              <a:t>agg</a:t>
            </a:r>
            <a:r>
              <a:rPr lang="it-IT" altLang="it-IT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it-IT" altLang="it-IT" sz="2400" b="1" dirty="0" err="1">
                <a:latin typeface="Calibri" pitchFamily="34" charset="0"/>
                <a:cs typeface="Times New Roman" pitchFamily="18" charset="0"/>
              </a:rPr>
              <a:t>ott</a:t>
            </a:r>
            <a:r>
              <a:rPr lang="it-IT" altLang="it-IT" sz="2400" b="1" dirty="0">
                <a:latin typeface="Calibri" pitchFamily="34" charset="0"/>
                <a:cs typeface="Times New Roman" pitchFamily="18" charset="0"/>
              </a:rPr>
              <a:t> 2015)</a:t>
            </a:r>
          </a:p>
        </p:txBody>
      </p:sp>
      <p:sp>
        <p:nvSpPr>
          <p:cNvPr id="22531" name="Text Box 13"/>
          <p:cNvSpPr txBox="1">
            <a:spLocks noChangeArrowheads="1"/>
          </p:cNvSpPr>
          <p:nvPr/>
        </p:nvSpPr>
        <p:spPr bwMode="auto">
          <a:xfrm>
            <a:off x="250825" y="414972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22532" name="Text Box 14"/>
          <p:cNvSpPr txBox="1">
            <a:spLocks noChangeArrowheads="1"/>
          </p:cNvSpPr>
          <p:nvPr/>
        </p:nvSpPr>
        <p:spPr bwMode="auto">
          <a:xfrm>
            <a:off x="1116013" y="4291013"/>
            <a:ext cx="71278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500" b="1">
                <a:solidFill>
                  <a:srgbClr val="FF0000"/>
                </a:solidFill>
                <a:latin typeface="Calibri" pitchFamily="34" charset="0"/>
              </a:rPr>
              <a:t>quando</a:t>
            </a:r>
          </a:p>
          <a:p>
            <a:pPr algn="just"/>
            <a:r>
              <a:rPr lang="it-IT" altLang="it-IT" sz="2000">
                <a:solidFill>
                  <a:srgbClr val="4D4D4D"/>
                </a:solidFill>
                <a:latin typeface="Calibri" pitchFamily="34" charset="0"/>
              </a:rPr>
              <a:t>Nelle </a:t>
            </a:r>
            <a:r>
              <a:rPr lang="it-IT" altLang="it-IT" sz="2000" b="1">
                <a:solidFill>
                  <a:srgbClr val="4D4D4D"/>
                </a:solidFill>
                <a:latin typeface="Calibri" pitchFamily="34" charset="0"/>
              </a:rPr>
              <a:t>TRANSIZIONI DI CURA:</a:t>
            </a:r>
            <a:r>
              <a:rPr lang="it-IT" altLang="it-IT" sz="2000">
                <a:solidFill>
                  <a:srgbClr val="4D4D4D"/>
                </a:solidFill>
                <a:latin typeface="Calibri" pitchFamily="34" charset="0"/>
              </a:rPr>
              <a:t> in fase di ricovero in ospedale, presso una struttura residenziale, .... </a:t>
            </a:r>
          </a:p>
          <a:p>
            <a:r>
              <a:rPr lang="it-IT" altLang="it-IT" sz="2000">
                <a:solidFill>
                  <a:srgbClr val="4D4D4D"/>
                </a:solidFill>
                <a:latin typeface="Calibri" pitchFamily="34" charset="0"/>
              </a:rPr>
              <a:t>Nei </a:t>
            </a:r>
            <a:r>
              <a:rPr lang="it-IT" altLang="it-IT" sz="2000" b="1">
                <a:solidFill>
                  <a:srgbClr val="4D4D4D"/>
                </a:solidFill>
                <a:latin typeface="Calibri" pitchFamily="34" charset="0"/>
              </a:rPr>
              <a:t>PERCORSI DI CURA PROTRATTI: </a:t>
            </a:r>
            <a:r>
              <a:rPr lang="it-IT" altLang="it-IT" sz="2000">
                <a:solidFill>
                  <a:srgbClr val="4D4D4D"/>
                </a:solidFill>
                <a:latin typeface="Calibri" pitchFamily="34" charset="0"/>
              </a:rPr>
              <a:t>presso l’ambulatorio medico </a:t>
            </a:r>
          </a:p>
          <a:p>
            <a:endParaRPr lang="it-IT" altLang="it-IT" sz="2000">
              <a:solidFill>
                <a:srgbClr val="4D4D4D"/>
              </a:solidFill>
              <a:latin typeface="Calibri" pitchFamily="34" charset="0"/>
            </a:endParaRPr>
          </a:p>
        </p:txBody>
      </p:sp>
      <p:sp>
        <p:nvSpPr>
          <p:cNvPr id="22533" name="Rettangolo 4"/>
          <p:cNvSpPr>
            <a:spLocks noChangeArrowheads="1"/>
          </p:cNvSpPr>
          <p:nvPr/>
        </p:nvSpPr>
        <p:spPr bwMode="auto">
          <a:xfrm>
            <a:off x="1116013" y="2008188"/>
            <a:ext cx="7183437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500" b="1">
                <a:solidFill>
                  <a:srgbClr val="FF0000"/>
                </a:solidFill>
                <a:latin typeface="Calibri" pitchFamily="34" charset="0"/>
              </a:rPr>
              <a:t>perché</a:t>
            </a:r>
          </a:p>
          <a:p>
            <a:pPr algn="just"/>
            <a:r>
              <a:rPr lang="it-IT" altLang="it-IT" sz="2000">
                <a:solidFill>
                  <a:srgbClr val="4D4D4D"/>
                </a:solidFill>
                <a:latin typeface="Calibri" pitchFamily="34" charset="0"/>
              </a:rPr>
              <a:t>per  c</a:t>
            </a:r>
            <a:r>
              <a:rPr lang="it-IT" altLang="it-IT" sz="2000">
                <a:solidFill>
                  <a:srgbClr val="000000"/>
                </a:solidFill>
                <a:latin typeface="Calibri" pitchFamily="34" charset="0"/>
              </a:rPr>
              <a:t>onoscere puntualmente la terapia farmacologica corrente del paziente, poter fare sintesi sulle prescrizioni provenienti da diversi professionisti e sui trattamenti di automedicazione, rivedere trattamenti farmacologici protratti, evitando duplicazioni, associazioni a rischio</a:t>
            </a:r>
            <a:endParaRPr lang="it-IT" altLang="it-IT" sz="2000">
              <a:solidFill>
                <a:srgbClr val="4D4D4D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AC2AB-20D0-485D-8354-EB99397322C6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14" name="Rectangle 6"/>
          <p:cNvSpPr txBox="1">
            <a:spLocks noGrp="1" noChangeArrowheads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96FC6C3-B7AF-445D-9DC6-2CAE53DCD3CB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5003800" y="1341438"/>
            <a:ext cx="3492500" cy="1839912"/>
          </a:xfrm>
          <a:prstGeom prst="rect">
            <a:avLst/>
          </a:prstGeom>
          <a:noFill/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20000"/>
              </a:spcAft>
            </a:pPr>
            <a:r>
              <a:rPr lang="it-IT" sz="2000" b="1">
                <a:solidFill>
                  <a:srgbClr val="000099"/>
                </a:solidFill>
                <a:latin typeface="Calibri" pitchFamily="34" charset="0"/>
              </a:rPr>
              <a:t>Ricognizione</a:t>
            </a:r>
          </a:p>
          <a:p>
            <a:pPr>
              <a:spcAft>
                <a:spcPct val="20000"/>
              </a:spcAft>
            </a:pPr>
            <a:r>
              <a:rPr lang="it-IT">
                <a:latin typeface="Calibri" pitchFamily="34" charset="0"/>
              </a:rPr>
              <a:t>Processo sistematico di raccolta di informazioni complete e accurate su farmaci e altri prodotti (anche non convenzionali) assunti dal paziente </a:t>
            </a:r>
          </a:p>
        </p:txBody>
      </p:sp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2987675" y="5300663"/>
            <a:ext cx="720725" cy="3603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5003800" y="3429000"/>
            <a:ext cx="3527425" cy="2663825"/>
          </a:xfrm>
          <a:prstGeom prst="rect">
            <a:avLst/>
          </a:prstGeom>
          <a:noFill/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20000"/>
              </a:spcAft>
            </a:pPr>
            <a:r>
              <a:rPr lang="it-IT" sz="2000" b="1" dirty="0">
                <a:solidFill>
                  <a:srgbClr val="000099"/>
                </a:solidFill>
                <a:latin typeface="Calibri" pitchFamily="34" charset="0"/>
              </a:rPr>
              <a:t>Riconciliazione</a:t>
            </a:r>
            <a:r>
              <a:rPr lang="it-IT" sz="1000" b="1" dirty="0">
                <a:solidFill>
                  <a:schemeClr val="bg2"/>
                </a:solidFill>
                <a:latin typeface="Calibri" pitchFamily="34" charset="0"/>
              </a:rPr>
              <a:t>  </a:t>
            </a:r>
          </a:p>
          <a:p>
            <a:r>
              <a:rPr lang="it-IT" dirty="0">
                <a:latin typeface="Calibri" pitchFamily="34" charset="0"/>
              </a:rPr>
              <a:t>Processo nell’ambito del quale si confrontano i farmaci assunti dal paziente (evidenziati nella</a:t>
            </a:r>
            <a:r>
              <a:rPr lang="it-IT" b="1" dirty="0">
                <a:latin typeface="Calibri" pitchFamily="34" charset="0"/>
              </a:rPr>
              <a:t> Ricognizione</a:t>
            </a:r>
            <a:r>
              <a:rPr lang="it-IT" dirty="0">
                <a:latin typeface="Calibri" pitchFamily="34" charset="0"/>
              </a:rPr>
              <a:t>) con quelli indicati per la cura nella particolare circostanza, per giungere ad una decisione prescrittiva corretta e sicura</a:t>
            </a:r>
            <a:r>
              <a:rPr lang="it-IT" dirty="0">
                <a:latin typeface="Calibri" pitchFamily="34" charset="0"/>
                <a:sym typeface="Wingdings" pitchFamily="2" charset="2"/>
              </a:rPr>
              <a:t></a:t>
            </a:r>
            <a:r>
              <a:rPr lang="it-IT" dirty="0">
                <a:latin typeface="Calibri" pitchFamily="34" charset="0"/>
              </a:rPr>
              <a:t>  </a:t>
            </a:r>
            <a:r>
              <a:rPr lang="it-IT" dirty="0">
                <a:solidFill>
                  <a:srgbClr val="FF0000"/>
                </a:solidFill>
                <a:latin typeface="Calibri" pitchFamily="34" charset="0"/>
              </a:rPr>
              <a:t>PRESCRIZIONE</a:t>
            </a:r>
          </a:p>
        </p:txBody>
      </p:sp>
      <p:sp>
        <p:nvSpPr>
          <p:cNvPr id="24582" name="AutoShape 9"/>
          <p:cNvSpPr>
            <a:spLocks noChangeArrowheads="1"/>
          </p:cNvSpPr>
          <p:nvPr/>
        </p:nvSpPr>
        <p:spPr bwMode="auto">
          <a:xfrm>
            <a:off x="3995738" y="2997200"/>
            <a:ext cx="720725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rgbClr val="670A8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>
              <a:solidFill>
                <a:srgbClr val="670A8C"/>
              </a:solidFill>
            </a:endParaRPr>
          </a:p>
        </p:txBody>
      </p:sp>
      <p:pic>
        <p:nvPicPr>
          <p:cNvPr id="24583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308100"/>
            <a:ext cx="3317875" cy="5000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585" name="Text Box 4"/>
          <p:cNvSpPr txBox="1">
            <a:spLocks noChangeArrowheads="1"/>
          </p:cNvSpPr>
          <p:nvPr/>
        </p:nvSpPr>
        <p:spPr bwMode="auto">
          <a:xfrm>
            <a:off x="3203575" y="103188"/>
            <a:ext cx="5761038" cy="708025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>
                <a:latin typeface="Calibri" pitchFamily="34" charset="0"/>
              </a:rPr>
              <a:t>La Raccomandazione RER n.2</a:t>
            </a:r>
            <a:r>
              <a:rPr lang="it-IT" sz="2000">
                <a:latin typeface="Calibri" pitchFamily="34" charset="0"/>
              </a:rPr>
              <a:t> </a:t>
            </a:r>
            <a:r>
              <a:rPr lang="it-IT" sz="2000" b="1">
                <a:latin typeface="Calibri" pitchFamily="34" charset="0"/>
              </a:rPr>
              <a:t>Processo di Ricognizione e Riconciliazione farmacologica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421FD-DA65-4CA7-BD41-DE7F69A14B51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7848871" cy="595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4" y="160338"/>
            <a:ext cx="6092775" cy="604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12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421FD-DA65-4CA7-BD41-DE7F69A14B51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71763"/>
            <a:ext cx="6696743" cy="2845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8871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CD82-FDDC-42E2-B38F-BCBE4E1EB335}" type="slidenum">
              <a:rPr lang="it-IT"/>
              <a:pPr>
                <a:defRPr/>
              </a:pPr>
              <a:t>9</a:t>
            </a:fld>
            <a:endParaRPr lang="it-IT"/>
          </a:p>
        </p:txBody>
      </p:sp>
      <p:sp>
        <p:nvSpPr>
          <p:cNvPr id="26627" name="Text Box 8"/>
          <p:cNvSpPr txBox="1">
            <a:spLocks noChangeArrowheads="1"/>
          </p:cNvSpPr>
          <p:nvPr/>
        </p:nvSpPr>
        <p:spPr bwMode="auto">
          <a:xfrm>
            <a:off x="250825" y="414972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26628" name="Text Box 16"/>
          <p:cNvSpPr txBox="1">
            <a:spLocks noChangeArrowheads="1"/>
          </p:cNvSpPr>
          <p:nvPr/>
        </p:nvSpPr>
        <p:spPr bwMode="auto">
          <a:xfrm>
            <a:off x="395536" y="1747429"/>
            <a:ext cx="8064252" cy="2554545"/>
          </a:xfrm>
          <a:prstGeom prst="rect">
            <a:avLst/>
          </a:prstGeom>
          <a:noFill/>
          <a:ln w="9525" algn="ctr">
            <a:solidFill>
              <a:srgbClr val="0066CC"/>
            </a:solidFill>
            <a:prstDash val="sysDot"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Calibri" pitchFamily="34" charset="0"/>
              </a:rPr>
              <a:t>La ricognizione è 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eseguita dal medico </a:t>
            </a:r>
            <a:r>
              <a:rPr lang="it-IT" sz="2000" b="1" dirty="0">
                <a:latin typeface="Calibri" pitchFamily="34" charset="0"/>
              </a:rPr>
              <a:t>operante presso le Articolazioni Organizzative aziendali 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tempestivamente nell'immediatezza della presa in carico e comunque </a:t>
            </a:r>
            <a:r>
              <a:rPr lang="it-IT" sz="2000" b="1" dirty="0">
                <a:latin typeface="Calibri" pitchFamily="34" charset="0"/>
              </a:rPr>
              <a:t>entro 24 ore dalla stessa.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Calibri" pitchFamily="34" charset="0"/>
              </a:rPr>
              <a:t>La ricognizione deve essere effettuata utilizzando lo schema previsto nella scheda di riferimento (</a:t>
            </a:r>
            <a:r>
              <a:rPr lang="it-IT" sz="2000" b="1" dirty="0">
                <a:solidFill>
                  <a:srgbClr val="FF0000"/>
                </a:solidFill>
                <a:latin typeface="Calibri" pitchFamily="34" charset="0"/>
              </a:rPr>
              <a:t>Scheda di Ricognizione Farmacologica MOD-017-AZ</a:t>
            </a:r>
            <a:r>
              <a:rPr lang="it-IT" sz="2000" b="1" dirty="0">
                <a:latin typeface="Calibri" pitchFamily="34" charset="0"/>
              </a:rPr>
              <a:t>) in formato cartaceo o informatizzato.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latin typeface="Calibri" pitchFamily="34" charset="0"/>
              </a:rPr>
              <a:t>La Scheda di Ricognizione farmacologica è parte integrante della cartella clinica del paziente  </a:t>
            </a:r>
          </a:p>
        </p:txBody>
      </p:sp>
      <p:pic>
        <p:nvPicPr>
          <p:cNvPr id="266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15875"/>
            <a:ext cx="2700337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25" y="160338"/>
            <a:ext cx="6000750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8467" y="1220331"/>
            <a:ext cx="8107363" cy="461665"/>
          </a:xfrm>
          <a:prstGeom prst="rect">
            <a:avLst/>
          </a:prstGeom>
          <a:noFill/>
          <a:ln w="15875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t" hangingPunct="0"/>
            <a:r>
              <a:rPr lang="it-IT" sz="2400" b="1" dirty="0">
                <a:solidFill>
                  <a:srgbClr val="0066FF"/>
                </a:solidFill>
                <a:latin typeface="Calibri" pitchFamily="34" charset="0"/>
              </a:rPr>
              <a:t>Responsabile della ricognizione e tempistica 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385900" y="726349"/>
            <a:ext cx="2758100" cy="400110"/>
          </a:xfrm>
          <a:prstGeom prst="rect">
            <a:avLst/>
          </a:prstGeom>
          <a:solidFill>
            <a:srgbClr val="CCECFF"/>
          </a:solidFill>
          <a:ln w="158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FF"/>
                </a:solidFill>
                <a:latin typeface="Calibri" pitchFamily="34" charset="0"/>
              </a:rPr>
              <a:t>Ricognizione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3351</TotalTime>
  <Words>903</Words>
  <Application>Microsoft Office PowerPoint</Application>
  <PresentationFormat>Presentazione su schermo (4:3)</PresentationFormat>
  <Paragraphs>115</Paragraphs>
  <Slides>17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Calibri</vt:lpstr>
      <vt:lpstr>Tema di Office</vt:lpstr>
      <vt:lpstr>Acrobat Document</vt:lpstr>
      <vt:lpstr>Presentazione standard di PowerPoint</vt:lpstr>
      <vt:lpstr>Visite interne 2017 valutazione alcuni requisiti generali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</dc:creator>
  <cp:lastModifiedBy>Paola Scanavacca</cp:lastModifiedBy>
  <cp:revision>315</cp:revision>
  <cp:lastPrinted>2016-09-22T17:44:26Z</cp:lastPrinted>
  <dcterms:created xsi:type="dcterms:W3CDTF">2014-03-30T18:27:17Z</dcterms:created>
  <dcterms:modified xsi:type="dcterms:W3CDTF">2019-03-19T08:57:25Z</dcterms:modified>
</cp:coreProperties>
</file>