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9" r:id="rId12"/>
    <p:sldId id="270" r:id="rId13"/>
    <p:sldId id="272" r:id="rId14"/>
    <p:sldId id="266" r:id="rId15"/>
    <p:sldId id="271" r:id="rId16"/>
    <p:sldId id="267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601EE-FED4-4114-9889-B45A48888695}" type="datetimeFigureOut">
              <a:rPr lang="it-IT" smtClean="0"/>
              <a:pPr/>
              <a:t>19/03/2019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508AD-AD31-4E8E-84DE-D79CDB26A0E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772400" cy="1470025"/>
          </a:xfrm>
        </p:spPr>
        <p:txBody>
          <a:bodyPr>
            <a:normAutofit/>
          </a:bodyPr>
          <a:lstStyle/>
          <a:p>
            <a:r>
              <a:rPr lang="it-IT" b="1" dirty="0" smtClean="0"/>
              <a:t>LISTE </a:t>
            </a:r>
            <a:r>
              <a:rPr lang="it-IT" b="1" dirty="0" err="1" smtClean="0"/>
              <a:t>DI</a:t>
            </a:r>
            <a:r>
              <a:rPr lang="it-IT" b="1" dirty="0" smtClean="0"/>
              <a:t> ATTESA</a:t>
            </a:r>
            <a:br>
              <a:rPr lang="it-IT" b="1" dirty="0" smtClean="0"/>
            </a:br>
            <a:r>
              <a:rPr lang="it-IT" b="1" dirty="0" smtClean="0"/>
              <a:t>ricoveri chirurgici programmati 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85984" y="5572140"/>
            <a:ext cx="6400800" cy="614370"/>
          </a:xfrm>
        </p:spPr>
        <p:txBody>
          <a:bodyPr/>
          <a:lstStyle/>
          <a:p>
            <a:r>
              <a:rPr lang="it-IT" dirty="0" smtClean="0"/>
              <a:t>COLLEGIO </a:t>
            </a:r>
            <a:r>
              <a:rPr lang="it-IT" dirty="0" err="1" smtClean="0"/>
              <a:t>DI</a:t>
            </a:r>
            <a:r>
              <a:rPr lang="it-IT" dirty="0" smtClean="0"/>
              <a:t> DIREZIONE 19/3/2019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000100" y="857232"/>
            <a:ext cx="721523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PIANO NAZIONALE  GOVERNO LISTE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ATTESA 2019-2021</a:t>
            </a:r>
          </a:p>
          <a:p>
            <a:pPr algn="ctr"/>
            <a:r>
              <a:rPr lang="it-IT" sz="2000" b="1" dirty="0" smtClean="0"/>
              <a:t>NOVITA’</a:t>
            </a:r>
          </a:p>
          <a:p>
            <a:endParaRPr lang="it-IT" dirty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Sono aggiunti al monitoraggio i seguenti interventi chirurgici: </a:t>
            </a:r>
          </a:p>
          <a:p>
            <a:r>
              <a:rPr lang="it-IT" dirty="0" smtClean="0"/>
              <a:t>MELANOMA</a:t>
            </a:r>
          </a:p>
          <a:p>
            <a:r>
              <a:rPr lang="it-IT" dirty="0" smtClean="0"/>
              <a:t>CA TIROIDE</a:t>
            </a:r>
          </a:p>
          <a:p>
            <a:r>
              <a:rPr lang="it-IT" dirty="0" smtClean="0"/>
              <a:t>COLECISTECTOMIA </a:t>
            </a:r>
            <a:r>
              <a:rPr lang="it-IT" dirty="0" err="1" smtClean="0"/>
              <a:t>laparo</a:t>
            </a:r>
            <a:endParaRPr lang="it-IT" dirty="0" smtClean="0"/>
          </a:p>
          <a:p>
            <a:endParaRPr lang="it-IT" dirty="0" smtClean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Il monitoraggio degli interventi per </a:t>
            </a:r>
            <a:r>
              <a:rPr lang="it-IT" dirty="0" err="1" smtClean="0"/>
              <a:t>ca</a:t>
            </a:r>
            <a:r>
              <a:rPr lang="it-IT" dirty="0" smtClean="0"/>
              <a:t> colon </a:t>
            </a:r>
            <a:r>
              <a:rPr lang="it-IT" dirty="0" err="1" smtClean="0"/>
              <a:t>–retto</a:t>
            </a:r>
            <a:r>
              <a:rPr lang="it-IT" dirty="0" smtClean="0"/>
              <a:t> è </a:t>
            </a:r>
            <a:r>
              <a:rPr lang="it-IT" dirty="0" err="1" smtClean="0"/>
              <a:t>splittato</a:t>
            </a:r>
            <a:r>
              <a:rPr lang="it-IT" dirty="0" smtClean="0"/>
              <a:t> nel monitoraggio di CA colon e Ca retto </a:t>
            </a:r>
          </a:p>
          <a:p>
            <a:endParaRPr lang="it-IT" dirty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Le tonsillectomie sono tolte dal monitoraggio</a:t>
            </a:r>
          </a:p>
          <a:p>
            <a:pPr>
              <a:buFont typeface="Arial" pitchFamily="34" charset="0"/>
              <a:buChar char="•"/>
            </a:pPr>
            <a:endParaRPr lang="it-IT" dirty="0" smtClean="0"/>
          </a:p>
          <a:p>
            <a:pPr>
              <a:buFont typeface="Arial" pitchFamily="34" charset="0"/>
              <a:buChar char="•"/>
            </a:pPr>
            <a:endParaRPr lang="it-IT" dirty="0" smtClean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Tutti gli interventi vengono monitorati indipendentemente dal regime di ricovero</a:t>
            </a:r>
          </a:p>
          <a:p>
            <a:r>
              <a:rPr lang="it-IT" dirty="0"/>
              <a:t>	</a:t>
            </a:r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71472" y="857232"/>
            <a:ext cx="807249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MONITORAGGIO RETROSPETTIVO REGIONALE  (SDO) </a:t>
            </a:r>
          </a:p>
          <a:p>
            <a:pPr algn="ctr"/>
            <a:r>
              <a:rPr lang="it-IT" sz="2000" b="1" dirty="0" smtClean="0"/>
              <a:t>ALLA LUCE DEL NUOVO PNGLA </a:t>
            </a:r>
            <a:r>
              <a:rPr lang="it-IT" sz="1600" b="1" dirty="0" smtClean="0"/>
              <a:t>(Piano Nazionale Governo Liste d’Attesa 2019-2021) </a:t>
            </a:r>
            <a:r>
              <a:rPr lang="it-IT" sz="2000" b="1" dirty="0" smtClean="0"/>
              <a:t>DAL 1 GENNAIO 2019 </a:t>
            </a:r>
          </a:p>
          <a:p>
            <a:endParaRPr lang="it-IT" dirty="0" smtClean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Ampliati i criteri di selezione degli interventi oggetto di monitoraggio</a:t>
            </a:r>
          </a:p>
          <a:p>
            <a:endParaRPr lang="it-IT" dirty="0" smtClean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Aggiunti gli interventi per </a:t>
            </a:r>
            <a:r>
              <a:rPr lang="it-IT" dirty="0" smtClean="0">
                <a:solidFill>
                  <a:srgbClr val="FF0000"/>
                </a:solidFill>
              </a:rPr>
              <a:t>Ca tiroide, melanoma</a:t>
            </a:r>
          </a:p>
          <a:p>
            <a:r>
              <a:rPr lang="it-IT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Sono </a:t>
            </a:r>
            <a:r>
              <a:rPr lang="it-IT" dirty="0" smtClean="0">
                <a:solidFill>
                  <a:srgbClr val="FF0000"/>
                </a:solidFill>
              </a:rPr>
              <a:t>monitorati separatamente gli interventi di Ca colon e Ca retto</a:t>
            </a:r>
          </a:p>
          <a:p>
            <a:endParaRPr lang="it-IT" dirty="0" smtClean="0"/>
          </a:p>
          <a:p>
            <a:pPr>
              <a:buFont typeface="Arial" pitchFamily="34" charset="0"/>
              <a:buChar char="•"/>
            </a:pPr>
            <a:r>
              <a:rPr lang="it-IT" dirty="0" smtClean="0">
                <a:solidFill>
                  <a:srgbClr val="FF0000"/>
                </a:solidFill>
              </a:rPr>
              <a:t>Mantenuti nel monitoraggio regionale gli interventi di tonsillectomia</a:t>
            </a:r>
          </a:p>
          <a:p>
            <a:r>
              <a:rPr lang="it-IT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Aggiunto il monitoraggio degli interventi </a:t>
            </a:r>
            <a:r>
              <a:rPr lang="it-IT" dirty="0" smtClean="0">
                <a:solidFill>
                  <a:srgbClr val="FF0000"/>
                </a:solidFill>
              </a:rPr>
              <a:t>di colecistectomia laparoscopica</a:t>
            </a:r>
          </a:p>
          <a:p>
            <a:endParaRPr lang="it-IT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Tutti gli interventi vengono monitorati indipendentemente dal regime di ricovero</a:t>
            </a:r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000232" y="1571612"/>
            <a:ext cx="57150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RISPETTO DEI TEMPI </a:t>
            </a:r>
            <a:r>
              <a:rPr lang="it-IT" sz="2800" b="1" dirty="0" err="1" smtClean="0">
                <a:solidFill>
                  <a:srgbClr val="FF0000"/>
                </a:solidFill>
              </a:rPr>
              <a:t>DI</a:t>
            </a:r>
            <a:r>
              <a:rPr lang="it-IT" sz="2800" b="1" dirty="0" smtClean="0">
                <a:solidFill>
                  <a:srgbClr val="FF0000"/>
                </a:solidFill>
              </a:rPr>
              <a:t> ATTESA</a:t>
            </a:r>
          </a:p>
          <a:p>
            <a:pPr algn="ctr"/>
            <a:r>
              <a:rPr lang="it-IT" sz="2800" dirty="0" smtClean="0">
                <a:solidFill>
                  <a:srgbClr val="FF0000"/>
                </a:solidFill>
              </a:rPr>
              <a:t>E</a:t>
            </a:r>
          </a:p>
          <a:p>
            <a:pPr algn="ctr"/>
            <a:endParaRPr lang="it-IT" sz="2800" dirty="0" smtClean="0"/>
          </a:p>
          <a:p>
            <a:pPr algn="ctr"/>
            <a:r>
              <a:rPr lang="it-IT" sz="2800" b="1" dirty="0" smtClean="0"/>
              <a:t>aumento sedute operatorie</a:t>
            </a:r>
          </a:p>
          <a:p>
            <a:pPr algn="ctr"/>
            <a:r>
              <a:rPr lang="it-IT" sz="2800" dirty="0" smtClean="0"/>
              <a:t>+ </a:t>
            </a:r>
          </a:p>
          <a:p>
            <a:pPr algn="ctr"/>
            <a:r>
              <a:rPr lang="it-IT" sz="2800" b="1" dirty="0" smtClean="0"/>
              <a:t>gestione delle liste</a:t>
            </a:r>
          </a:p>
          <a:p>
            <a:pPr algn="ctr"/>
            <a:r>
              <a:rPr lang="it-IT" sz="2800" b="1" dirty="0" smtClean="0"/>
              <a:t>+</a:t>
            </a:r>
          </a:p>
          <a:p>
            <a:pPr algn="ctr"/>
            <a:r>
              <a:rPr lang="it-IT" sz="2800" b="1" dirty="0" smtClean="0"/>
              <a:t>programmazione operatoria</a:t>
            </a:r>
            <a:endParaRPr lang="it-IT" sz="2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28596" y="571480"/>
            <a:ext cx="835824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2800" dirty="0" smtClean="0"/>
          </a:p>
          <a:p>
            <a:pPr algn="ctr"/>
            <a:r>
              <a:rPr lang="it-IT" sz="2800" b="1" dirty="0" smtClean="0"/>
              <a:t>Tempi di attesa  e aumento sedute operatorie</a:t>
            </a:r>
          </a:p>
          <a:p>
            <a:pPr algn="ctr"/>
            <a:endParaRPr lang="it-IT" sz="2800" b="1" dirty="0" smtClean="0"/>
          </a:p>
          <a:p>
            <a:r>
              <a:rPr lang="it-IT" sz="1600" b="1" dirty="0" smtClean="0"/>
              <a:t>2017</a:t>
            </a:r>
          </a:p>
          <a:p>
            <a:r>
              <a:rPr lang="it-IT" sz="1600" dirty="0" smtClean="0"/>
              <a:t>1 settembre -		3 sedute di Ortopedia</a:t>
            </a:r>
          </a:p>
          <a:p>
            <a:r>
              <a:rPr lang="it-IT" sz="1600" dirty="0" smtClean="0"/>
              <a:t>1 ottobre-			4 sedute di Chirurgia Generale a bassa complessità </a:t>
            </a:r>
          </a:p>
          <a:p>
            <a:r>
              <a:rPr lang="it-IT" sz="1600" dirty="0" smtClean="0"/>
              <a:t>1 novembre-		2 sedute per Urologia e Ginecologia</a:t>
            </a:r>
          </a:p>
          <a:p>
            <a:r>
              <a:rPr lang="it-IT" sz="1600" dirty="0" smtClean="0"/>
              <a:t> </a:t>
            </a:r>
          </a:p>
          <a:p>
            <a:r>
              <a:rPr lang="it-IT" sz="1600" dirty="0" smtClean="0"/>
              <a:t> </a:t>
            </a:r>
          </a:p>
          <a:p>
            <a:r>
              <a:rPr lang="it-IT" sz="1600" b="1" dirty="0" smtClean="0"/>
              <a:t>2018</a:t>
            </a:r>
          </a:p>
          <a:p>
            <a:r>
              <a:rPr lang="it-IT" sz="1600" dirty="0" smtClean="0"/>
              <a:t>novembre-			1 seduta di Ortopedia</a:t>
            </a:r>
          </a:p>
          <a:p>
            <a:r>
              <a:rPr lang="it-IT" sz="1600" dirty="0" smtClean="0"/>
              <a:t>dicembre-			1 seduta di Chirurgia Generale a bassa complessità</a:t>
            </a:r>
          </a:p>
          <a:p>
            <a:r>
              <a:rPr lang="it-IT" sz="1600" dirty="0" smtClean="0"/>
              <a:t>dicembre-			2 sedute di Urologia</a:t>
            </a:r>
          </a:p>
          <a:p>
            <a:endParaRPr lang="it-IT" sz="1600" dirty="0" smtClean="0"/>
          </a:p>
          <a:p>
            <a:r>
              <a:rPr lang="it-IT" sz="1600" b="1" dirty="0" smtClean="0"/>
              <a:t>2019</a:t>
            </a:r>
          </a:p>
          <a:p>
            <a:r>
              <a:rPr lang="it-IT" sz="1600" dirty="0" smtClean="0"/>
              <a:t>Previsione di ulteriori attivazioni</a:t>
            </a:r>
          </a:p>
          <a:p>
            <a:endParaRPr lang="it-IT" sz="1600" dirty="0" smtClean="0"/>
          </a:p>
          <a:p>
            <a:r>
              <a:rPr lang="it-IT" sz="1600" i="1" dirty="0" smtClean="0">
                <a:solidFill>
                  <a:srgbClr val="00B050"/>
                </a:solidFill>
              </a:rPr>
              <a:t> </a:t>
            </a:r>
          </a:p>
          <a:p>
            <a:endParaRPr lang="it-IT" sz="1600" i="1" dirty="0" smtClean="0">
              <a:solidFill>
                <a:srgbClr val="00B050"/>
              </a:solidFill>
            </a:endParaRPr>
          </a:p>
          <a:p>
            <a:r>
              <a:rPr lang="it-IT" sz="1600" i="1" dirty="0" smtClean="0">
                <a:solidFill>
                  <a:srgbClr val="00B050"/>
                </a:solidFill>
              </a:rPr>
              <a:t>                                                                                                  </a:t>
            </a:r>
            <a:r>
              <a:rPr lang="it-IT" sz="1600" dirty="0" smtClean="0">
                <a:solidFill>
                  <a:srgbClr val="00B050"/>
                </a:solidFill>
              </a:rPr>
              <a:t>(monitoraggio retrospettivo e prospettico)</a:t>
            </a:r>
            <a:endParaRPr lang="it-IT" sz="1600" dirty="0" smtClean="0"/>
          </a:p>
          <a:p>
            <a:pPr algn="ctr"/>
            <a:r>
              <a:rPr lang="it-IT" sz="2800" dirty="0" smtClean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42910" y="214290"/>
            <a:ext cx="757242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TEMPI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ATTESA E GESTIONE - MANUTENZIONE DELLE LISTE </a:t>
            </a:r>
          </a:p>
          <a:p>
            <a:endParaRPr lang="it-IT" dirty="0"/>
          </a:p>
          <a:p>
            <a:endParaRPr lang="it-IT" dirty="0" smtClean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CANCELLAZIONE DEI PAZIENTI : rimuovere dalla lista i pazienti deceduti,che rinunciano, che vanno in altra sede, che vengono trasferiti (vedi Regolamento)</a:t>
            </a:r>
          </a:p>
          <a:p>
            <a:r>
              <a:rPr lang="it-IT" dirty="0"/>
              <a:t>	</a:t>
            </a:r>
            <a:r>
              <a:rPr lang="it-IT" dirty="0" smtClean="0"/>
              <a:t>	Oggetto di monitoraggio aziendale</a:t>
            </a:r>
          </a:p>
          <a:p>
            <a:r>
              <a:rPr lang="it-IT" dirty="0" smtClean="0"/>
              <a:t>			                                        </a:t>
            </a:r>
            <a:r>
              <a:rPr lang="it-IT" dirty="0" smtClean="0">
                <a:solidFill>
                  <a:srgbClr val="00B050"/>
                </a:solidFill>
              </a:rPr>
              <a:t>(monitoraggio prospettico)</a:t>
            </a:r>
            <a:endParaRPr lang="it-IT" dirty="0">
              <a:solidFill>
                <a:srgbClr val="00B050"/>
              </a:solidFill>
            </a:endParaRPr>
          </a:p>
          <a:p>
            <a:endParaRPr lang="it-IT" dirty="0" smtClean="0"/>
          </a:p>
          <a:p>
            <a:endParaRPr lang="it-IT" dirty="0" smtClean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INSERIMENTO DELLE SOSPENSIONI per cause sanitarie o motivi personali del paziente</a:t>
            </a:r>
          </a:p>
          <a:p>
            <a:r>
              <a:rPr lang="it-IT" dirty="0" smtClean="0"/>
              <a:t>		 Oggetto di monitoraggio aziendale</a:t>
            </a:r>
            <a:endParaRPr lang="it-IT" dirty="0"/>
          </a:p>
          <a:p>
            <a:r>
              <a:rPr lang="it-IT" dirty="0" smtClean="0">
                <a:solidFill>
                  <a:srgbClr val="00B050"/>
                </a:solidFill>
              </a:rPr>
              <a:t>                                                                  (monitoraggio prospettico e retrospettivo)</a:t>
            </a:r>
          </a:p>
          <a:p>
            <a:pPr>
              <a:buFont typeface="Arial" pitchFamily="34" charset="0"/>
              <a:buChar char="•"/>
            </a:pPr>
            <a:endParaRPr lang="it-IT" dirty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CORRETTA TEMPISTICA </a:t>
            </a:r>
            <a:r>
              <a:rPr lang="it-IT" dirty="0" err="1" smtClean="0"/>
              <a:t>DI</a:t>
            </a:r>
            <a:r>
              <a:rPr lang="it-IT" dirty="0" smtClean="0"/>
              <a:t> INSERIMENTO IN LISTA </a:t>
            </a:r>
            <a:r>
              <a:rPr lang="it-IT" dirty="0" err="1" smtClean="0"/>
              <a:t>D’ATTESA</a:t>
            </a:r>
            <a:endParaRPr lang="it-IT" dirty="0" smtClean="0"/>
          </a:p>
          <a:p>
            <a:r>
              <a:rPr lang="it-IT" dirty="0"/>
              <a:t>	</a:t>
            </a:r>
            <a:r>
              <a:rPr lang="it-IT" dirty="0" smtClean="0"/>
              <a:t>	 Oggetto di monitoraggio aziendale</a:t>
            </a:r>
          </a:p>
          <a:p>
            <a:r>
              <a:rPr lang="it-IT" dirty="0" smtClean="0"/>
              <a:t>			             </a:t>
            </a:r>
            <a:r>
              <a:rPr lang="it-IT" dirty="0" smtClean="0">
                <a:solidFill>
                  <a:srgbClr val="00B050"/>
                </a:solidFill>
              </a:rPr>
              <a:t>(monitoraggio retrospettivo e prospettico)</a:t>
            </a:r>
          </a:p>
          <a:p>
            <a:pPr>
              <a:buFont typeface="Arial" pitchFamily="34" charset="0"/>
              <a:buChar char="•"/>
            </a:pPr>
            <a:endParaRPr lang="it-IT" dirty="0"/>
          </a:p>
          <a:p>
            <a:endParaRPr lang="it-IT" dirty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CORRETTA ATTRIBUZIONE DELLA CLASSE </a:t>
            </a:r>
            <a:r>
              <a:rPr lang="it-IT" dirty="0" err="1" smtClean="0"/>
              <a:t>DI</a:t>
            </a:r>
            <a:r>
              <a:rPr lang="it-IT" dirty="0" smtClean="0"/>
              <a:t> PRIORITA’ in base alla condizione clinica</a:t>
            </a:r>
          </a:p>
          <a:p>
            <a:r>
              <a:rPr lang="it-IT" dirty="0" smtClean="0">
                <a:solidFill>
                  <a:srgbClr val="00B050"/>
                </a:solidFill>
              </a:rPr>
              <a:t>                                                                  (monitoraggio retrospettivo e prospettico)</a:t>
            </a:r>
            <a:endParaRPr lang="it-IT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42910" y="214290"/>
            <a:ext cx="778674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TEMPI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ATTESA E PROGRAMMAZIONE OPERATORIA</a:t>
            </a:r>
          </a:p>
          <a:p>
            <a:endParaRPr lang="it-IT" dirty="0"/>
          </a:p>
          <a:p>
            <a:endParaRPr lang="it-IT" b="1" dirty="0" smtClean="0"/>
          </a:p>
          <a:p>
            <a:endParaRPr lang="it-IT" b="1" dirty="0" smtClean="0"/>
          </a:p>
          <a:p>
            <a:r>
              <a:rPr lang="it-IT" b="1" dirty="0" smtClean="0"/>
              <a:t>CONGRUITA’ con la lista d’attesa</a:t>
            </a:r>
            <a:r>
              <a:rPr lang="it-IT" dirty="0" smtClean="0"/>
              <a:t>: precedenza delle posizioni con maggiore anzianità per la priorità assegnata. </a:t>
            </a:r>
          </a:p>
          <a:p>
            <a:r>
              <a:rPr lang="it-IT" dirty="0" smtClean="0"/>
              <a:t>		</a:t>
            </a:r>
            <a:r>
              <a:rPr lang="it-IT" i="1" dirty="0" smtClean="0"/>
              <a:t>Le posizioni con maggiore anzianità di lista che non vengono 		inserite in programmazione quando  devono essere 			giustificate per motivi sanitari o personali e poste in stato di 		“sospensione”.  </a:t>
            </a:r>
          </a:p>
          <a:p>
            <a:r>
              <a:rPr lang="it-IT" i="1" dirty="0"/>
              <a:t>	</a:t>
            </a:r>
            <a:r>
              <a:rPr lang="it-IT" i="1" dirty="0" smtClean="0"/>
              <a:t>	Questo aspetto sarà oggetto di monitoraggio aziendale</a:t>
            </a:r>
          </a:p>
          <a:p>
            <a:endParaRPr lang="it-IT" i="1" dirty="0" smtClean="0"/>
          </a:p>
          <a:p>
            <a:r>
              <a:rPr lang="it-IT" i="1" dirty="0" smtClean="0"/>
              <a:t>(es. pazienti con più di 1000 giorni di attesa!!! Senza sospensioni, senza giustificazioni in  note)</a:t>
            </a:r>
          </a:p>
          <a:p>
            <a:endParaRPr lang="it-IT" i="1" dirty="0" smtClean="0"/>
          </a:p>
          <a:p>
            <a:r>
              <a:rPr lang="it-IT" dirty="0" smtClean="0"/>
              <a:t>                                                                     </a:t>
            </a:r>
            <a:r>
              <a:rPr lang="it-IT" dirty="0" smtClean="0">
                <a:solidFill>
                  <a:srgbClr val="00B050"/>
                </a:solidFill>
              </a:rPr>
              <a:t>(monitoraggio prospettico e retrospettivo)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42910" y="214290"/>
            <a:ext cx="778674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TEMPI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ATTESA E PROGRAMMAZIONE OPERATORIA</a:t>
            </a:r>
          </a:p>
          <a:p>
            <a:endParaRPr lang="it-IT" dirty="0"/>
          </a:p>
          <a:p>
            <a:endParaRPr lang="it-IT" b="1" dirty="0" smtClean="0"/>
          </a:p>
          <a:p>
            <a:endParaRPr lang="it-IT" b="1" dirty="0" smtClean="0"/>
          </a:p>
          <a:p>
            <a:endParaRPr lang="it-IT" dirty="0" smtClean="0"/>
          </a:p>
          <a:p>
            <a:endParaRPr lang="it-IT" dirty="0"/>
          </a:p>
          <a:p>
            <a:r>
              <a:rPr lang="it-IT" b="1" dirty="0" smtClean="0"/>
              <a:t>CONGRUITA’ con lo slot operatorio assegnato </a:t>
            </a:r>
            <a:r>
              <a:rPr lang="it-IT" dirty="0" smtClean="0"/>
              <a:t>in termini di tempi e di tipologia di complessità (efficienza di utilizzo)</a:t>
            </a:r>
          </a:p>
          <a:p>
            <a:r>
              <a:rPr lang="it-IT" dirty="0"/>
              <a:t>	</a:t>
            </a:r>
            <a:r>
              <a:rPr lang="it-IT" dirty="0" smtClean="0"/>
              <a:t>	</a:t>
            </a:r>
            <a:r>
              <a:rPr lang="it-IT" i="1" dirty="0" err="1" smtClean="0"/>
              <a:t>overtime</a:t>
            </a:r>
            <a:r>
              <a:rPr lang="it-IT" i="1" dirty="0" smtClean="0"/>
              <a:t> ed </a:t>
            </a:r>
            <a:r>
              <a:rPr lang="it-IT" i="1" dirty="0" err="1" smtClean="0"/>
              <a:t>undertime</a:t>
            </a:r>
            <a:r>
              <a:rPr lang="it-IT" i="1" dirty="0" smtClean="0"/>
              <a:t> delle sedute saranno oggetto di 			monitoraggio a campione durante l’anno o su segnalazione ad 		hoc</a:t>
            </a:r>
          </a:p>
          <a:p>
            <a:endParaRPr lang="it-IT" i="1" dirty="0" smtClean="0"/>
          </a:p>
          <a:p>
            <a:r>
              <a:rPr lang="it-IT" i="1" dirty="0" smtClean="0">
                <a:solidFill>
                  <a:srgbClr val="00B050"/>
                </a:solidFill>
              </a:rPr>
              <a:t>                                                                    </a:t>
            </a:r>
            <a:r>
              <a:rPr lang="it-IT" dirty="0" smtClean="0">
                <a:solidFill>
                  <a:srgbClr val="00B050"/>
                </a:solidFill>
              </a:rPr>
              <a:t>(monitoraggio retrospettivo e prospettico)</a:t>
            </a:r>
          </a:p>
          <a:p>
            <a:endParaRPr lang="it-IT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00034" y="857232"/>
            <a:ext cx="82153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OBIETTIVO 2018 : AZZERAMENTO LISTE </a:t>
            </a:r>
            <a:r>
              <a:rPr lang="it-IT" dirty="0" err="1" smtClean="0"/>
              <a:t>DI</a:t>
            </a:r>
            <a:r>
              <a:rPr lang="it-IT" dirty="0" smtClean="0"/>
              <a:t> ATTESA FINO AL 31/12/2017 (SIGLA 1.0)</a:t>
            </a:r>
          </a:p>
          <a:p>
            <a:endParaRPr lang="it-IT" dirty="0"/>
          </a:p>
          <a:p>
            <a:r>
              <a:rPr lang="it-IT" dirty="0" smtClean="0"/>
              <a:t>Pazienti ricoverati/cancellati al 31/12/2018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143116"/>
            <a:ext cx="7215238" cy="409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500033" y="857232"/>
          <a:ext cx="8001058" cy="5143536"/>
        </p:xfrm>
        <a:graphic>
          <a:graphicData uri="http://schemas.openxmlformats.org/drawingml/2006/table">
            <a:tbl>
              <a:tblPr/>
              <a:tblGrid>
                <a:gridCol w="3063897"/>
                <a:gridCol w="1111259"/>
                <a:gridCol w="1206509"/>
                <a:gridCol w="1190634"/>
                <a:gridCol w="1428759"/>
              </a:tblGrid>
              <a:tr h="157331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 AOU FERRARA</a:t>
                      </a:r>
                    </a:p>
                  </a:txBody>
                  <a:tcPr marL="7257" marR="7257" marT="72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N° casi al 31/12/2017 (fonte Cup2000)</a:t>
                      </a:r>
                    </a:p>
                  </a:txBody>
                  <a:tcPr marL="7257" marR="7257" marT="72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n° PAZIENTI OPERATI/ CANCELLATI (28/2/2019)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% dei casi cancellati/ ricoverati (28/2/2019)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N° PAZIENTI rimasti             (da RICOVERARE) (28/02/2019)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007 - CARDIOCHIRURGIA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 </a:t>
                      </a:r>
                    </a:p>
                  </a:txBody>
                  <a:tcPr marL="7257" marR="7257" marT="72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008 - CARDIOLOGIA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75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100%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009 - CHIRURGIA GENERALE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1192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974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82%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218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010 - CHIRURGIA MAXILLO FACCIALE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198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197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99%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013 - CHIRURGIA TORACICA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23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96%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014 - CHIRURGIA VASCOLARE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100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89%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030 - NEUROCHIRURGIA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83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84%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036 - ORTOPEDIA E TRAUMATOLOGIA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348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300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86%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037 - OSTETRICIA E GINECOLOGIA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99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100%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038 - OTORINOLARINGOIATRIA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866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769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89%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043 - UROLOGIA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486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483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99%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230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LISTA NON SPECIFICATA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 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256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 Light"/>
                        </a:rPr>
                        <a:t>Totale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3.470 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3078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89%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392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571472" y="428604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Pazienti ricoverati/cancellati al 28 /2/2019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14348" y="857232"/>
            <a:ext cx="764386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OBIETTIVO 2019- AZZERARE LE LISTE ATTESA SIGLA 1.0</a:t>
            </a:r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Risultano ancora numerosi i pazienti in lista delle seguenti </a:t>
            </a:r>
            <a:r>
              <a:rPr lang="it-IT" dirty="0" err="1" smtClean="0"/>
              <a:t>UU.OO</a:t>
            </a:r>
            <a:r>
              <a:rPr lang="it-IT" dirty="0" smtClean="0"/>
              <a:t>.</a:t>
            </a:r>
            <a:endParaRPr lang="it-IT" dirty="0"/>
          </a:p>
          <a:p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>
                <a:solidFill>
                  <a:srgbClr val="FF0000"/>
                </a:solidFill>
              </a:rPr>
              <a:t>CHIRURGIA GENERALE-      218 </a:t>
            </a:r>
            <a:r>
              <a:rPr lang="it-IT" dirty="0" err="1" smtClean="0">
                <a:solidFill>
                  <a:srgbClr val="FF0000"/>
                </a:solidFill>
              </a:rPr>
              <a:t>pz</a:t>
            </a:r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>
                <a:solidFill>
                  <a:srgbClr val="FF0000"/>
                </a:solidFill>
              </a:rPr>
              <a:t>OTORINOLARINGOIATRIA-     97  </a:t>
            </a:r>
            <a:r>
              <a:rPr lang="it-IT" dirty="0" err="1" smtClean="0">
                <a:solidFill>
                  <a:srgbClr val="FF0000"/>
                </a:solidFill>
              </a:rPr>
              <a:t>pz</a:t>
            </a:r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>
                <a:solidFill>
                  <a:srgbClr val="FF0000"/>
                </a:solidFill>
              </a:rPr>
              <a:t>ORTOPEDIA-                             48 </a:t>
            </a:r>
            <a:r>
              <a:rPr lang="it-IT" dirty="0" err="1" smtClean="0">
                <a:solidFill>
                  <a:srgbClr val="FF0000"/>
                </a:solidFill>
              </a:rPr>
              <a:t>pz</a:t>
            </a:r>
            <a:endParaRPr lang="it-IT" dirty="0" smtClean="0">
              <a:solidFill>
                <a:srgbClr val="FF0000"/>
              </a:solidFill>
            </a:endParaRPr>
          </a:p>
          <a:p>
            <a:endParaRPr lang="it-IT" dirty="0" smtClean="0"/>
          </a:p>
          <a:p>
            <a:r>
              <a:rPr lang="it-IT" dirty="0" smtClean="0"/>
              <a:t>in minor misura</a:t>
            </a:r>
          </a:p>
          <a:p>
            <a:r>
              <a:rPr lang="it-IT" dirty="0" smtClean="0"/>
              <a:t>	NEUROCHIRURGIA</a:t>
            </a:r>
          </a:p>
          <a:p>
            <a:r>
              <a:rPr lang="it-IT" dirty="0" smtClean="0"/>
              <a:t>	CHIRURGIA VASCOLARE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 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85786" y="714356"/>
            <a:ext cx="742955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/>
              <a:t>TEMPI </a:t>
            </a:r>
            <a:r>
              <a:rPr lang="it-IT" sz="2800" dirty="0" err="1" smtClean="0"/>
              <a:t>DI</a:t>
            </a:r>
            <a:r>
              <a:rPr lang="it-IT" sz="2800" dirty="0" smtClean="0"/>
              <a:t> ATTESA</a:t>
            </a:r>
          </a:p>
          <a:p>
            <a:endParaRPr lang="it-IT" dirty="0" smtClean="0"/>
          </a:p>
          <a:p>
            <a:endParaRPr lang="it-IT" dirty="0"/>
          </a:p>
          <a:p>
            <a:r>
              <a:rPr lang="it-IT" b="1" dirty="0" smtClean="0"/>
              <a:t>MONITORAGGIO REGIONALE MENSILE  </a:t>
            </a:r>
          </a:p>
          <a:p>
            <a:endParaRPr lang="it-IT" b="1" dirty="0" smtClean="0"/>
          </a:p>
          <a:p>
            <a:pPr marL="1700213">
              <a:buFont typeface="Arial" pitchFamily="34" charset="0"/>
              <a:buChar char="•"/>
            </a:pPr>
            <a:r>
              <a:rPr lang="it-IT" dirty="0"/>
              <a:t>	</a:t>
            </a:r>
            <a:r>
              <a:rPr lang="it-IT" sz="2000" dirty="0" smtClean="0"/>
              <a:t>retrospettivo (SDO)</a:t>
            </a:r>
          </a:p>
          <a:p>
            <a:pPr marL="1700213">
              <a:buFont typeface="Arial" pitchFamily="34" charset="0"/>
              <a:buChar char="•"/>
            </a:pPr>
            <a:r>
              <a:rPr lang="it-IT" sz="2000" dirty="0"/>
              <a:t>	</a:t>
            </a:r>
            <a:r>
              <a:rPr lang="it-IT" sz="2400" dirty="0" smtClean="0">
                <a:solidFill>
                  <a:srgbClr val="FF0000"/>
                </a:solidFill>
              </a:rPr>
              <a:t>prospettico</a:t>
            </a:r>
            <a:r>
              <a:rPr lang="it-IT" sz="2000" dirty="0" smtClean="0"/>
              <a:t>  </a:t>
            </a:r>
            <a:r>
              <a:rPr lang="it-IT" dirty="0" smtClean="0"/>
              <a:t>(fotografia della lista d’attesa: consistenza 	delle liste e indice di performance per classe di priorità e 	tipologia di intervento) </a:t>
            </a:r>
          </a:p>
          <a:p>
            <a:r>
              <a:rPr lang="it-IT" dirty="0"/>
              <a:t>	</a:t>
            </a:r>
            <a:r>
              <a:rPr lang="it-IT" dirty="0" smtClean="0"/>
              <a:t>		</a:t>
            </a:r>
            <a:r>
              <a:rPr lang="it-IT" sz="1600" i="1" dirty="0" smtClean="0"/>
              <a:t>(numerosità totale, numerosità dei pazienti in 			lista per interventi oggetto di monitoraggio e 			non oggetto di monitoraggio, numerosità per 			priorità, numerosità per “stato” in lista, 				numerosità dei pazienti in attesa entro la classe 			di priorità,</a:t>
            </a:r>
            <a:r>
              <a:rPr lang="it-IT" sz="1600" i="1" dirty="0" err="1" smtClean="0"/>
              <a:t>……</a:t>
            </a:r>
            <a:r>
              <a:rPr lang="it-IT" sz="1600" i="1" dirty="0" smtClean="0"/>
              <a:t>)</a:t>
            </a:r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85786" y="714356"/>
            <a:ext cx="74295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OBIETTIVI TEMPI </a:t>
            </a:r>
            <a:r>
              <a:rPr lang="it-IT" sz="2400" b="1" dirty="0" err="1" smtClean="0"/>
              <a:t>DI</a:t>
            </a:r>
            <a:r>
              <a:rPr lang="it-IT" sz="2400" b="1" dirty="0" smtClean="0"/>
              <a:t> ATTESA 2019</a:t>
            </a:r>
          </a:p>
          <a:p>
            <a:endParaRPr lang="it-IT" b="1" dirty="0" smtClean="0"/>
          </a:p>
          <a:p>
            <a:r>
              <a:rPr lang="it-IT" b="1" dirty="0" smtClean="0">
                <a:solidFill>
                  <a:srgbClr val="FF0000"/>
                </a:solidFill>
              </a:rPr>
              <a:t>INTERVENTI PER TUMORE- </a:t>
            </a:r>
          </a:p>
          <a:p>
            <a:r>
              <a:rPr lang="it-IT" dirty="0" smtClean="0"/>
              <a:t>intervento chirurgico oncologico da effettuarsi </a:t>
            </a:r>
            <a:r>
              <a:rPr lang="it-IT" u="sng" dirty="0" smtClean="0"/>
              <a:t>entro 30 giorni </a:t>
            </a:r>
            <a:r>
              <a:rPr lang="it-IT" dirty="0" smtClean="0"/>
              <a:t>dall’inserimento in lista d’attesa nel 90%  dei casi</a:t>
            </a:r>
          </a:p>
          <a:p>
            <a:r>
              <a:rPr lang="it-IT" dirty="0" smtClean="0"/>
              <a:t>(* priorità assegnata a tutti i tumori </a:t>
            </a:r>
            <a:r>
              <a:rPr lang="it-IT" i="1" u="sng" dirty="0" smtClean="0"/>
              <a:t>SOLO</a:t>
            </a:r>
            <a:r>
              <a:rPr lang="it-IT" dirty="0" smtClean="0"/>
              <a:t> 30 GIORNI!!) </a:t>
            </a:r>
          </a:p>
          <a:p>
            <a:endParaRPr lang="it-IT" dirty="0" smtClean="0"/>
          </a:p>
          <a:p>
            <a:r>
              <a:rPr lang="it-IT" u="sng" dirty="0" smtClean="0"/>
              <a:t>Eccezione</a:t>
            </a:r>
            <a:r>
              <a:rPr lang="it-IT" dirty="0" smtClean="0"/>
              <a:t>: tumore prostata – il tempo di attesa non dovrà superare il tempo previsto per la priorità assegnata dal medico urologo in base alle nuove Linee di indirizzo .</a:t>
            </a:r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ATTENZIONE: quando la numerosità degli interventi per tipologia di tumore è molto piccola il superamento del tempo di attesa di pochissimi casi, a volte anche di 1 solo, determina il mancato raggiungimento dell’obiettivo mensile.</a:t>
            </a:r>
          </a:p>
          <a:p>
            <a:endParaRPr lang="it-IT" dirty="0" smtClean="0"/>
          </a:p>
          <a:p>
            <a:endParaRPr lang="it-IT" dirty="0" smtClean="0"/>
          </a:p>
          <a:p>
            <a:pPr algn="ctr"/>
            <a:r>
              <a:rPr lang="it-IT" dirty="0" smtClean="0"/>
              <a:t>Oggetto di monitoraggio aziendale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642908" y="642918"/>
          <a:ext cx="7572432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108"/>
                <a:gridCol w="1893108"/>
                <a:gridCol w="1893108"/>
                <a:gridCol w="1893108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Anno 2018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Gennaio 2019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CA mammella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N°</a:t>
                      </a:r>
                      <a:r>
                        <a:rPr lang="it-IT" dirty="0" smtClean="0"/>
                        <a:t> ricoveri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355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%</a:t>
                      </a:r>
                      <a:r>
                        <a:rPr lang="it-IT" i="1" baseline="0" dirty="0" smtClean="0"/>
                        <a:t> entro la classe</a:t>
                      </a:r>
                      <a:endParaRPr lang="it-I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83,4</a:t>
                      </a:r>
                      <a:endParaRPr lang="it-I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100</a:t>
                      </a:r>
                      <a:endParaRPr lang="it-IT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Ca polmone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N°</a:t>
                      </a:r>
                      <a:r>
                        <a:rPr lang="it-IT" dirty="0" smtClean="0"/>
                        <a:t> ricoveri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81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11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%</a:t>
                      </a:r>
                      <a:r>
                        <a:rPr lang="it-IT" i="1" baseline="0" dirty="0" smtClean="0"/>
                        <a:t> entro la classe</a:t>
                      </a:r>
                      <a:endParaRPr lang="it-I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96,3</a:t>
                      </a:r>
                      <a:endParaRPr lang="it-I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100</a:t>
                      </a:r>
                      <a:endParaRPr lang="it-IT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Ca colon retto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N°</a:t>
                      </a:r>
                      <a:r>
                        <a:rPr lang="it-IT" dirty="0" smtClean="0"/>
                        <a:t> ricoveri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136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%</a:t>
                      </a:r>
                      <a:r>
                        <a:rPr lang="it-IT" i="1" baseline="0" dirty="0" smtClean="0"/>
                        <a:t> entro la classe</a:t>
                      </a:r>
                      <a:endParaRPr lang="it-I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86</a:t>
                      </a:r>
                      <a:endParaRPr lang="it-I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>
                          <a:solidFill>
                            <a:srgbClr val="FF0000"/>
                          </a:solidFill>
                        </a:rPr>
                        <a:t>66,7</a:t>
                      </a:r>
                      <a:endParaRPr lang="it-IT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Ca utero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N°</a:t>
                      </a:r>
                      <a:r>
                        <a:rPr lang="it-IT" dirty="0" smtClean="0"/>
                        <a:t> ricoveri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%</a:t>
                      </a:r>
                      <a:r>
                        <a:rPr lang="it-IT" i="1" baseline="0" dirty="0" smtClean="0"/>
                        <a:t> entro la classe</a:t>
                      </a:r>
                      <a:endParaRPr lang="it-I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100</a:t>
                      </a:r>
                      <a:endParaRPr lang="it-I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100</a:t>
                      </a:r>
                      <a:endParaRPr lang="it-IT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Ca prostata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N°</a:t>
                      </a:r>
                      <a:r>
                        <a:rPr lang="it-IT" dirty="0" smtClean="0"/>
                        <a:t> ricoveri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%</a:t>
                      </a:r>
                      <a:r>
                        <a:rPr lang="it-IT" i="1" baseline="0" dirty="0" smtClean="0"/>
                        <a:t> entro la classe</a:t>
                      </a:r>
                      <a:endParaRPr lang="it-I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69,6</a:t>
                      </a:r>
                      <a:endParaRPr lang="it-I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i="1" dirty="0" smtClean="0"/>
                        <a:t>100</a:t>
                      </a:r>
                      <a:endParaRPr lang="it-IT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b="1" dirty="0" smtClean="0"/>
                        <a:t>totale</a:t>
                      </a:r>
                      <a:endParaRPr lang="it-I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="1" dirty="0" err="1" smtClean="0"/>
                        <a:t>N°</a:t>
                      </a:r>
                      <a:r>
                        <a:rPr lang="it-IT" sz="2000" b="1" dirty="0" smtClean="0"/>
                        <a:t> ricoveri</a:t>
                      </a:r>
                      <a:endParaRPr lang="it-I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="1" dirty="0" smtClean="0"/>
                        <a:t>626</a:t>
                      </a:r>
                      <a:endParaRPr lang="it-I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="1" dirty="0" smtClean="0"/>
                        <a:t>44</a:t>
                      </a:r>
                      <a:endParaRPr lang="it-IT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="1" i="1" dirty="0" smtClean="0"/>
                        <a:t>%</a:t>
                      </a:r>
                      <a:r>
                        <a:rPr lang="it-IT" sz="2000" b="1" i="1" baseline="0" dirty="0" smtClean="0"/>
                        <a:t> entro la classe</a:t>
                      </a:r>
                      <a:endParaRPr lang="it-IT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="1" i="1" dirty="0" smtClean="0"/>
                        <a:t>85,9</a:t>
                      </a:r>
                      <a:endParaRPr lang="it-IT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="1" i="1" dirty="0" smtClean="0"/>
                        <a:t>93,4</a:t>
                      </a:r>
                      <a:endParaRPr lang="it-IT" sz="20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85786" y="500042"/>
            <a:ext cx="764386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OBIETTIVI TEMPI </a:t>
            </a:r>
            <a:r>
              <a:rPr lang="it-IT" sz="2400" b="1" dirty="0" err="1" smtClean="0"/>
              <a:t>DI</a:t>
            </a:r>
            <a:r>
              <a:rPr lang="it-IT" sz="2400" b="1" dirty="0" smtClean="0"/>
              <a:t> ATTESA 2019</a:t>
            </a:r>
          </a:p>
          <a:p>
            <a:pPr algn="ctr"/>
            <a:endParaRPr lang="it-IT" sz="2000" b="1" dirty="0" smtClean="0"/>
          </a:p>
          <a:p>
            <a:pPr algn="ctr"/>
            <a:endParaRPr lang="it-IT" sz="2000" b="1" dirty="0" smtClean="0"/>
          </a:p>
          <a:p>
            <a:endParaRPr lang="it-IT" dirty="0"/>
          </a:p>
          <a:p>
            <a:r>
              <a:rPr lang="it-IT" b="1" dirty="0" smtClean="0">
                <a:solidFill>
                  <a:srgbClr val="FF0000"/>
                </a:solidFill>
              </a:rPr>
              <a:t>ALTRI INTERVENTI</a:t>
            </a:r>
          </a:p>
          <a:p>
            <a:r>
              <a:rPr lang="it-IT" dirty="0" smtClean="0"/>
              <a:t>Interventi chirurgici effettuati nei tempi previsti per la priorità assegnata nel 90% dei casi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571472" y="145690"/>
          <a:ext cx="8179964" cy="6651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3568"/>
                <a:gridCol w="1762132"/>
                <a:gridCol w="1762132"/>
                <a:gridCol w="1762132"/>
              </a:tblGrid>
              <a:tr h="428628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Interventi oggetto di monitoraggio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Anno 2018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Gennaio 2019</a:t>
                      </a:r>
                      <a:endParaRPr lang="it-IT" sz="16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Protesi d’anca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N°</a:t>
                      </a:r>
                      <a:r>
                        <a:rPr lang="it-IT" sz="1600" dirty="0" smtClean="0"/>
                        <a:t> ricoveri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48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4</a:t>
                      </a:r>
                      <a:endParaRPr lang="it-IT" sz="16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i="1" dirty="0" smtClean="0"/>
                        <a:t>%</a:t>
                      </a:r>
                      <a:r>
                        <a:rPr lang="it-IT" sz="1600" i="1" baseline="0" dirty="0" smtClean="0"/>
                        <a:t> entro la classe</a:t>
                      </a:r>
                      <a:endParaRPr lang="it-IT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97,9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100</a:t>
                      </a:r>
                      <a:endParaRPr lang="it-IT" sz="16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Angioplastica (PTCA)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N°</a:t>
                      </a:r>
                      <a:r>
                        <a:rPr lang="it-IT" sz="1600" dirty="0" smtClean="0"/>
                        <a:t> ricoveri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99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5</a:t>
                      </a:r>
                      <a:endParaRPr lang="it-IT" sz="16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i="1" dirty="0" smtClean="0"/>
                        <a:t>%</a:t>
                      </a:r>
                      <a:r>
                        <a:rPr lang="it-IT" sz="1600" i="1" baseline="0" dirty="0" smtClean="0"/>
                        <a:t> entro la classe</a:t>
                      </a:r>
                      <a:endParaRPr lang="it-IT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79,8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100</a:t>
                      </a:r>
                      <a:endParaRPr lang="it-IT" sz="1600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Endoarteriectomia</a:t>
                      </a:r>
                      <a:r>
                        <a:rPr lang="it-IT" sz="1600" dirty="0" smtClean="0"/>
                        <a:t> carotidea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N°</a:t>
                      </a:r>
                      <a:r>
                        <a:rPr lang="it-IT" sz="1600" dirty="0" smtClean="0"/>
                        <a:t> ricoveri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133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5</a:t>
                      </a:r>
                      <a:endParaRPr lang="it-IT" sz="16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i="1" dirty="0" smtClean="0"/>
                        <a:t>%</a:t>
                      </a:r>
                      <a:r>
                        <a:rPr lang="it-IT" sz="1600" i="1" baseline="0" dirty="0" smtClean="0"/>
                        <a:t> entro la classe</a:t>
                      </a:r>
                      <a:endParaRPr lang="it-IT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85,7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100</a:t>
                      </a:r>
                      <a:endParaRPr lang="it-IT" sz="16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Tonsillectomia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N°</a:t>
                      </a:r>
                      <a:r>
                        <a:rPr lang="it-IT" sz="1600" dirty="0" smtClean="0"/>
                        <a:t> ricoveri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215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19</a:t>
                      </a:r>
                      <a:endParaRPr lang="it-IT" sz="16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i="1" dirty="0" smtClean="0"/>
                        <a:t>%</a:t>
                      </a:r>
                      <a:r>
                        <a:rPr lang="it-IT" sz="1600" i="1" baseline="0" dirty="0" smtClean="0"/>
                        <a:t> entro la classe</a:t>
                      </a:r>
                      <a:endParaRPr lang="it-IT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84,7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84,2</a:t>
                      </a:r>
                      <a:endParaRPr lang="it-IT" sz="16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solidFill>
                            <a:srgbClr val="FF0000"/>
                          </a:solidFill>
                        </a:rPr>
                        <a:t>Emorroidectomia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solidFill>
                            <a:srgbClr val="FF0000"/>
                          </a:solidFill>
                        </a:rPr>
                        <a:t>N°</a:t>
                      </a: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 ricoveri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58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i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r>
                        <a:rPr lang="it-IT" sz="1600" i="1" baseline="0" dirty="0" smtClean="0">
                          <a:solidFill>
                            <a:srgbClr val="FF0000"/>
                          </a:solidFill>
                        </a:rPr>
                        <a:t> entro la classe</a:t>
                      </a:r>
                      <a:endParaRPr lang="it-IT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46,6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57,1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Riparazione Ernia inguinale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solidFill>
                            <a:srgbClr val="FF0000"/>
                          </a:solidFill>
                        </a:rPr>
                        <a:t>N°</a:t>
                      </a: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 ricoveri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236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32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i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r>
                        <a:rPr lang="it-IT" sz="1600" i="1" baseline="0" dirty="0" smtClean="0">
                          <a:solidFill>
                            <a:srgbClr val="FF0000"/>
                          </a:solidFill>
                        </a:rPr>
                        <a:t> entro la classe</a:t>
                      </a:r>
                      <a:endParaRPr lang="it-IT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40,3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37,5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Biopsia</a:t>
                      </a:r>
                      <a:r>
                        <a:rPr lang="it-IT" sz="1600" baseline="0" dirty="0" smtClean="0"/>
                        <a:t> percutanea fegato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/>
                        <a:t>N°</a:t>
                      </a:r>
                      <a:r>
                        <a:rPr lang="it-IT" sz="1600" dirty="0" smtClean="0"/>
                        <a:t> ricoveri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24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</a:t>
                      </a:r>
                      <a:endParaRPr lang="it-IT" sz="1600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i="1" dirty="0" smtClean="0"/>
                        <a:t>%</a:t>
                      </a:r>
                      <a:r>
                        <a:rPr lang="it-IT" sz="1600" i="1" baseline="0" dirty="0" smtClean="0"/>
                        <a:t> entro la classe</a:t>
                      </a:r>
                      <a:endParaRPr lang="it-IT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100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/>
                        <a:t>100</a:t>
                      </a:r>
                      <a:endParaRPr lang="it-IT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777</Words>
  <Application>Microsoft Office PowerPoint</Application>
  <PresentationFormat>Presentazione su schermo (4:3)</PresentationFormat>
  <Paragraphs>320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di Office</vt:lpstr>
      <vt:lpstr>LISTE DI ATTESA ricoveri chirurgici programmati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marialucia.giorgetti</dc:creator>
  <cp:lastModifiedBy>Rovigatti Paola</cp:lastModifiedBy>
  <cp:revision>34</cp:revision>
  <dcterms:created xsi:type="dcterms:W3CDTF">2019-03-18T11:16:54Z</dcterms:created>
  <dcterms:modified xsi:type="dcterms:W3CDTF">2019-03-19T17:38:11Z</dcterms:modified>
</cp:coreProperties>
</file>