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59" r:id="rId3"/>
    <p:sldId id="261" r:id="rId4"/>
    <p:sldId id="300" r:id="rId5"/>
    <p:sldId id="305" r:id="rId6"/>
    <p:sldId id="306" r:id="rId7"/>
    <p:sldId id="302" r:id="rId8"/>
    <p:sldId id="303" r:id="rId9"/>
    <p:sldId id="304" r:id="rId10"/>
  </p:sldIdLst>
  <p:sldSz cx="12192000" cy="6858000"/>
  <p:notesSz cx="6797675" cy="987266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F151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0" autoAdjust="0"/>
    <p:restoredTop sz="86391"/>
  </p:normalViewPr>
  <p:slideViewPr>
    <p:cSldViewPr snapToGrid="0">
      <p:cViewPr varScale="1">
        <p:scale>
          <a:sx n="65" d="100"/>
          <a:sy n="65" d="100"/>
        </p:scale>
        <p:origin x="-120" y="-7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2E3A41-9FD9-4C08-9859-B248FBBFB5D0}" type="doc">
      <dgm:prSet loTypeId="urn:microsoft.com/office/officeart/2005/8/layout/radial6" loCatId="relationship" qsTypeId="urn:microsoft.com/office/officeart/2005/8/quickstyle/simple1#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A2B87142-7296-4015-BCBA-561D49664E4E}">
      <dgm:prSet phldrT="[Testo]"/>
      <dgm:spPr/>
      <dgm:t>
        <a:bodyPr/>
        <a:lstStyle/>
        <a:p>
          <a:r>
            <a:rPr lang="it-IT" dirty="0"/>
            <a:t>PS</a:t>
          </a:r>
        </a:p>
      </dgm:t>
    </dgm:pt>
    <dgm:pt modelId="{6F39B86C-9876-423B-BA74-A9E47078013F}" type="parTrans" cxnId="{AC4C5D1A-777D-41E6-8F01-BFBD62313EE5}">
      <dgm:prSet/>
      <dgm:spPr/>
      <dgm:t>
        <a:bodyPr/>
        <a:lstStyle/>
        <a:p>
          <a:endParaRPr lang="it-IT"/>
        </a:p>
      </dgm:t>
    </dgm:pt>
    <dgm:pt modelId="{E75E4488-52FA-43BD-993A-B0F2393BB169}" type="sibTrans" cxnId="{AC4C5D1A-777D-41E6-8F01-BFBD62313EE5}">
      <dgm:prSet/>
      <dgm:spPr/>
      <dgm:t>
        <a:bodyPr/>
        <a:lstStyle/>
        <a:p>
          <a:endParaRPr lang="it-IT"/>
        </a:p>
      </dgm:t>
    </dgm:pt>
    <dgm:pt modelId="{1975BE9D-2439-405D-B9A9-6E98E8B06295}">
      <dgm:prSet phldrT="[Testo]"/>
      <dgm:spPr/>
      <dgm:t>
        <a:bodyPr/>
        <a:lstStyle/>
        <a:p>
          <a:r>
            <a:rPr lang="it-IT" dirty="0"/>
            <a:t>Degenze</a:t>
          </a:r>
        </a:p>
      </dgm:t>
    </dgm:pt>
    <dgm:pt modelId="{4C7EDA95-09F0-4002-BC5A-12FEA7979EEF}" type="parTrans" cxnId="{BDF4413A-DF70-43D4-9AF1-C3318915271F}">
      <dgm:prSet/>
      <dgm:spPr/>
      <dgm:t>
        <a:bodyPr/>
        <a:lstStyle/>
        <a:p>
          <a:endParaRPr lang="it-IT"/>
        </a:p>
      </dgm:t>
    </dgm:pt>
    <dgm:pt modelId="{44DBD89C-6C29-4A4F-A324-7910FA334C96}" type="sibTrans" cxnId="{BDF4413A-DF70-43D4-9AF1-C3318915271F}">
      <dgm:prSet/>
      <dgm:spPr/>
      <dgm:t>
        <a:bodyPr/>
        <a:lstStyle/>
        <a:p>
          <a:endParaRPr lang="it-IT"/>
        </a:p>
      </dgm:t>
    </dgm:pt>
    <dgm:pt modelId="{D350F388-CB4E-494A-9EBE-CD4762E18210}">
      <dgm:prSet phldrT="[Testo]"/>
      <dgm:spPr/>
      <dgm:t>
        <a:bodyPr/>
        <a:lstStyle/>
        <a:p>
          <a:r>
            <a:rPr lang="it-IT" dirty="0"/>
            <a:t>RX-LAB</a:t>
          </a:r>
        </a:p>
      </dgm:t>
    </dgm:pt>
    <dgm:pt modelId="{19AE9FCA-1E0C-40D6-93CC-2C6A7A07623F}" type="parTrans" cxnId="{F50D6C20-946B-4317-971F-588467187263}">
      <dgm:prSet/>
      <dgm:spPr/>
      <dgm:t>
        <a:bodyPr/>
        <a:lstStyle/>
        <a:p>
          <a:endParaRPr lang="it-IT"/>
        </a:p>
      </dgm:t>
    </dgm:pt>
    <dgm:pt modelId="{B6A47BE3-61C9-42D5-85F6-2CE641D5CF6F}" type="sibTrans" cxnId="{F50D6C20-946B-4317-971F-588467187263}">
      <dgm:prSet/>
      <dgm:spPr/>
      <dgm:t>
        <a:bodyPr/>
        <a:lstStyle/>
        <a:p>
          <a:endParaRPr lang="it-IT"/>
        </a:p>
      </dgm:t>
    </dgm:pt>
    <dgm:pt modelId="{C7F69CCF-5499-451D-8B07-EDA5084C481C}">
      <dgm:prSet phldrT="[Testo]"/>
      <dgm:spPr/>
      <dgm:t>
        <a:bodyPr/>
        <a:lstStyle/>
        <a:p>
          <a:r>
            <a:rPr lang="it-IT" dirty="0"/>
            <a:t>consulenze</a:t>
          </a:r>
        </a:p>
      </dgm:t>
    </dgm:pt>
    <dgm:pt modelId="{113DB802-C3A6-455E-ADBC-4099213C3C24}" type="parTrans" cxnId="{72B847E9-DDC8-4F57-BA02-DCBF25367D23}">
      <dgm:prSet/>
      <dgm:spPr/>
      <dgm:t>
        <a:bodyPr/>
        <a:lstStyle/>
        <a:p>
          <a:endParaRPr lang="it-IT"/>
        </a:p>
      </dgm:t>
    </dgm:pt>
    <dgm:pt modelId="{710BEF21-9A13-4B40-933F-90DD5936C1C2}" type="sibTrans" cxnId="{72B847E9-DDC8-4F57-BA02-DCBF25367D23}">
      <dgm:prSet/>
      <dgm:spPr/>
      <dgm:t>
        <a:bodyPr/>
        <a:lstStyle/>
        <a:p>
          <a:endParaRPr lang="it-IT"/>
        </a:p>
      </dgm:t>
    </dgm:pt>
    <dgm:pt modelId="{E538AE21-BA08-45AE-B6EA-6BFE91C5B713}">
      <dgm:prSet phldrT="[Testo]"/>
      <dgm:spPr/>
      <dgm:t>
        <a:bodyPr/>
        <a:lstStyle/>
        <a:p>
          <a:r>
            <a:rPr lang="it-IT" dirty="0"/>
            <a:t>Trasporti</a:t>
          </a:r>
        </a:p>
      </dgm:t>
    </dgm:pt>
    <dgm:pt modelId="{840D6FB2-86C1-43BB-9526-CCDB2AFC9741}" type="parTrans" cxnId="{77F14E44-18BE-4204-81E5-B6111B8AF41C}">
      <dgm:prSet/>
      <dgm:spPr/>
      <dgm:t>
        <a:bodyPr/>
        <a:lstStyle/>
        <a:p>
          <a:endParaRPr lang="it-IT"/>
        </a:p>
      </dgm:t>
    </dgm:pt>
    <dgm:pt modelId="{13D26A7E-0A07-4289-8BB0-863C4B0F6821}" type="sibTrans" cxnId="{77F14E44-18BE-4204-81E5-B6111B8AF41C}">
      <dgm:prSet/>
      <dgm:spPr/>
      <dgm:t>
        <a:bodyPr/>
        <a:lstStyle/>
        <a:p>
          <a:endParaRPr lang="it-IT"/>
        </a:p>
      </dgm:t>
    </dgm:pt>
    <dgm:pt modelId="{86E1A381-5E9A-4750-B7F7-35861D3E9A55}">
      <dgm:prSet phldrT="[Testo]"/>
      <dgm:spPr/>
      <dgm:t>
        <a:bodyPr/>
        <a:lstStyle/>
        <a:p>
          <a:r>
            <a:rPr lang="it-IT" dirty="0"/>
            <a:t>Servizi territoriali</a:t>
          </a:r>
        </a:p>
      </dgm:t>
    </dgm:pt>
    <dgm:pt modelId="{0DAF5951-343A-43AC-9F9B-69E52D088AAA}" type="parTrans" cxnId="{0C9F6BAF-7B29-435B-9EAE-FAB67E460487}">
      <dgm:prSet/>
      <dgm:spPr/>
      <dgm:t>
        <a:bodyPr/>
        <a:lstStyle/>
        <a:p>
          <a:endParaRPr lang="it-IT"/>
        </a:p>
      </dgm:t>
    </dgm:pt>
    <dgm:pt modelId="{6C0908BE-462F-45DB-9247-CFE09F8C94AC}" type="sibTrans" cxnId="{0C9F6BAF-7B29-435B-9EAE-FAB67E460487}">
      <dgm:prSet/>
      <dgm:spPr/>
      <dgm:t>
        <a:bodyPr/>
        <a:lstStyle/>
        <a:p>
          <a:endParaRPr lang="it-IT"/>
        </a:p>
      </dgm:t>
    </dgm:pt>
    <dgm:pt modelId="{2556B326-FA79-43A9-B8E4-4E631FA19D14}">
      <dgm:prSet phldrT="[Testo]"/>
      <dgm:spPr/>
      <dgm:t>
        <a:bodyPr/>
        <a:lstStyle/>
        <a:p>
          <a:r>
            <a:rPr lang="it-IT" dirty="0"/>
            <a:t>Servizi sociali</a:t>
          </a:r>
        </a:p>
      </dgm:t>
    </dgm:pt>
    <dgm:pt modelId="{5B637082-3829-4D74-A7A8-A0121994EC54}" type="parTrans" cxnId="{94E8E07D-F9D0-46E8-B51D-36A5B75D3B54}">
      <dgm:prSet/>
      <dgm:spPr/>
      <dgm:t>
        <a:bodyPr/>
        <a:lstStyle/>
        <a:p>
          <a:endParaRPr lang="it-IT"/>
        </a:p>
      </dgm:t>
    </dgm:pt>
    <dgm:pt modelId="{B56C5FD6-AC16-45AA-9DF0-CFBCEEFA4591}" type="sibTrans" cxnId="{94E8E07D-F9D0-46E8-B51D-36A5B75D3B54}">
      <dgm:prSet/>
      <dgm:spPr/>
      <dgm:t>
        <a:bodyPr/>
        <a:lstStyle/>
        <a:p>
          <a:endParaRPr lang="it-IT"/>
        </a:p>
      </dgm:t>
    </dgm:pt>
    <dgm:pt modelId="{FF689A3C-12ED-406D-A077-6F8A85908FF2}" type="pres">
      <dgm:prSet presAssocID="{A12E3A41-9FD9-4C08-9859-B248FBBFB5D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DE2C491-AC93-4F43-B77F-ACC5D5EACE77}" type="pres">
      <dgm:prSet presAssocID="{A2B87142-7296-4015-BCBA-561D49664E4E}" presName="centerShape" presStyleLbl="node0" presStyleIdx="0" presStyleCnt="1"/>
      <dgm:spPr/>
      <dgm:t>
        <a:bodyPr/>
        <a:lstStyle/>
        <a:p>
          <a:endParaRPr lang="it-IT"/>
        </a:p>
      </dgm:t>
    </dgm:pt>
    <dgm:pt modelId="{4F88B1CB-11E1-4BE8-A4F5-C4010CC9CC3A}" type="pres">
      <dgm:prSet presAssocID="{1975BE9D-2439-405D-B9A9-6E98E8B0629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5FF8C2D-860C-4F5B-9E84-CCA0543A96DB}" type="pres">
      <dgm:prSet presAssocID="{1975BE9D-2439-405D-B9A9-6E98E8B06295}" presName="dummy" presStyleCnt="0"/>
      <dgm:spPr/>
    </dgm:pt>
    <dgm:pt modelId="{F7B7F8F4-2C5A-4CD7-9AAD-08B2435BEEC0}" type="pres">
      <dgm:prSet presAssocID="{44DBD89C-6C29-4A4F-A324-7910FA334C96}" presName="sibTrans" presStyleLbl="sibTrans2D1" presStyleIdx="0" presStyleCnt="6"/>
      <dgm:spPr/>
      <dgm:t>
        <a:bodyPr/>
        <a:lstStyle/>
        <a:p>
          <a:endParaRPr lang="it-IT"/>
        </a:p>
      </dgm:t>
    </dgm:pt>
    <dgm:pt modelId="{9E87F7C4-D196-4E3B-95ED-0E02B7F96817}" type="pres">
      <dgm:prSet presAssocID="{D350F388-CB4E-494A-9EBE-CD4762E1821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59A60EF-4518-419F-B8F4-F2EF6102C77C}" type="pres">
      <dgm:prSet presAssocID="{D350F388-CB4E-494A-9EBE-CD4762E18210}" presName="dummy" presStyleCnt="0"/>
      <dgm:spPr/>
    </dgm:pt>
    <dgm:pt modelId="{C9A7681B-031E-4CBD-83CF-11DD7019AAD5}" type="pres">
      <dgm:prSet presAssocID="{B6A47BE3-61C9-42D5-85F6-2CE641D5CF6F}" presName="sibTrans" presStyleLbl="sibTrans2D1" presStyleIdx="1" presStyleCnt="6"/>
      <dgm:spPr/>
      <dgm:t>
        <a:bodyPr/>
        <a:lstStyle/>
        <a:p>
          <a:endParaRPr lang="it-IT"/>
        </a:p>
      </dgm:t>
    </dgm:pt>
    <dgm:pt modelId="{648CAEE8-9119-48EE-AFF1-B8FB86B6864B}" type="pres">
      <dgm:prSet presAssocID="{C7F69CCF-5499-451D-8B07-EDA5084C481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1B8FC66-E79C-4D59-912A-6AA976F53D7A}" type="pres">
      <dgm:prSet presAssocID="{C7F69CCF-5499-451D-8B07-EDA5084C481C}" presName="dummy" presStyleCnt="0"/>
      <dgm:spPr/>
    </dgm:pt>
    <dgm:pt modelId="{0BCED777-8E5B-4209-B631-3A984A160ECD}" type="pres">
      <dgm:prSet presAssocID="{710BEF21-9A13-4B40-933F-90DD5936C1C2}" presName="sibTrans" presStyleLbl="sibTrans2D1" presStyleIdx="2" presStyleCnt="6"/>
      <dgm:spPr/>
      <dgm:t>
        <a:bodyPr/>
        <a:lstStyle/>
        <a:p>
          <a:endParaRPr lang="it-IT"/>
        </a:p>
      </dgm:t>
    </dgm:pt>
    <dgm:pt modelId="{CEC4A834-1548-4C0D-BDE0-A51A69C69FD1}" type="pres">
      <dgm:prSet presAssocID="{E538AE21-BA08-45AE-B6EA-6BFE91C5B71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0F51FFE-C13A-41FA-BCCB-5FA3F4D25CCF}" type="pres">
      <dgm:prSet presAssocID="{E538AE21-BA08-45AE-B6EA-6BFE91C5B713}" presName="dummy" presStyleCnt="0"/>
      <dgm:spPr/>
    </dgm:pt>
    <dgm:pt modelId="{53DA9D8C-CD09-4926-9879-9352D91C1E12}" type="pres">
      <dgm:prSet presAssocID="{13D26A7E-0A07-4289-8BB0-863C4B0F6821}" presName="sibTrans" presStyleLbl="sibTrans2D1" presStyleIdx="3" presStyleCnt="6"/>
      <dgm:spPr/>
      <dgm:t>
        <a:bodyPr/>
        <a:lstStyle/>
        <a:p>
          <a:endParaRPr lang="it-IT"/>
        </a:p>
      </dgm:t>
    </dgm:pt>
    <dgm:pt modelId="{8D1A9DC1-F951-4111-8998-28CFE23D9501}" type="pres">
      <dgm:prSet presAssocID="{86E1A381-5E9A-4750-B7F7-35861D3E9A5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65A402C-CC47-46A2-96DD-1856EDA1D6B2}" type="pres">
      <dgm:prSet presAssocID="{86E1A381-5E9A-4750-B7F7-35861D3E9A55}" presName="dummy" presStyleCnt="0"/>
      <dgm:spPr/>
    </dgm:pt>
    <dgm:pt modelId="{CB8644F0-727C-4D88-947C-7F659178DA91}" type="pres">
      <dgm:prSet presAssocID="{6C0908BE-462F-45DB-9247-CFE09F8C94AC}" presName="sibTrans" presStyleLbl="sibTrans2D1" presStyleIdx="4" presStyleCnt="6"/>
      <dgm:spPr/>
      <dgm:t>
        <a:bodyPr/>
        <a:lstStyle/>
        <a:p>
          <a:endParaRPr lang="it-IT"/>
        </a:p>
      </dgm:t>
    </dgm:pt>
    <dgm:pt modelId="{DDA53871-2203-425E-80EB-891E8247CE06}" type="pres">
      <dgm:prSet presAssocID="{2556B326-FA79-43A9-B8E4-4E631FA19D1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81B41E1-C383-422E-8A61-85140068B804}" type="pres">
      <dgm:prSet presAssocID="{2556B326-FA79-43A9-B8E4-4E631FA19D14}" presName="dummy" presStyleCnt="0"/>
      <dgm:spPr/>
    </dgm:pt>
    <dgm:pt modelId="{6ABD1721-FA0F-497D-881D-694972225029}" type="pres">
      <dgm:prSet presAssocID="{B56C5FD6-AC16-45AA-9DF0-CFBCEEFA4591}" presName="sibTrans" presStyleLbl="sibTrans2D1" presStyleIdx="5" presStyleCnt="6"/>
      <dgm:spPr/>
      <dgm:t>
        <a:bodyPr/>
        <a:lstStyle/>
        <a:p>
          <a:endParaRPr lang="it-IT"/>
        </a:p>
      </dgm:t>
    </dgm:pt>
  </dgm:ptLst>
  <dgm:cxnLst>
    <dgm:cxn modelId="{E4103679-A53C-4DAA-9F98-F29C299C6FA9}" type="presOf" srcId="{C7F69CCF-5499-451D-8B07-EDA5084C481C}" destId="{648CAEE8-9119-48EE-AFF1-B8FB86B6864B}" srcOrd="0" destOrd="0" presId="urn:microsoft.com/office/officeart/2005/8/layout/radial6"/>
    <dgm:cxn modelId="{BDF4413A-DF70-43D4-9AF1-C3318915271F}" srcId="{A2B87142-7296-4015-BCBA-561D49664E4E}" destId="{1975BE9D-2439-405D-B9A9-6E98E8B06295}" srcOrd="0" destOrd="0" parTransId="{4C7EDA95-09F0-4002-BC5A-12FEA7979EEF}" sibTransId="{44DBD89C-6C29-4A4F-A324-7910FA334C96}"/>
    <dgm:cxn modelId="{72B847E9-DDC8-4F57-BA02-DCBF25367D23}" srcId="{A2B87142-7296-4015-BCBA-561D49664E4E}" destId="{C7F69CCF-5499-451D-8B07-EDA5084C481C}" srcOrd="2" destOrd="0" parTransId="{113DB802-C3A6-455E-ADBC-4099213C3C24}" sibTransId="{710BEF21-9A13-4B40-933F-90DD5936C1C2}"/>
    <dgm:cxn modelId="{94E8E07D-F9D0-46E8-B51D-36A5B75D3B54}" srcId="{A2B87142-7296-4015-BCBA-561D49664E4E}" destId="{2556B326-FA79-43A9-B8E4-4E631FA19D14}" srcOrd="5" destOrd="0" parTransId="{5B637082-3829-4D74-A7A8-A0121994EC54}" sibTransId="{B56C5FD6-AC16-45AA-9DF0-CFBCEEFA4591}"/>
    <dgm:cxn modelId="{F3090ED1-B5C6-4DEF-9A67-FA3FD284207C}" type="presOf" srcId="{D350F388-CB4E-494A-9EBE-CD4762E18210}" destId="{9E87F7C4-D196-4E3B-95ED-0E02B7F96817}" srcOrd="0" destOrd="0" presId="urn:microsoft.com/office/officeart/2005/8/layout/radial6"/>
    <dgm:cxn modelId="{A69D3B09-B633-49B0-800C-E6A9BEFBFCE9}" type="presOf" srcId="{A2B87142-7296-4015-BCBA-561D49664E4E}" destId="{0DE2C491-AC93-4F43-B77F-ACC5D5EACE77}" srcOrd="0" destOrd="0" presId="urn:microsoft.com/office/officeart/2005/8/layout/radial6"/>
    <dgm:cxn modelId="{F50D6C20-946B-4317-971F-588467187263}" srcId="{A2B87142-7296-4015-BCBA-561D49664E4E}" destId="{D350F388-CB4E-494A-9EBE-CD4762E18210}" srcOrd="1" destOrd="0" parTransId="{19AE9FCA-1E0C-40D6-93CC-2C6A7A07623F}" sibTransId="{B6A47BE3-61C9-42D5-85F6-2CE641D5CF6F}"/>
    <dgm:cxn modelId="{BD7AD9FF-9FD9-442D-BFCD-3CC10C9F9583}" type="presOf" srcId="{710BEF21-9A13-4B40-933F-90DD5936C1C2}" destId="{0BCED777-8E5B-4209-B631-3A984A160ECD}" srcOrd="0" destOrd="0" presId="urn:microsoft.com/office/officeart/2005/8/layout/radial6"/>
    <dgm:cxn modelId="{009767D0-E569-4BBC-A6D8-F3948548C6A9}" type="presOf" srcId="{2556B326-FA79-43A9-B8E4-4E631FA19D14}" destId="{DDA53871-2203-425E-80EB-891E8247CE06}" srcOrd="0" destOrd="0" presId="urn:microsoft.com/office/officeart/2005/8/layout/radial6"/>
    <dgm:cxn modelId="{88BF33FD-1419-4AF3-8CCD-1A9A3C9BA732}" type="presOf" srcId="{B6A47BE3-61C9-42D5-85F6-2CE641D5CF6F}" destId="{C9A7681B-031E-4CBD-83CF-11DD7019AAD5}" srcOrd="0" destOrd="0" presId="urn:microsoft.com/office/officeart/2005/8/layout/radial6"/>
    <dgm:cxn modelId="{66A62BB5-4E32-4DBE-B366-E7417E33BDD1}" type="presOf" srcId="{13D26A7E-0A07-4289-8BB0-863C4B0F6821}" destId="{53DA9D8C-CD09-4926-9879-9352D91C1E12}" srcOrd="0" destOrd="0" presId="urn:microsoft.com/office/officeart/2005/8/layout/radial6"/>
    <dgm:cxn modelId="{0123F318-7182-4DBF-843C-4D83C015631A}" type="presOf" srcId="{86E1A381-5E9A-4750-B7F7-35861D3E9A55}" destId="{8D1A9DC1-F951-4111-8998-28CFE23D9501}" srcOrd="0" destOrd="0" presId="urn:microsoft.com/office/officeart/2005/8/layout/radial6"/>
    <dgm:cxn modelId="{D263572B-8AA0-4016-B7C5-523771957103}" type="presOf" srcId="{A12E3A41-9FD9-4C08-9859-B248FBBFB5D0}" destId="{FF689A3C-12ED-406D-A077-6F8A85908FF2}" srcOrd="0" destOrd="0" presId="urn:microsoft.com/office/officeart/2005/8/layout/radial6"/>
    <dgm:cxn modelId="{9DFFBAAC-DF53-420D-A4A8-B0163F50D50F}" type="presOf" srcId="{B56C5FD6-AC16-45AA-9DF0-CFBCEEFA4591}" destId="{6ABD1721-FA0F-497D-881D-694972225029}" srcOrd="0" destOrd="0" presId="urn:microsoft.com/office/officeart/2005/8/layout/radial6"/>
    <dgm:cxn modelId="{CE64ACE4-0A5A-40B0-956E-0F5205488FA5}" type="presOf" srcId="{44DBD89C-6C29-4A4F-A324-7910FA334C96}" destId="{F7B7F8F4-2C5A-4CD7-9AAD-08B2435BEEC0}" srcOrd="0" destOrd="0" presId="urn:microsoft.com/office/officeart/2005/8/layout/radial6"/>
    <dgm:cxn modelId="{AC4C5D1A-777D-41E6-8F01-BFBD62313EE5}" srcId="{A12E3A41-9FD9-4C08-9859-B248FBBFB5D0}" destId="{A2B87142-7296-4015-BCBA-561D49664E4E}" srcOrd="0" destOrd="0" parTransId="{6F39B86C-9876-423B-BA74-A9E47078013F}" sibTransId="{E75E4488-52FA-43BD-993A-B0F2393BB169}"/>
    <dgm:cxn modelId="{FA004D3E-1C3F-4A1C-96BE-5BB94C39295C}" type="presOf" srcId="{E538AE21-BA08-45AE-B6EA-6BFE91C5B713}" destId="{CEC4A834-1548-4C0D-BDE0-A51A69C69FD1}" srcOrd="0" destOrd="0" presId="urn:microsoft.com/office/officeart/2005/8/layout/radial6"/>
    <dgm:cxn modelId="{0C9F6BAF-7B29-435B-9EAE-FAB67E460487}" srcId="{A2B87142-7296-4015-BCBA-561D49664E4E}" destId="{86E1A381-5E9A-4750-B7F7-35861D3E9A55}" srcOrd="4" destOrd="0" parTransId="{0DAF5951-343A-43AC-9F9B-69E52D088AAA}" sibTransId="{6C0908BE-462F-45DB-9247-CFE09F8C94AC}"/>
    <dgm:cxn modelId="{2D7A6157-16C1-462F-94D2-F1C4EA72DAD1}" type="presOf" srcId="{6C0908BE-462F-45DB-9247-CFE09F8C94AC}" destId="{CB8644F0-727C-4D88-947C-7F659178DA91}" srcOrd="0" destOrd="0" presId="urn:microsoft.com/office/officeart/2005/8/layout/radial6"/>
    <dgm:cxn modelId="{77F14E44-18BE-4204-81E5-B6111B8AF41C}" srcId="{A2B87142-7296-4015-BCBA-561D49664E4E}" destId="{E538AE21-BA08-45AE-B6EA-6BFE91C5B713}" srcOrd="3" destOrd="0" parTransId="{840D6FB2-86C1-43BB-9526-CCDB2AFC9741}" sibTransId="{13D26A7E-0A07-4289-8BB0-863C4B0F6821}"/>
    <dgm:cxn modelId="{91AF924E-9F2C-40D8-B990-825C5417FFDE}" type="presOf" srcId="{1975BE9D-2439-405D-B9A9-6E98E8B06295}" destId="{4F88B1CB-11E1-4BE8-A4F5-C4010CC9CC3A}" srcOrd="0" destOrd="0" presId="urn:microsoft.com/office/officeart/2005/8/layout/radial6"/>
    <dgm:cxn modelId="{4AE24665-5132-48BC-B43D-1DA6A85CD46A}" type="presParOf" srcId="{FF689A3C-12ED-406D-A077-6F8A85908FF2}" destId="{0DE2C491-AC93-4F43-B77F-ACC5D5EACE77}" srcOrd="0" destOrd="0" presId="urn:microsoft.com/office/officeart/2005/8/layout/radial6"/>
    <dgm:cxn modelId="{E23A5C33-53EA-449E-BB84-7689DEF67472}" type="presParOf" srcId="{FF689A3C-12ED-406D-A077-6F8A85908FF2}" destId="{4F88B1CB-11E1-4BE8-A4F5-C4010CC9CC3A}" srcOrd="1" destOrd="0" presId="urn:microsoft.com/office/officeart/2005/8/layout/radial6"/>
    <dgm:cxn modelId="{3BD1C6BD-BA98-4C8F-9A32-37507484FD23}" type="presParOf" srcId="{FF689A3C-12ED-406D-A077-6F8A85908FF2}" destId="{45FF8C2D-860C-4F5B-9E84-CCA0543A96DB}" srcOrd="2" destOrd="0" presId="urn:microsoft.com/office/officeart/2005/8/layout/radial6"/>
    <dgm:cxn modelId="{4E5BA370-116E-40F2-9E90-D73948195946}" type="presParOf" srcId="{FF689A3C-12ED-406D-A077-6F8A85908FF2}" destId="{F7B7F8F4-2C5A-4CD7-9AAD-08B2435BEEC0}" srcOrd="3" destOrd="0" presId="urn:microsoft.com/office/officeart/2005/8/layout/radial6"/>
    <dgm:cxn modelId="{52CA066D-86D1-44E5-BE28-F9B6FAD8F84D}" type="presParOf" srcId="{FF689A3C-12ED-406D-A077-6F8A85908FF2}" destId="{9E87F7C4-D196-4E3B-95ED-0E02B7F96817}" srcOrd="4" destOrd="0" presId="urn:microsoft.com/office/officeart/2005/8/layout/radial6"/>
    <dgm:cxn modelId="{C3C49311-DE7E-4F1A-8BB4-60A070E6D410}" type="presParOf" srcId="{FF689A3C-12ED-406D-A077-6F8A85908FF2}" destId="{159A60EF-4518-419F-B8F4-F2EF6102C77C}" srcOrd="5" destOrd="0" presId="urn:microsoft.com/office/officeart/2005/8/layout/radial6"/>
    <dgm:cxn modelId="{61D5CE2B-0030-4F6B-AEE5-0EAD3700ED11}" type="presParOf" srcId="{FF689A3C-12ED-406D-A077-6F8A85908FF2}" destId="{C9A7681B-031E-4CBD-83CF-11DD7019AAD5}" srcOrd="6" destOrd="0" presId="urn:microsoft.com/office/officeart/2005/8/layout/radial6"/>
    <dgm:cxn modelId="{72C5EC2D-C350-42CC-9FA2-157FC3A9AF4C}" type="presParOf" srcId="{FF689A3C-12ED-406D-A077-6F8A85908FF2}" destId="{648CAEE8-9119-48EE-AFF1-B8FB86B6864B}" srcOrd="7" destOrd="0" presId="urn:microsoft.com/office/officeart/2005/8/layout/radial6"/>
    <dgm:cxn modelId="{F18AF253-9F29-4EE7-8545-0D8E2417A047}" type="presParOf" srcId="{FF689A3C-12ED-406D-A077-6F8A85908FF2}" destId="{B1B8FC66-E79C-4D59-912A-6AA976F53D7A}" srcOrd="8" destOrd="0" presId="urn:microsoft.com/office/officeart/2005/8/layout/radial6"/>
    <dgm:cxn modelId="{481A8D69-A681-4EF7-B86A-6496CF34F001}" type="presParOf" srcId="{FF689A3C-12ED-406D-A077-6F8A85908FF2}" destId="{0BCED777-8E5B-4209-B631-3A984A160ECD}" srcOrd="9" destOrd="0" presId="urn:microsoft.com/office/officeart/2005/8/layout/radial6"/>
    <dgm:cxn modelId="{307876D4-FCD6-4B4E-BE73-2DC4B564247D}" type="presParOf" srcId="{FF689A3C-12ED-406D-A077-6F8A85908FF2}" destId="{CEC4A834-1548-4C0D-BDE0-A51A69C69FD1}" srcOrd="10" destOrd="0" presId="urn:microsoft.com/office/officeart/2005/8/layout/radial6"/>
    <dgm:cxn modelId="{63A3DEAA-6188-4BEB-A241-C15D550AD811}" type="presParOf" srcId="{FF689A3C-12ED-406D-A077-6F8A85908FF2}" destId="{D0F51FFE-C13A-41FA-BCCB-5FA3F4D25CCF}" srcOrd="11" destOrd="0" presId="urn:microsoft.com/office/officeart/2005/8/layout/radial6"/>
    <dgm:cxn modelId="{78320983-C191-4AA4-88AF-F3DBC5ADD500}" type="presParOf" srcId="{FF689A3C-12ED-406D-A077-6F8A85908FF2}" destId="{53DA9D8C-CD09-4926-9879-9352D91C1E12}" srcOrd="12" destOrd="0" presId="urn:microsoft.com/office/officeart/2005/8/layout/radial6"/>
    <dgm:cxn modelId="{D807E667-EED5-4AB1-99CC-F36882627DA6}" type="presParOf" srcId="{FF689A3C-12ED-406D-A077-6F8A85908FF2}" destId="{8D1A9DC1-F951-4111-8998-28CFE23D9501}" srcOrd="13" destOrd="0" presId="urn:microsoft.com/office/officeart/2005/8/layout/radial6"/>
    <dgm:cxn modelId="{90E7C062-D75A-4D29-9033-B2FB6185EF29}" type="presParOf" srcId="{FF689A3C-12ED-406D-A077-6F8A85908FF2}" destId="{665A402C-CC47-46A2-96DD-1856EDA1D6B2}" srcOrd="14" destOrd="0" presId="urn:microsoft.com/office/officeart/2005/8/layout/radial6"/>
    <dgm:cxn modelId="{641EF10C-0A59-4D83-906C-A5172D23940B}" type="presParOf" srcId="{FF689A3C-12ED-406D-A077-6F8A85908FF2}" destId="{CB8644F0-727C-4D88-947C-7F659178DA91}" srcOrd="15" destOrd="0" presId="urn:microsoft.com/office/officeart/2005/8/layout/radial6"/>
    <dgm:cxn modelId="{8ED7C7D3-F2BE-4409-8D8F-BDDD2F93E2E9}" type="presParOf" srcId="{FF689A3C-12ED-406D-A077-6F8A85908FF2}" destId="{DDA53871-2203-425E-80EB-891E8247CE06}" srcOrd="16" destOrd="0" presId="urn:microsoft.com/office/officeart/2005/8/layout/radial6"/>
    <dgm:cxn modelId="{57AD4950-83D8-41A8-B864-2ABBF8D4145A}" type="presParOf" srcId="{FF689A3C-12ED-406D-A077-6F8A85908FF2}" destId="{181B41E1-C383-422E-8A61-85140068B804}" srcOrd="17" destOrd="0" presId="urn:microsoft.com/office/officeart/2005/8/layout/radial6"/>
    <dgm:cxn modelId="{5993A6C1-C063-4FE9-8AFE-B4C382C2327F}" type="presParOf" srcId="{FF689A3C-12ED-406D-A077-6F8A85908FF2}" destId="{6ABD1721-FA0F-497D-881D-694972225029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8DD7DA-CBA3-4B0A-8A9E-A1E997EF3B6D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A178AF-1B1F-4B93-8FD2-3B8F38AFC96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46088" y="3086100"/>
            <a:ext cx="11263312" cy="3305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/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4340DD52-637A-458B-A966-D1A67F1D3D65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463" y="5956300"/>
            <a:ext cx="10160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621A6C30-F168-4047-97C7-1EBEBFA5E5D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025" y="704850"/>
            <a:ext cx="11029950" cy="11890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81025" y="2335213"/>
            <a:ext cx="11029950" cy="3524250"/>
          </a:xfrm>
        </p:spPr>
        <p:txBody>
          <a:bodyPr/>
          <a:lstStyle/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713" y="5956300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AC35A-B0BE-4E5C-9DA7-3AED4769FA81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025" y="5951538"/>
            <a:ext cx="69167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463" y="5956300"/>
            <a:ext cx="10525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AEC99-4293-4408-B918-13AF1A16E99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025" y="704850"/>
            <a:ext cx="11029950" cy="11890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025" y="2335213"/>
            <a:ext cx="11029950" cy="35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713" y="5956300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D24E7-274D-4E06-B6F6-DF53C81A0B70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025" y="5951538"/>
            <a:ext cx="69167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463" y="5956300"/>
            <a:ext cx="10525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73068-CFC8-48B0-84FF-DDBCB84B171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spect="1"/>
          </p:cNvSpPr>
          <p:nvPr/>
        </p:nvSpPr>
        <p:spPr>
          <a:xfrm>
            <a:off x="439738" y="614363"/>
            <a:ext cx="11309350" cy="11890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61DF8-FDA0-481A-A371-7C1672DE66E6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330D3-8F74-43F6-8628-151FFA79284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/>
          </p:cNvSpPr>
          <p:nvPr/>
        </p:nvSpPr>
        <p:spPr>
          <a:xfrm>
            <a:off x="447675" y="5141913"/>
            <a:ext cx="11290300" cy="12588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/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0DDB1258-0CEC-4762-94B9-BEAFD8E9D84F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59AC9F7B-0BE7-458C-85AC-3B2EDB0CD9F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spect="1"/>
          </p:cNvSpPr>
          <p:nvPr/>
        </p:nvSpPr>
        <p:spPr>
          <a:xfrm>
            <a:off x="441325" y="606425"/>
            <a:ext cx="11299825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510DB-4D3D-41FD-BD1D-23157FDD65B7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AD23B-B45E-4EF1-B7A8-666CFCFDEB6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25E80-69F3-4207-A7D6-325DF57AE219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18CA0-C72C-4DF7-91EE-14AB61DB3F0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spect="1"/>
          </p:cNvSpPr>
          <p:nvPr/>
        </p:nvSpPr>
        <p:spPr>
          <a:xfrm>
            <a:off x="447675" y="5141913"/>
            <a:ext cx="11298238" cy="12747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1A5D7144-A343-48CA-B208-C14C36E815A7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5B9F0D8F-4618-4828-8764-5124439598C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/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99B8E-B0FC-4E3F-9F66-1D31CC8F83B8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3B0BA-9DC6-4544-871B-3DB582F72E9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/>
          </p:cNvSpPr>
          <p:nvPr/>
        </p:nvSpPr>
        <p:spPr>
          <a:xfrm>
            <a:off x="439738" y="614363"/>
            <a:ext cx="11309350" cy="11890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89001-7F82-4377-AE44-9B886C25493E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A9B77-DA2C-480B-AF49-DFFCEF597D2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spect="1"/>
          </p:cNvSpPr>
          <p:nvPr/>
        </p:nvSpPr>
        <p:spPr>
          <a:xfrm>
            <a:off x="8839200" y="600075"/>
            <a:ext cx="2906713" cy="5816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188" y="5956300"/>
            <a:ext cx="1328737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A10148A1-04A8-4E64-955C-CB3B9B11E7EB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700" y="5951538"/>
            <a:ext cx="7896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7338" y="5956300"/>
            <a:ext cx="1163637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A501FA89-34FF-49C8-8E93-718386EC392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025" y="704850"/>
            <a:ext cx="11029950" cy="11890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81025" y="2335213"/>
            <a:ext cx="1102995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713" y="595630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56C2AB-0113-441F-8617-2745F7EA1DC2}" type="datetimeFigureOut">
              <a:rPr lang="it-IT"/>
              <a:pPr>
                <a:defRPr/>
              </a:pPr>
              <a:t>18/03/2019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025" y="5951538"/>
            <a:ext cx="6916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463" y="5956300"/>
            <a:ext cx="1052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E5AE4-FE74-4F6C-9831-84269F7ED57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9" name="Rectangle 8"/>
          <p:cNvSpPr/>
          <p:nvPr/>
        </p:nvSpPr>
        <p:spPr>
          <a:xfrm>
            <a:off x="446088" y="457200"/>
            <a:ext cx="3703637" cy="952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275" y="454025"/>
            <a:ext cx="3703638" cy="984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00" y="457200"/>
            <a:ext cx="3703638" cy="920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1" r:id="rId5"/>
    <p:sldLayoutId id="2147483738" r:id="rId6"/>
    <p:sldLayoutId id="2147483730" r:id="rId7"/>
    <p:sldLayoutId id="2147483739" r:id="rId8"/>
    <p:sldLayoutId id="2147483740" r:id="rId9"/>
    <p:sldLayoutId id="2147483732" r:id="rId10"/>
    <p:sldLayoutId id="2147483733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bg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4800" indent="-3048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kern="1200">
          <a:solidFill>
            <a:schemeClr val="tx2"/>
          </a:solidFill>
          <a:latin typeface="+mn-lt"/>
          <a:ea typeface="+mn-ea"/>
          <a:cs typeface="+mn-cs"/>
        </a:defRPr>
      </a:lvl1pPr>
      <a:lvl2pPr marL="628650" indent="-3048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898525" indent="-269875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1425" indent="-233363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1788" indent="-233363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46088" y="457200"/>
            <a:ext cx="3703637" cy="952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8042275" y="454025"/>
            <a:ext cx="3703638" cy="984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Rectangle 11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241800" y="457200"/>
            <a:ext cx="3703638" cy="920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Rectangle 13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46088" y="3086100"/>
            <a:ext cx="11263312" cy="3305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6" name="Rectangle 15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46088" y="457200"/>
            <a:ext cx="9961562" cy="36782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668338"/>
            <a:ext cx="9645650" cy="3330575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cap="none" smtClean="0">
                <a:solidFill>
                  <a:srgbClr val="FFFFFF"/>
                </a:solidFill>
              </a:rPr>
              <a:t>Obiettivi Pronto Soccorso</a:t>
            </a:r>
          </a:p>
        </p:txBody>
      </p:sp>
      <p:sp>
        <p:nvSpPr>
          <p:cNvPr id="20" name="Rectangle 19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46088" y="4244975"/>
            <a:ext cx="9961562" cy="207168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ottotitolo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7588" y="4462463"/>
            <a:ext cx="9209087" cy="1641475"/>
          </a:xfrm>
        </p:spPr>
        <p:txBody>
          <a:bodyPr/>
          <a:lstStyle/>
          <a:p>
            <a:pPr algn="r" eaLnBrk="1" hangingPunct="1"/>
            <a:r>
              <a:rPr lang="en-US" sz="3600" cap="none" smtClean="0">
                <a:solidFill>
                  <a:srgbClr val="485056"/>
                </a:solidFill>
              </a:rPr>
              <a:t>19.03.2019</a:t>
            </a:r>
          </a:p>
        </p:txBody>
      </p:sp>
      <p:sp>
        <p:nvSpPr>
          <p:cNvPr id="22" name="Rectangle 21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0504488" y="457200"/>
            <a:ext cx="1106487" cy="58594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8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46088" y="457200"/>
            <a:ext cx="3703637" cy="952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8042275" y="454025"/>
            <a:ext cx="3703638" cy="984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241800" y="457200"/>
            <a:ext cx="3703638" cy="920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46088" y="3086100"/>
            <a:ext cx="11263312" cy="3305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4610100"/>
            <a:ext cx="10993438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300" dirty="0" err="1"/>
              <a:t>Garantire</a:t>
            </a:r>
            <a:r>
              <a:rPr lang="en-US" sz="3300" dirty="0"/>
              <a:t> </a:t>
            </a:r>
            <a:r>
              <a:rPr lang="en-US" sz="3300" dirty="0" err="1"/>
              <a:t>il</a:t>
            </a:r>
            <a:r>
              <a:rPr lang="en-US" sz="3300" dirty="0"/>
              <a:t> </a:t>
            </a:r>
            <a:r>
              <a:rPr lang="en-US" sz="3300" dirty="0" err="1"/>
              <a:t>controllo</a:t>
            </a:r>
            <a:r>
              <a:rPr lang="en-US" sz="3300" dirty="0"/>
              <a:t> </a:t>
            </a:r>
            <a:r>
              <a:rPr lang="en-US" sz="3300" dirty="0" err="1"/>
              <a:t>dei</a:t>
            </a:r>
            <a:r>
              <a:rPr lang="en-US" sz="3300" dirty="0"/>
              <a:t> tempi di </a:t>
            </a:r>
            <a:r>
              <a:rPr lang="en-US" sz="3300" dirty="0" err="1"/>
              <a:t>permanenza</a:t>
            </a:r>
            <a:endParaRPr lang="en-US" sz="3300" dirty="0"/>
          </a:p>
        </p:txBody>
      </p:sp>
      <p:sp useBgFill="1">
        <p:nvSpPr>
          <p:cNvPr id="17" name="Rectangle 16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723900"/>
            <a:ext cx="12192000" cy="3708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7416" name="Segnaposto contenuto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7038" y="1041400"/>
            <a:ext cx="11266487" cy="2087563"/>
          </a:xfrm>
        </p:spPr>
      </p:pic>
      <p:sp>
        <p:nvSpPr>
          <p:cNvPr id="17417" name="Rettangolo 4"/>
          <p:cNvSpPr>
            <a:spLocks noChangeArrowheads="1"/>
          </p:cNvSpPr>
          <p:nvPr/>
        </p:nvSpPr>
        <p:spPr bwMode="auto">
          <a:xfrm>
            <a:off x="482600" y="3729038"/>
            <a:ext cx="11226800" cy="51911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800" b="1"/>
              <a:t>Tempo di permanenza &lt;6 ore per almeno il 90% dei pazienti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687388"/>
            <a:ext cx="11029950" cy="8223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t-IT" cap="none" smtClean="0"/>
              <a:t>LE AZIONI </a:t>
            </a:r>
          </a:p>
        </p:txBody>
      </p:sp>
      <p:graphicFrame>
        <p:nvGraphicFramePr>
          <p:cNvPr id="6" name="Diagramma 5">
            <a:extLst>
              <a:ext uri="{FF2B5EF4-FFF2-40B4-BE49-F238E27FC236}"/>
            </a:extLst>
          </p:cNvPr>
          <p:cNvGraphicFramePr/>
          <p:nvPr/>
        </p:nvGraphicFramePr>
        <p:xfrm>
          <a:off x="8744467" y="3229363"/>
          <a:ext cx="3442262" cy="3122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515938" y="2006600"/>
            <a:ext cx="2019300" cy="406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it-IT" sz="2000" b="1"/>
              <a:t>INPUT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917950" y="2103438"/>
            <a:ext cx="2122488" cy="406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/>
              <a:t>THROUGHPUT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528638" y="2597150"/>
            <a:ext cx="2419350" cy="2474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  <a:buFontTx/>
              <a:buChar char="•"/>
            </a:pPr>
            <a:r>
              <a:rPr lang="it-IT" sz="2400"/>
              <a:t>URGENZE RICETTA MMG</a:t>
            </a:r>
          </a:p>
          <a:p>
            <a:pPr defTabSz="914400">
              <a:spcBef>
                <a:spcPct val="50000"/>
              </a:spcBef>
              <a:buFontTx/>
              <a:buChar char="•"/>
            </a:pPr>
            <a:r>
              <a:rPr lang="it-IT" sz="2400"/>
              <a:t>CONZULENZE PAZIENTI RICOVERATI ALTRI PRESIDI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3887788" y="2619375"/>
            <a:ext cx="2640012" cy="2292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it-IT" sz="2400"/>
              <a:t>NUMERO AMBULATORI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it-IT" sz="2400"/>
              <a:t>ANTICIPAZIONE DIAGNOSTICA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it-IT" sz="2400"/>
              <a:t>CONSULENZE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6772275" y="2719388"/>
            <a:ext cx="2479675" cy="1014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it-IT" sz="2400"/>
              <a:t>POSTI LETTO</a:t>
            </a:r>
          </a:p>
          <a:p>
            <a:pPr>
              <a:spcBef>
                <a:spcPct val="50000"/>
              </a:spcBef>
            </a:pPr>
            <a:endParaRPr lang="it-IT" sz="2400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6791325" y="2149475"/>
            <a:ext cx="2078038" cy="406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/>
              <a:t>OUTPUT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515938" y="2006600"/>
            <a:ext cx="2019300" cy="406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it-IT" sz="2000" b="1"/>
              <a:t>INPUT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3917950" y="2103438"/>
            <a:ext cx="2122488" cy="406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/>
              <a:t>THROUGHPUT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6791325" y="2149475"/>
            <a:ext cx="2468563" cy="466725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b="1"/>
              <a:t>OUTPUT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515938" y="2006600"/>
            <a:ext cx="2398712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it-IT" sz="2400" b="1"/>
              <a:t>INPUT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3917950" y="2103438"/>
            <a:ext cx="2579688" cy="46672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b="1"/>
              <a:t>THROUGHPUT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39" name="Rectangle 27"/>
          <p:cNvSpPr>
            <a:spLocks noChangeArrowheads="1"/>
          </p:cNvSpPr>
          <p:nvPr>
            <p:ph type="title"/>
          </p:nvPr>
        </p:nvSpPr>
        <p:spPr bwMode="auto">
          <a:xfrm>
            <a:off x="552450" y="690563"/>
            <a:ext cx="11029950" cy="612775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it-IT" b="1" cap="none" smtClean="0">
                <a:solidFill>
                  <a:schemeClr val="tx1"/>
                </a:solidFill>
              </a:rPr>
              <a:t>I TEMPI SU CUI AGIRE</a:t>
            </a:r>
          </a:p>
        </p:txBody>
      </p:sp>
      <p:graphicFrame>
        <p:nvGraphicFramePr>
          <p:cNvPr id="64548" name="Group 36"/>
          <p:cNvGraphicFramePr>
            <a:graphicFrameLocks noGrp="1"/>
          </p:cNvGraphicFramePr>
          <p:nvPr>
            <p:ph idx="1"/>
          </p:nvPr>
        </p:nvGraphicFramePr>
        <p:xfrm>
          <a:off x="609600" y="1493838"/>
          <a:ext cx="11029950" cy="4078287"/>
        </p:xfrm>
        <a:graphic>
          <a:graphicData uri="http://schemas.openxmlformats.org/drawingml/2006/table">
            <a:tbl>
              <a:tblPr/>
              <a:tblGrid>
                <a:gridCol w="1603375"/>
                <a:gridCol w="1517650"/>
                <a:gridCol w="1857375"/>
                <a:gridCol w="2301875"/>
                <a:gridCol w="3749675"/>
              </a:tblGrid>
              <a:tr h="1068388">
                <a:tc rowSpan="2">
                  <a:txBody>
                    <a:bodyPr/>
                    <a:lstStyle/>
                    <a:p>
                      <a:pPr marL="304800" marR="0" lvl="0" indent="-304800" algn="l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 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304800" marR="0" lvl="0" indent="-304800" algn="ct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2018 (10 mesi)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36525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N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tempo medio di attesa (accettazione triage - ambulatorio)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Tempo medio di consulenza 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Tempo medio di permanenza totale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0613">
                <a:tc>
                  <a:txBody>
                    <a:bodyPr/>
                    <a:lstStyle/>
                    <a:p>
                      <a:pPr marL="304800" marR="0" lvl="0" indent="-304800" algn="l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471 -Pronto Soccorso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                    40.684 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01:23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02:57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04:20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52450" y="690563"/>
            <a:ext cx="11029950" cy="612775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it-IT" b="1" cap="none" smtClean="0">
                <a:solidFill>
                  <a:schemeClr val="tx1"/>
                </a:solidFill>
              </a:rPr>
              <a:t>I TEMPI SU CUI AGIRE</a:t>
            </a:r>
          </a:p>
        </p:txBody>
      </p:sp>
      <p:graphicFrame>
        <p:nvGraphicFramePr>
          <p:cNvPr id="71683" name="Group 3"/>
          <p:cNvGraphicFramePr>
            <a:graphicFrameLocks noGrp="1"/>
          </p:cNvGraphicFramePr>
          <p:nvPr>
            <p:ph idx="1"/>
          </p:nvPr>
        </p:nvGraphicFramePr>
        <p:xfrm>
          <a:off x="581025" y="2335213"/>
          <a:ext cx="11029950" cy="3524250"/>
        </p:xfrm>
        <a:graphic>
          <a:graphicData uri="http://schemas.openxmlformats.org/drawingml/2006/table">
            <a:tbl>
              <a:tblPr/>
              <a:tblGrid>
                <a:gridCol w="2884488"/>
                <a:gridCol w="2638425"/>
                <a:gridCol w="2368550"/>
                <a:gridCol w="1365250"/>
                <a:gridCol w="1773237"/>
              </a:tblGrid>
              <a:tr h="1155700">
                <a:tc rowSpan="2">
                  <a:txBody>
                    <a:bodyPr/>
                    <a:lstStyle/>
                    <a:p>
                      <a:pPr marL="304800" marR="0" lvl="0" indent="-304800" algn="l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 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04800" marR="0" lvl="0" indent="-304800" algn="ct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2018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% permanenza &lt; 6 ore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permanenza &lt; 6 ore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permanenza &gt;= 6 ore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totale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2018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1950">
                <a:tc>
                  <a:txBody>
                    <a:bodyPr/>
                    <a:lstStyle/>
                    <a:p>
                      <a:pPr marL="304800" marR="0" lvl="0" indent="-304800" algn="l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471 -Pronto Soccorso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                           31.988 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                            8.696 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             40.684 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r" defTabSz="4572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92000"/>
                        <a:buFont typeface="Wingdings 2" pitchFamily="18" charset="2"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78,63</a:t>
                      </a:r>
                      <a:endParaRPr kumimoji="0" lang="it-IT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60" name="Rectangle 156"/>
          <p:cNvSpPr>
            <a:spLocks noChangeArrowheads="1"/>
          </p:cNvSpPr>
          <p:nvPr>
            <p:ph type="title"/>
          </p:nvPr>
        </p:nvSpPr>
        <p:spPr bwMode="auto">
          <a:solidFill>
            <a:srgbClr val="008000"/>
          </a:solidFill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it-IT" cap="none" smtClean="0"/>
              <a:t>I tempi </a:t>
            </a:r>
          </a:p>
        </p:txBody>
      </p:sp>
      <p:graphicFrame>
        <p:nvGraphicFramePr>
          <p:cNvPr id="72869" name="Group 165"/>
          <p:cNvGraphicFramePr>
            <a:graphicFrameLocks noGrp="1"/>
          </p:cNvGraphicFramePr>
          <p:nvPr>
            <p:ph idx="1"/>
          </p:nvPr>
        </p:nvGraphicFramePr>
        <p:xfrm>
          <a:off x="581025" y="2316163"/>
          <a:ext cx="11029950" cy="4010025"/>
        </p:xfrm>
        <a:graphic>
          <a:graphicData uri="http://schemas.openxmlformats.org/drawingml/2006/table">
            <a:tbl>
              <a:tblPr/>
              <a:tblGrid>
                <a:gridCol w="3017838"/>
                <a:gridCol w="3008312"/>
                <a:gridCol w="1770063"/>
                <a:gridCol w="1444625"/>
                <a:gridCol w="1789112"/>
              </a:tblGrid>
              <a:tr h="538163">
                <a:tc rowSpan="2"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04800" marR="0" lvl="0" indent="-30480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% permanenza &lt; 6 ore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permanenza &lt; 6 ore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permanenza &gt;= 6 ore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OBI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1.450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733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2.183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66,4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dimessi al domicilio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23.558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5.591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29.149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80,8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ricoverati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7.084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2.677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9.761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72,6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82613" y="704850"/>
            <a:ext cx="11029950" cy="1189038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it-IT" cap="none" smtClean="0"/>
          </a:p>
        </p:txBody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>
          <a:xfrm>
            <a:off x="582613" y="2335213"/>
            <a:ext cx="11029950" cy="3524250"/>
          </a:xfrm>
        </p:spPr>
        <p:txBody>
          <a:bodyPr/>
          <a:lstStyle/>
          <a:p>
            <a:endParaRPr lang="it-IT" smtClean="0"/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2"/>
          <a:srcRect t="12549" r="27943" b="19531"/>
          <a:stretch>
            <a:fillRect/>
          </a:stretch>
        </p:blipFill>
        <p:spPr bwMode="auto">
          <a:xfrm>
            <a:off x="0" y="0"/>
            <a:ext cx="12192000" cy="689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373063" y="0"/>
            <a:ext cx="11029950" cy="525463"/>
          </a:xfrm>
          <a:solidFill>
            <a:srgbClr val="008000"/>
          </a:solidFill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it-IT" b="1" cap="none" smtClean="0"/>
              <a:t>Anticipazione diagnostica</a:t>
            </a:r>
          </a:p>
        </p:txBody>
      </p:sp>
      <p:pic>
        <p:nvPicPr>
          <p:cNvPr id="69636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 l="1736" t="17047" r="24768" b="14101"/>
          <a:stretch>
            <a:fillRect/>
          </a:stretch>
        </p:blipFill>
        <p:spPr>
          <a:xfrm>
            <a:off x="1025525" y="622300"/>
            <a:ext cx="7796213" cy="6235700"/>
          </a:xfrm>
          <a:noFill/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0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 l="19232" t="14311" r="18634" b="12486"/>
          <a:stretch>
            <a:fillRect/>
          </a:stretch>
        </p:blipFill>
        <p:spPr>
          <a:xfrm>
            <a:off x="1857375" y="708025"/>
            <a:ext cx="7635875" cy="6105525"/>
          </a:xfrm>
          <a:noFill/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videndi">
  <a:themeElements>
    <a:clrScheme name="Dividend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i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i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136</Words>
  <Application>Microsoft Office PowerPoint</Application>
  <PresentationFormat>Custom</PresentationFormat>
  <Paragraphs>68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Modello struttura</vt:lpstr>
      </vt:variant>
      <vt:variant>
        <vt:i4>8</vt:i4>
      </vt:variant>
      <vt:variant>
        <vt:lpstr>Titoli diapositive</vt:lpstr>
      </vt:variant>
      <vt:variant>
        <vt:i4>9</vt:i4>
      </vt:variant>
    </vt:vector>
  </HeadingPairs>
  <TitlesOfParts>
    <vt:vector size="21" baseType="lpstr">
      <vt:lpstr>Arial</vt:lpstr>
      <vt:lpstr>Gill Sans MT</vt:lpstr>
      <vt:lpstr>Wingdings 2</vt:lpstr>
      <vt:lpstr>Calibri</vt:lpstr>
      <vt:lpstr>Dividendi</vt:lpstr>
      <vt:lpstr>Dividendi</vt:lpstr>
      <vt:lpstr>Dividendi</vt:lpstr>
      <vt:lpstr>Dividendi</vt:lpstr>
      <vt:lpstr>Dividendi</vt:lpstr>
      <vt:lpstr>Dividendi</vt:lpstr>
      <vt:lpstr>Dividendi</vt:lpstr>
      <vt:lpstr>Dividendi</vt:lpstr>
      <vt:lpstr>Obiettivi Pronto Soccorso</vt:lpstr>
      <vt:lpstr>GARANTIRE IL CONTROLLO DEI TEMPI DI PERMANENZA</vt:lpstr>
      <vt:lpstr>LE AZIONI </vt:lpstr>
      <vt:lpstr>I TEMPI SU CUI AGIRE</vt:lpstr>
      <vt:lpstr>I TEMPI SU CUI AGIRE</vt:lpstr>
      <vt:lpstr>I tempi </vt:lpstr>
      <vt:lpstr>Diapositiva 7</vt:lpstr>
      <vt:lpstr>Anticipazione diagnostica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Predisposizione di un piano per il miglioramento dell’accesso in Emergenza-Urgenza</dc:title>
  <dc:creator>og_00000382@regione.emilia-romagna.it</dc:creator>
  <cp:lastModifiedBy>r.bentivegna</cp:lastModifiedBy>
  <cp:revision>31</cp:revision>
  <dcterms:created xsi:type="dcterms:W3CDTF">2019-01-10T14:31:48Z</dcterms:created>
  <dcterms:modified xsi:type="dcterms:W3CDTF">2019-03-18T15:58:48Z</dcterms:modified>
</cp:coreProperties>
</file>