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2" r:id="rId4"/>
    <p:sldId id="263" r:id="rId5"/>
    <p:sldId id="261" r:id="rId6"/>
    <p:sldId id="265" r:id="rId7"/>
    <p:sldId id="258" r:id="rId8"/>
    <p:sldId id="266" r:id="rId9"/>
    <p:sldId id="259" r:id="rId10"/>
    <p:sldId id="260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677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452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1166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50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793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39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21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0566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969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6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613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16241-E876-4520-854F-BB8721BFEE9B}" type="datetimeFigureOut">
              <a:rPr lang="it-IT" smtClean="0"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4782D-8F42-4FB7-9737-BAB1C71BC3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6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B240C-9A6B-4F50-8B3B-16116E79FC7A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15362" name="Rettangolo 6"/>
          <p:cNvSpPr>
            <a:spLocks noChangeArrowheads="1"/>
          </p:cNvSpPr>
          <p:nvPr/>
        </p:nvSpPr>
        <p:spPr bwMode="auto">
          <a:xfrm>
            <a:off x="624417" y="1196753"/>
            <a:ext cx="10752667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altLang="it-IT" sz="1600" dirty="0">
              <a:latin typeface="Calibri" pitchFamily="34" charset="0"/>
            </a:endParaRPr>
          </a:p>
          <a:p>
            <a:endParaRPr lang="it-IT" altLang="it-IT" sz="1600" dirty="0">
              <a:latin typeface="Calibri" pitchFamily="34" charset="0"/>
            </a:endParaRPr>
          </a:p>
          <a:p>
            <a:endParaRPr lang="it-IT" altLang="it-IT" sz="1600" dirty="0">
              <a:latin typeface="Calibri" pitchFamily="34" charset="0"/>
            </a:endParaRPr>
          </a:p>
          <a:p>
            <a:pPr algn="ctr"/>
            <a:r>
              <a:rPr lang="it-IT" sz="4000" b="1" i="1" dirty="0">
                <a:solidFill>
                  <a:srgbClr val="0000FF"/>
                </a:solidFill>
                <a:latin typeface="Calibri" pitchFamily="34" charset="0"/>
              </a:rPr>
              <a:t>BUDGET 2019 </a:t>
            </a:r>
          </a:p>
          <a:p>
            <a:pPr algn="ctr"/>
            <a:r>
              <a:rPr lang="it-IT" altLang="it-IT" sz="4000" b="1" i="1" dirty="0">
                <a:solidFill>
                  <a:srgbClr val="0000FF"/>
                </a:solidFill>
                <a:latin typeface="Calibri" pitchFamily="34" charset="0"/>
              </a:rPr>
              <a:t>Obiettivi  Farmaceutica</a:t>
            </a:r>
          </a:p>
          <a:p>
            <a:pPr algn="ctr"/>
            <a:endParaRPr lang="it-IT" altLang="it-IT" sz="2800" b="1" i="1" dirty="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endParaRPr lang="it-IT" altLang="it-IT" sz="2800" b="1" i="1" dirty="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r>
              <a:rPr lang="it-IT" sz="2400" b="1" dirty="0">
                <a:latin typeface="Calibri" pitchFamily="34" charset="0"/>
              </a:rPr>
              <a:t>Collegio Direzione </a:t>
            </a:r>
          </a:p>
          <a:p>
            <a:pPr algn="ctr"/>
            <a:r>
              <a:rPr lang="it-IT" sz="2400" b="1" dirty="0">
                <a:latin typeface="Calibri" pitchFamily="34" charset="0"/>
              </a:rPr>
              <a:t>19 marzo 2019</a:t>
            </a:r>
            <a:endParaRPr lang="it-IT" sz="2400" dirty="0">
              <a:latin typeface="Calibri" pitchFamily="34" charset="0"/>
            </a:endParaRPr>
          </a:p>
          <a:p>
            <a:pPr algn="ctr"/>
            <a:endParaRPr lang="it-IT" altLang="it-IT" sz="2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pPr algn="r"/>
            <a:endParaRPr lang="it-IT" altLang="it-IT" sz="1400" i="1" dirty="0">
              <a:latin typeface="Calibri" pitchFamily="34" charset="0"/>
            </a:endParaRPr>
          </a:p>
          <a:p>
            <a:endParaRPr lang="it-IT" altLang="it-IT" sz="1600" b="1" dirty="0">
              <a:latin typeface="Calibri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7" y="124690"/>
            <a:ext cx="6050414" cy="107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523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morbo di </a:t>
            </a:r>
            <a:r>
              <a:rPr lang="it-IT" b="1" dirty="0" err="1"/>
              <a:t>parkinson</a:t>
            </a:r>
            <a:r>
              <a:rPr lang="it-IT" b="1" dirty="0"/>
              <a:t>, SM </a:t>
            </a:r>
            <a:r>
              <a:rPr lang="it-IT" dirty="0"/>
              <a:t>- promuovere la diffusione e garantire l’applicazione delle Raccomandazioni d’uso elaborate dal gruppo di lavoro regionale sui farmaci neurologici          </a:t>
            </a:r>
            <a:r>
              <a:rPr lang="it-IT" dirty="0">
                <a:solidFill>
                  <a:srgbClr val="FF0000"/>
                </a:solidFill>
              </a:rPr>
              <a:t>audit/verifiche di consumi vs RER</a:t>
            </a:r>
          </a:p>
          <a:p>
            <a:r>
              <a:rPr lang="it-IT" b="1" dirty="0"/>
              <a:t>ricognizione/riconciliazione</a:t>
            </a:r>
            <a:r>
              <a:rPr lang="it-IT" dirty="0"/>
              <a:t> - consolidamento dell'applicazione della raccomandazione regionale sulla ricognizione/riconciliazione delle terapie farmacologiche in ambito ospedaliero</a:t>
            </a:r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554181" y="216843"/>
            <a:ext cx="11249891" cy="1325563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Altri obiettivi</a:t>
            </a:r>
            <a:r>
              <a:rPr lang="it-IT" dirty="0"/>
              <a:t>              </a:t>
            </a:r>
            <a:r>
              <a:rPr lang="it-IT" b="1" dirty="0">
                <a:solidFill>
                  <a:srgbClr val="3333FF"/>
                </a:solidFill>
              </a:rPr>
              <a:t>Linee guida BDG</a:t>
            </a:r>
            <a:br>
              <a:rPr lang="it-IT" b="1" dirty="0">
                <a:solidFill>
                  <a:srgbClr val="3333FF"/>
                </a:solidFill>
              </a:rPr>
            </a:br>
            <a:r>
              <a:rPr lang="it-IT" dirty="0">
                <a:solidFill>
                  <a:srgbClr val="3333FF"/>
                </a:solidFill>
              </a:rPr>
              <a:t> </a:t>
            </a:r>
            <a:r>
              <a:rPr lang="it-IT" sz="3600" dirty="0">
                <a:solidFill>
                  <a:srgbClr val="3333FF"/>
                </a:solidFill>
              </a:rPr>
              <a:t>contenuti in Piano Performance e Linee programmazione RER 2018</a:t>
            </a:r>
          </a:p>
        </p:txBody>
      </p:sp>
      <p:sp>
        <p:nvSpPr>
          <p:cNvPr id="7" name="Freccia a destra 6"/>
          <p:cNvSpPr/>
          <p:nvPr/>
        </p:nvSpPr>
        <p:spPr>
          <a:xfrm>
            <a:off x="3546763" y="40178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2DB585FA-74A9-426A-AD1F-D26EA26A3E61}"/>
              </a:ext>
            </a:extLst>
          </p:cNvPr>
          <p:cNvSpPr/>
          <p:nvPr/>
        </p:nvSpPr>
        <p:spPr>
          <a:xfrm>
            <a:off x="7015089" y="2688309"/>
            <a:ext cx="492369" cy="30948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62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0793" y="0"/>
            <a:ext cx="105156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Obiettivi Regionali 2019 </a:t>
            </a:r>
            <a:r>
              <a:rPr lang="it-IT" sz="2400" b="1" dirty="0">
                <a:solidFill>
                  <a:srgbClr val="FF0000"/>
                </a:solidFill>
              </a:rPr>
              <a:t>per formulazione bilancio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026624"/>
            <a:ext cx="11878664" cy="2675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06103"/>
            <a:ext cx="11858171" cy="1040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38" y="5508319"/>
            <a:ext cx="1108534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e 2">
            <a:extLst>
              <a:ext uri="{FF2B5EF4-FFF2-40B4-BE49-F238E27FC236}">
                <a16:creationId xmlns:a16="http://schemas.microsoft.com/office/drawing/2014/main" id="{51E5DD4B-69B4-46B0-915A-B87FD69953FC}"/>
              </a:ext>
            </a:extLst>
          </p:cNvPr>
          <p:cNvSpPr/>
          <p:nvPr/>
        </p:nvSpPr>
        <p:spPr>
          <a:xfrm>
            <a:off x="10199077" y="4346917"/>
            <a:ext cx="576775" cy="39925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15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273" y="124691"/>
            <a:ext cx="11375671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ccia a sinistra 2">
            <a:extLst>
              <a:ext uri="{FF2B5EF4-FFF2-40B4-BE49-F238E27FC236}">
                <a16:creationId xmlns:a16="http://schemas.microsoft.com/office/drawing/2014/main" id="{015CF453-F29B-4E30-81BB-BE9211C551A7}"/>
              </a:ext>
            </a:extLst>
          </p:cNvPr>
          <p:cNvSpPr/>
          <p:nvPr/>
        </p:nvSpPr>
        <p:spPr>
          <a:xfrm>
            <a:off x="7891975" y="1450254"/>
            <a:ext cx="393895" cy="24043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sinistra 4">
            <a:extLst>
              <a:ext uri="{FF2B5EF4-FFF2-40B4-BE49-F238E27FC236}">
                <a16:creationId xmlns:a16="http://schemas.microsoft.com/office/drawing/2014/main" id="{0E3E0441-9826-4FC8-9CA1-0CAB866DD85F}"/>
              </a:ext>
            </a:extLst>
          </p:cNvPr>
          <p:cNvSpPr/>
          <p:nvPr/>
        </p:nvSpPr>
        <p:spPr>
          <a:xfrm>
            <a:off x="7891974" y="2775817"/>
            <a:ext cx="393895" cy="24043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sinistra 5">
            <a:extLst>
              <a:ext uri="{FF2B5EF4-FFF2-40B4-BE49-F238E27FC236}">
                <a16:creationId xmlns:a16="http://schemas.microsoft.com/office/drawing/2014/main" id="{1E72AAD0-653E-4DC8-9CB0-A9ED37D048EF}"/>
              </a:ext>
            </a:extLst>
          </p:cNvPr>
          <p:cNvSpPr/>
          <p:nvPr/>
        </p:nvSpPr>
        <p:spPr>
          <a:xfrm>
            <a:off x="7891974" y="5611946"/>
            <a:ext cx="393895" cy="24043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156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2054" y="198871"/>
            <a:ext cx="10515600" cy="71553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b="1" dirty="0">
                <a:solidFill>
                  <a:srgbClr val="FF0000"/>
                </a:solidFill>
              </a:rPr>
              <a:t>RER: Azioni di risparmio 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3300" b="1" dirty="0">
                <a:solidFill>
                  <a:srgbClr val="FF0000"/>
                </a:solidFill>
              </a:rPr>
              <a:t>appropriatezza utilizzo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7364" y="1593273"/>
            <a:ext cx="10515600" cy="5165581"/>
          </a:xfrm>
        </p:spPr>
        <p:txBody>
          <a:bodyPr/>
          <a:lstStyle/>
          <a:p>
            <a:r>
              <a:rPr lang="it-IT" dirty="0"/>
              <a:t>Adesione gara farmaci: RER – 22.083.900€    </a:t>
            </a:r>
            <a:r>
              <a:rPr lang="it-IT" dirty="0">
                <a:solidFill>
                  <a:srgbClr val="3333FF"/>
                </a:solidFill>
              </a:rPr>
              <a:t>FEH – 825.000€</a:t>
            </a:r>
          </a:p>
          <a:p>
            <a:r>
              <a:rPr lang="it-IT" dirty="0"/>
              <a:t>Utilizzo </a:t>
            </a:r>
            <a:r>
              <a:rPr lang="it-IT" dirty="0" err="1"/>
              <a:t>biosimilari</a:t>
            </a:r>
            <a:r>
              <a:rPr lang="it-IT" dirty="0"/>
              <a:t>: RER – 44.922.173€            </a:t>
            </a:r>
            <a:r>
              <a:rPr lang="it-IT" dirty="0">
                <a:solidFill>
                  <a:srgbClr val="3333FF"/>
                </a:solidFill>
              </a:rPr>
              <a:t>FEH – 1.896.752</a:t>
            </a:r>
            <a:r>
              <a:rPr lang="it-IT" dirty="0"/>
              <a:t>€</a:t>
            </a:r>
          </a:p>
          <a:p>
            <a:pPr marL="0" indent="0" algn="ctr">
              <a:buNone/>
            </a:pPr>
            <a:r>
              <a:rPr lang="it-IT" dirty="0">
                <a:solidFill>
                  <a:srgbClr val="3333FF"/>
                </a:solidFill>
              </a:rPr>
              <a:t>A parità di consumi 2018</a:t>
            </a:r>
          </a:p>
          <a:p>
            <a:pPr marL="0" indent="0">
              <a:buNone/>
            </a:pPr>
            <a:endParaRPr lang="it-IT" dirty="0">
              <a:solidFill>
                <a:srgbClr val="3333FF"/>
              </a:solidFill>
            </a:endParaRPr>
          </a:p>
          <a:p>
            <a:r>
              <a:rPr lang="it-IT" dirty="0"/>
              <a:t>Degenerazione maculare : RER  - 1.816.570€   </a:t>
            </a:r>
            <a:r>
              <a:rPr lang="it-IT" dirty="0">
                <a:solidFill>
                  <a:srgbClr val="3333FF"/>
                </a:solidFill>
              </a:rPr>
              <a:t>FEH -39.000€</a:t>
            </a:r>
          </a:p>
          <a:p>
            <a:r>
              <a:rPr lang="it-IT" dirty="0"/>
              <a:t>HIV:  RER 0 con incremento casistica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3564914" y="699790"/>
            <a:ext cx="489204" cy="2458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19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BD9BB422-FD36-4471-AACF-065D18AECA0B}"/>
              </a:ext>
            </a:extLst>
          </p:cNvPr>
          <p:cNvSpPr txBox="1">
            <a:spLocks/>
          </p:cNvSpPr>
          <p:nvPr/>
        </p:nvSpPr>
        <p:spPr>
          <a:xfrm>
            <a:off x="852054" y="198871"/>
            <a:ext cx="10515600" cy="7155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4000" b="1" dirty="0">
                <a:solidFill>
                  <a:srgbClr val="FF0000"/>
                </a:solidFill>
              </a:rPr>
              <a:t>Utilizzo biosimilari: obiettivi</a:t>
            </a:r>
            <a:endParaRPr lang="it-IT" sz="3300" b="1" dirty="0">
              <a:solidFill>
                <a:srgbClr val="FF0000"/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E91F6FE6-F36D-4A10-851D-CEC078F5D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19" y="824071"/>
            <a:ext cx="11619914" cy="547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9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38" y="773469"/>
            <a:ext cx="10355208" cy="5885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C08BEC6B-17C8-4E01-99CA-0681521744B7}"/>
              </a:ext>
            </a:extLst>
          </p:cNvPr>
          <p:cNvSpPr txBox="1">
            <a:spLocks/>
          </p:cNvSpPr>
          <p:nvPr/>
        </p:nvSpPr>
        <p:spPr>
          <a:xfrm>
            <a:off x="852054" y="198871"/>
            <a:ext cx="10515600" cy="7155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4000" b="1" dirty="0">
                <a:solidFill>
                  <a:srgbClr val="FF0000"/>
                </a:solidFill>
              </a:rPr>
              <a:t>RER</a:t>
            </a:r>
            <a:endParaRPr lang="it-IT" sz="3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71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7091" y="478302"/>
            <a:ext cx="11693236" cy="6317785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Titolo 1">
            <a:extLst>
              <a:ext uri="{FF2B5EF4-FFF2-40B4-BE49-F238E27FC236}">
                <a16:creationId xmlns:a16="http://schemas.microsoft.com/office/drawing/2014/main" id="{AD593EFF-82B5-438C-9AD6-69F7F6250B25}"/>
              </a:ext>
            </a:extLst>
          </p:cNvPr>
          <p:cNvSpPr txBox="1">
            <a:spLocks/>
          </p:cNvSpPr>
          <p:nvPr/>
        </p:nvSpPr>
        <p:spPr>
          <a:xfrm>
            <a:off x="838200" y="61913"/>
            <a:ext cx="10515600" cy="7155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200" b="1" dirty="0">
                <a:solidFill>
                  <a:srgbClr val="FF0000"/>
                </a:solidFill>
              </a:rPr>
              <a:t>Obiettivi BDG Farmaceutica 2019 </a:t>
            </a:r>
          </a:p>
        </p:txBody>
      </p:sp>
    </p:spTree>
    <p:extLst>
      <p:ext uri="{BB962C8B-B14F-4D97-AF65-F5344CB8AC3E}">
        <p14:creationId xmlns:p14="http://schemas.microsoft.com/office/powerpoint/2010/main" val="1960444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BAD1C32-5E5E-42E3-A60C-34A8A34F2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185987"/>
            <a:ext cx="11057206" cy="3623970"/>
          </a:xfrm>
          <a:prstGeom prst="rect">
            <a:avLst/>
          </a:prstGeom>
        </p:spPr>
      </p:pic>
      <p:sp>
        <p:nvSpPr>
          <p:cNvPr id="4" name="Titolo 1">
            <a:extLst>
              <a:ext uri="{FF2B5EF4-FFF2-40B4-BE49-F238E27FC236}">
                <a16:creationId xmlns:a16="http://schemas.microsoft.com/office/drawing/2014/main" id="{8E10BAD1-F257-4673-9414-35B0E27D1CCA}"/>
              </a:ext>
            </a:extLst>
          </p:cNvPr>
          <p:cNvSpPr txBox="1">
            <a:spLocks/>
          </p:cNvSpPr>
          <p:nvPr/>
        </p:nvSpPr>
        <p:spPr>
          <a:xfrm>
            <a:off x="401781" y="365125"/>
            <a:ext cx="11346873" cy="132556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0000"/>
                </a:solidFill>
              </a:rPr>
              <a:t>Altri obiettivi</a:t>
            </a:r>
            <a:r>
              <a:rPr lang="it-IT" dirty="0"/>
              <a:t>              </a:t>
            </a:r>
            <a:r>
              <a:rPr lang="it-IT" b="1" dirty="0">
                <a:solidFill>
                  <a:srgbClr val="3333FF"/>
                </a:solidFill>
              </a:rPr>
              <a:t>Linee guida BDG</a:t>
            </a:r>
            <a:br>
              <a:rPr lang="it-IT" b="1" dirty="0">
                <a:solidFill>
                  <a:srgbClr val="3333FF"/>
                </a:solidFill>
              </a:rPr>
            </a:br>
            <a:r>
              <a:rPr lang="it-IT" dirty="0">
                <a:solidFill>
                  <a:srgbClr val="3333FF"/>
                </a:solidFill>
              </a:rPr>
              <a:t> </a:t>
            </a:r>
            <a:r>
              <a:rPr lang="it-IT" sz="3600" dirty="0">
                <a:solidFill>
                  <a:srgbClr val="3333FF"/>
                </a:solidFill>
              </a:rPr>
              <a:t>contenuti in Piano Performance e Linee programmazione RER </a:t>
            </a:r>
            <a:r>
              <a:rPr lang="it-IT" sz="3600" b="1" dirty="0">
                <a:solidFill>
                  <a:srgbClr val="FF0000"/>
                </a:solidFill>
              </a:rPr>
              <a:t>2018</a:t>
            </a:r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B4F632AD-A7A9-451B-B4E4-8ECC1084FDE8}"/>
              </a:ext>
            </a:extLst>
          </p:cNvPr>
          <p:cNvSpPr/>
          <p:nvPr/>
        </p:nvSpPr>
        <p:spPr>
          <a:xfrm>
            <a:off x="3282696" y="36512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634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1781" y="365125"/>
            <a:ext cx="11346873" cy="1325563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Altri obiettivi</a:t>
            </a:r>
            <a:r>
              <a:rPr lang="it-IT" dirty="0"/>
              <a:t>              </a:t>
            </a:r>
            <a:r>
              <a:rPr lang="it-IT" b="1" dirty="0">
                <a:solidFill>
                  <a:srgbClr val="3333FF"/>
                </a:solidFill>
              </a:rPr>
              <a:t>Linee guida BDG</a:t>
            </a:r>
            <a:br>
              <a:rPr lang="it-IT" b="1" dirty="0">
                <a:solidFill>
                  <a:srgbClr val="3333FF"/>
                </a:solidFill>
              </a:rPr>
            </a:br>
            <a:r>
              <a:rPr lang="it-IT" dirty="0">
                <a:solidFill>
                  <a:srgbClr val="3333FF"/>
                </a:solidFill>
              </a:rPr>
              <a:t> </a:t>
            </a:r>
            <a:r>
              <a:rPr lang="it-IT" sz="3600" dirty="0">
                <a:solidFill>
                  <a:srgbClr val="3333FF"/>
                </a:solidFill>
              </a:rPr>
              <a:t>contenuti in Piano Performance e Linee programmazione RER 2018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/>
              <a:t>PPI </a:t>
            </a:r>
            <a:r>
              <a:rPr lang="it-IT" dirty="0"/>
              <a:t>- contenimento del consumo territoriale                 </a:t>
            </a:r>
            <a:r>
              <a:rPr lang="it-IT" dirty="0">
                <a:solidFill>
                  <a:srgbClr val="FF0000"/>
                </a:solidFill>
              </a:rPr>
              <a:t>scheda prescrittiva</a:t>
            </a:r>
          </a:p>
          <a:p>
            <a:r>
              <a:rPr lang="it-IT" b="1" dirty="0"/>
              <a:t>ANTIBIOTICI SISTEMICI </a:t>
            </a:r>
            <a:r>
              <a:rPr lang="it-IT" dirty="0"/>
              <a:t>-  ricorso ai </a:t>
            </a:r>
            <a:r>
              <a:rPr lang="it-IT" dirty="0" err="1"/>
              <a:t>fluorochinoloni</a:t>
            </a:r>
            <a:r>
              <a:rPr lang="it-IT" dirty="0"/>
              <a:t> a scopo terapeutico e profilattico, implementare nuove attività di </a:t>
            </a:r>
            <a:r>
              <a:rPr lang="it-IT" dirty="0" err="1"/>
              <a:t>antimicrobial</a:t>
            </a:r>
            <a:r>
              <a:rPr lang="it-IT" dirty="0"/>
              <a:t> </a:t>
            </a:r>
            <a:r>
              <a:rPr lang="it-IT" dirty="0" err="1"/>
              <a:t>stewardship</a:t>
            </a:r>
            <a:r>
              <a:rPr lang="it-IT" dirty="0"/>
              <a:t> </a:t>
            </a:r>
            <a:r>
              <a:rPr lang="it-IT" dirty="0">
                <a:solidFill>
                  <a:srgbClr val="FF0000"/>
                </a:solidFill>
              </a:rPr>
              <a:t>obiettivi specifici </a:t>
            </a:r>
          </a:p>
          <a:p>
            <a:r>
              <a:rPr lang="it-IT" dirty="0"/>
              <a:t> </a:t>
            </a:r>
            <a:r>
              <a:rPr lang="it-IT" b="1" dirty="0"/>
              <a:t>TERAPIE ONCOLOGICHE </a:t>
            </a:r>
            <a:r>
              <a:rPr lang="it-IT" dirty="0"/>
              <a:t>- adesione alle raccomandazioni regionali sui farmaci oncologici                       </a:t>
            </a:r>
            <a:r>
              <a:rPr lang="it-IT" dirty="0">
                <a:solidFill>
                  <a:srgbClr val="FF0000"/>
                </a:solidFill>
              </a:rPr>
              <a:t>audit</a:t>
            </a:r>
            <a:endParaRPr lang="it-IT" dirty="0"/>
          </a:p>
          <a:p>
            <a:r>
              <a:rPr lang="it-IT" b="1" dirty="0"/>
              <a:t>HIV</a:t>
            </a:r>
            <a:r>
              <a:rPr lang="it-IT" dirty="0"/>
              <a:t> - attenersi alle LLGG definite nel documento di programmazione regionale          </a:t>
            </a:r>
            <a:r>
              <a:rPr lang="it-IT" dirty="0">
                <a:solidFill>
                  <a:srgbClr val="FF0000"/>
                </a:solidFill>
              </a:rPr>
              <a:t>NB documento infettivologi AVEC</a:t>
            </a:r>
            <a:endParaRPr lang="it-IT" dirty="0"/>
          </a:p>
          <a:p>
            <a:r>
              <a:rPr lang="it-IT" b="1" dirty="0"/>
              <a:t>HCV</a:t>
            </a:r>
            <a:r>
              <a:rPr lang="it-IT" dirty="0"/>
              <a:t>  - la strategia terapeutica per i nuovi trattamenti e i ritrattamenti dovrà avvenire secondo i criteri concordati nel gruppo di lavoro regionale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546763" y="51261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7989129D-AC16-4D43-A09B-087CE620EE82}"/>
              </a:ext>
            </a:extLst>
          </p:cNvPr>
          <p:cNvSpPr/>
          <p:nvPr/>
        </p:nvSpPr>
        <p:spPr>
          <a:xfrm>
            <a:off x="7657514" y="1843088"/>
            <a:ext cx="419686" cy="30948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28888951-5DAF-46C1-9D9A-34AC5CC37CF7}"/>
              </a:ext>
            </a:extLst>
          </p:cNvPr>
          <p:cNvSpPr/>
          <p:nvPr/>
        </p:nvSpPr>
        <p:spPr>
          <a:xfrm flipV="1">
            <a:off x="10632831" y="2738510"/>
            <a:ext cx="492369" cy="30948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A45E06DD-E9F2-4839-99AF-88587FBDD15B}"/>
              </a:ext>
            </a:extLst>
          </p:cNvPr>
          <p:cNvSpPr/>
          <p:nvPr/>
        </p:nvSpPr>
        <p:spPr>
          <a:xfrm>
            <a:off x="4651717" y="3968469"/>
            <a:ext cx="492369" cy="30948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6A53CEC7-8913-47CE-A4AE-2A20EFB736E6}"/>
              </a:ext>
            </a:extLst>
          </p:cNvPr>
          <p:cNvSpPr/>
          <p:nvPr/>
        </p:nvSpPr>
        <p:spPr>
          <a:xfrm>
            <a:off x="2511083" y="4767983"/>
            <a:ext cx="492369" cy="30948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225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219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Presentazione standard di PowerPoint</vt:lpstr>
      <vt:lpstr>Obiettivi Regionali 2019 per formulazione bilancio</vt:lpstr>
      <vt:lpstr>Presentazione standard di PowerPoint</vt:lpstr>
      <vt:lpstr>RER: Azioni di risparmio  appropriatezza utilizzo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Altri obiettivi              Linee guida BDG  contenuti in Piano Performance e Linee programmazione RER 2018</vt:lpstr>
      <vt:lpstr>Altri obiettivi              Linee guida BDG  contenuti in Piano Performance e Linee programmazione RER 2018</vt:lpstr>
    </vt:vector>
  </TitlesOfParts>
  <Company>Olidata S.p.A.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Anna Marra</dc:creator>
  <cp:lastModifiedBy>Paola Scanavacca</cp:lastModifiedBy>
  <cp:revision>29</cp:revision>
  <dcterms:created xsi:type="dcterms:W3CDTF">2019-03-16T08:33:48Z</dcterms:created>
  <dcterms:modified xsi:type="dcterms:W3CDTF">2019-03-19T10:04:08Z</dcterms:modified>
</cp:coreProperties>
</file>