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02" r:id="rId1"/>
  </p:sldMasterIdLst>
  <p:handoutMasterIdLst>
    <p:handoutMasterId r:id="rId14"/>
  </p:handoutMasterIdLst>
  <p:sldIdLst>
    <p:sldId id="276" r:id="rId2"/>
    <p:sldId id="277" r:id="rId3"/>
    <p:sldId id="280" r:id="rId4"/>
    <p:sldId id="269" r:id="rId5"/>
    <p:sldId id="275" r:id="rId6"/>
    <p:sldId id="270" r:id="rId7"/>
    <p:sldId id="272" r:id="rId8"/>
    <p:sldId id="281" r:id="rId9"/>
    <p:sldId id="282" r:id="rId10"/>
    <p:sldId id="283" r:id="rId11"/>
    <p:sldId id="279" r:id="rId12"/>
    <p:sldId id="284" r:id="rId13"/>
  </p:sldIdLst>
  <p:sldSz cx="9144000" cy="5143500" type="screen16x9"/>
  <p:notesSz cx="9872663" cy="67976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6600"/>
    <a:srgbClr val="FFFFFF"/>
    <a:srgbClr val="945200"/>
    <a:srgbClr val="929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4" autoAdjust="0"/>
    <p:restoredTop sz="96433" autoAdjust="0"/>
  </p:normalViewPr>
  <p:slideViewPr>
    <p:cSldViewPr snapToGrid="0" snapToObjects="1">
      <p:cViewPr varScale="1">
        <p:scale>
          <a:sx n="148" d="100"/>
          <a:sy n="148" d="100"/>
        </p:scale>
        <p:origin x="870" y="120"/>
      </p:cViewPr>
      <p:guideLst>
        <p:guide orient="horz" pos="1620"/>
        <p:guide pos="2880"/>
      </p:guideLst>
    </p:cSldViewPr>
  </p:slideViewPr>
  <p:notesTextViewPr>
    <p:cViewPr>
      <p:scale>
        <a:sx n="1" d="1"/>
        <a:sy n="1" d="1"/>
      </p:scale>
      <p:origin x="0" y="0"/>
    </p:cViewPr>
  </p:notesTextViewPr>
  <p:notesViewPr>
    <p:cSldViewPr snapToGrid="0" snapToObjects="1">
      <p:cViewPr varScale="1">
        <p:scale>
          <a:sx n="115" d="100"/>
          <a:sy n="115" d="100"/>
        </p:scale>
        <p:origin x="24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11590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435894" y="526617"/>
            <a:ext cx="8272212" cy="760350"/>
          </a:xfrm>
        </p:spPr>
        <p:txBody>
          <a:bodyPr/>
          <a:lstStyle>
            <a:lvl1pPr>
              <a:defRPr>
                <a:solidFill>
                  <a:schemeClr val="tx1"/>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35895" y="1635373"/>
            <a:ext cx="8272211" cy="275872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ln/>
        </p:spPr>
        <p:txBody>
          <a:bodyPr/>
          <a:lstStyle>
            <a:lvl1pPr>
              <a:defRPr/>
            </a:lvl1pPr>
          </a:lstStyle>
          <a:p>
            <a:pPr>
              <a:defRPr/>
            </a:pPr>
            <a:fld id="{252A61E7-9490-4315-9A4A-EA16771F7589}" type="datetimeFigureOut">
              <a:rPr lang="it-IT"/>
              <a:pPr>
                <a:defRPr/>
              </a:pPr>
              <a:t>30/07/2019</a:t>
            </a:fld>
            <a:endParaRPr lang="it-IT"/>
          </a:p>
        </p:txBody>
      </p:sp>
      <p:sp>
        <p:nvSpPr>
          <p:cNvPr id="5" name="Footer Placeholder 4"/>
          <p:cNvSpPr>
            <a:spLocks noGrp="1"/>
          </p:cNvSpPr>
          <p:nvPr>
            <p:ph type="ftr" sz="quarter" idx="11"/>
          </p:nvPr>
        </p:nvSpPr>
        <p:spPr>
          <a:ln/>
        </p:spPr>
        <p:txBody>
          <a:bodyPr/>
          <a:lstStyle>
            <a:lvl1pPr>
              <a:defRPr/>
            </a:lvl1pPr>
          </a:lstStyle>
          <a:p>
            <a:pPr>
              <a:defRPr/>
            </a:pPr>
            <a:endParaRPr lang="it-IT"/>
          </a:p>
        </p:txBody>
      </p:sp>
      <p:sp>
        <p:nvSpPr>
          <p:cNvPr id="6" name="Slide Number Placeholder 5"/>
          <p:cNvSpPr>
            <a:spLocks noGrp="1"/>
          </p:cNvSpPr>
          <p:nvPr>
            <p:ph type="sldNum" sz="quarter" idx="12"/>
          </p:nvPr>
        </p:nvSpPr>
        <p:spPr>
          <a:ln/>
        </p:spPr>
        <p:txBody>
          <a:bodyPr/>
          <a:lstStyle>
            <a:lvl1pPr>
              <a:defRPr/>
            </a:lvl1pPr>
          </a:lstStyle>
          <a:p>
            <a:pPr>
              <a:defRPr/>
            </a:pPr>
            <a:fld id="{E616A919-A618-4F1D-BE09-85937FE9D861}"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4" name="Rectangle 6"/>
          <p:cNvSpPr>
            <a:spLocks noChangeAspect="1"/>
          </p:cNvSpPr>
          <p:nvPr/>
        </p:nvSpPr>
        <p:spPr>
          <a:xfrm>
            <a:off x="6629400" y="449263"/>
            <a:ext cx="2179638" cy="43640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506795"/>
            <a:ext cx="1503123" cy="3887305"/>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81193" y="506795"/>
            <a:ext cx="5922209" cy="3887305"/>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3"/>
          <p:cNvSpPr>
            <a:spLocks noGrp="1"/>
          </p:cNvSpPr>
          <p:nvPr>
            <p:ph type="dt" sz="half" idx="10"/>
          </p:nvPr>
        </p:nvSpPr>
        <p:spPr>
          <a:xfrm>
            <a:off x="6745288" y="4467225"/>
            <a:ext cx="995362" cy="273050"/>
          </a:xfrm>
        </p:spPr>
        <p:txBody>
          <a:bodyPr/>
          <a:lstStyle>
            <a:lvl1pPr>
              <a:defRPr>
                <a:solidFill>
                  <a:schemeClr val="accent1">
                    <a:lumMod val="75000"/>
                    <a:lumOff val="25000"/>
                  </a:schemeClr>
                </a:solidFill>
              </a:defRPr>
            </a:lvl1pPr>
          </a:lstStyle>
          <a:p>
            <a:pPr>
              <a:defRPr/>
            </a:pPr>
            <a:fld id="{180F438E-01F4-4FA7-BF88-4BA9DF7959C5}" type="datetimeFigureOut">
              <a:rPr lang="it-IT"/>
              <a:pPr>
                <a:defRPr/>
              </a:pPr>
              <a:t>30/07/2019</a:t>
            </a:fld>
            <a:endParaRPr lang="it-IT"/>
          </a:p>
        </p:txBody>
      </p:sp>
      <p:sp>
        <p:nvSpPr>
          <p:cNvPr id="6" name="Footer Placeholder 4"/>
          <p:cNvSpPr>
            <a:spLocks noGrp="1"/>
          </p:cNvSpPr>
          <p:nvPr>
            <p:ph type="ftr" sz="quarter" idx="11"/>
          </p:nvPr>
        </p:nvSpPr>
        <p:spPr>
          <a:xfrm>
            <a:off x="581025" y="4464050"/>
            <a:ext cx="5922963" cy="273050"/>
          </a:xfrm>
        </p:spPr>
        <p:txBody>
          <a:bodyPr/>
          <a:lstStyle>
            <a:lvl1pPr>
              <a:defRPr/>
            </a:lvl1pPr>
          </a:lstStyle>
          <a:p>
            <a:pPr>
              <a:defRPr/>
            </a:pPr>
            <a:endParaRPr lang="it-IT"/>
          </a:p>
        </p:txBody>
      </p:sp>
      <p:sp>
        <p:nvSpPr>
          <p:cNvPr id="7" name="Slide Number Placeholder 5"/>
          <p:cNvSpPr>
            <a:spLocks noGrp="1"/>
          </p:cNvSpPr>
          <p:nvPr>
            <p:ph type="sldNum" sz="quarter" idx="12"/>
          </p:nvPr>
        </p:nvSpPr>
        <p:spPr>
          <a:xfrm>
            <a:off x="7834313" y="4467225"/>
            <a:ext cx="873125" cy="273050"/>
          </a:xfrm>
        </p:spPr>
        <p:txBody>
          <a:bodyPr/>
          <a:lstStyle>
            <a:lvl1pPr>
              <a:defRPr>
                <a:solidFill>
                  <a:schemeClr val="accent1">
                    <a:lumMod val="75000"/>
                    <a:lumOff val="25000"/>
                  </a:schemeClr>
                </a:solidFill>
              </a:defRPr>
            </a:lvl1pPr>
          </a:lstStyle>
          <a:p>
            <a:pPr>
              <a:defRPr/>
            </a:pPr>
            <a:fld id="{3FA07474-CC88-485D-B951-DF1DAF325D5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6563" y="528638"/>
            <a:ext cx="8270875" cy="892175"/>
          </a:xfrm>
        </p:spPr>
        <p:txBody>
          <a:bodyPr/>
          <a:lstStyle/>
          <a:p>
            <a:r>
              <a:rPr lang="en-US"/>
              <a:t>Click to edit Master title style</a:t>
            </a:r>
            <a:endParaRPr lang="it-IT"/>
          </a:p>
        </p:txBody>
      </p:sp>
      <p:sp>
        <p:nvSpPr>
          <p:cNvPr id="3" name="Table Placeholder 2"/>
          <p:cNvSpPr>
            <a:spLocks noGrp="1"/>
          </p:cNvSpPr>
          <p:nvPr>
            <p:ph type="tbl" idx="1"/>
          </p:nvPr>
        </p:nvSpPr>
        <p:spPr>
          <a:xfrm>
            <a:off x="436563" y="1752600"/>
            <a:ext cx="8270875" cy="2641600"/>
          </a:xfrm>
        </p:spPr>
        <p:txBody>
          <a:bodyPr/>
          <a:lstStyle/>
          <a:p>
            <a:pPr lvl="0"/>
            <a:endParaRPr lang="it-IT" noProof="0"/>
          </a:p>
        </p:txBody>
      </p:sp>
      <p:sp>
        <p:nvSpPr>
          <p:cNvPr id="4" name="Date Placeholder 3"/>
          <p:cNvSpPr>
            <a:spLocks noGrp="1"/>
          </p:cNvSpPr>
          <p:nvPr>
            <p:ph type="dt" sz="half" idx="10"/>
          </p:nvPr>
        </p:nvSpPr>
        <p:spPr>
          <a:ln/>
        </p:spPr>
        <p:txBody>
          <a:bodyPr/>
          <a:lstStyle>
            <a:lvl1pPr>
              <a:defRPr/>
            </a:lvl1pPr>
          </a:lstStyle>
          <a:p>
            <a:pPr>
              <a:defRPr/>
            </a:pPr>
            <a:fld id="{330AEC2B-7239-4A97-BF04-0E4D1294CD47}" type="datetimeFigureOut">
              <a:rPr lang="it-IT"/>
              <a:pPr>
                <a:defRPr/>
              </a:pPr>
              <a:t>30/07/2019</a:t>
            </a:fld>
            <a:endParaRPr lang="it-IT"/>
          </a:p>
        </p:txBody>
      </p:sp>
      <p:sp>
        <p:nvSpPr>
          <p:cNvPr id="5" name="Footer Placeholder 4"/>
          <p:cNvSpPr>
            <a:spLocks noGrp="1"/>
          </p:cNvSpPr>
          <p:nvPr>
            <p:ph type="ftr" sz="quarter" idx="11"/>
          </p:nvPr>
        </p:nvSpPr>
        <p:spPr>
          <a:ln/>
        </p:spPr>
        <p:txBody>
          <a:bodyPr/>
          <a:lstStyle>
            <a:lvl1pPr>
              <a:defRPr/>
            </a:lvl1pPr>
          </a:lstStyle>
          <a:p>
            <a:pPr>
              <a:defRPr/>
            </a:pPr>
            <a:endParaRPr lang="it-IT"/>
          </a:p>
        </p:txBody>
      </p:sp>
      <p:sp>
        <p:nvSpPr>
          <p:cNvPr id="6" name="Slide Number Placeholder 5"/>
          <p:cNvSpPr>
            <a:spLocks noGrp="1"/>
          </p:cNvSpPr>
          <p:nvPr>
            <p:ph type="sldNum" sz="quarter" idx="12"/>
          </p:nvPr>
        </p:nvSpPr>
        <p:spPr>
          <a:ln/>
        </p:spPr>
        <p:txBody>
          <a:bodyPr/>
          <a:lstStyle>
            <a:lvl1pPr>
              <a:defRPr/>
            </a:lvl1pPr>
          </a:lstStyle>
          <a:p>
            <a:pPr>
              <a:defRPr/>
            </a:pPr>
            <a:fld id="{85E17674-06A2-48E0-8FAB-77D05C34D6A4}"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Rectangle 7"/>
          <p:cNvSpPr>
            <a:spLocks noChangeAspect="1"/>
          </p:cNvSpPr>
          <p:nvPr/>
        </p:nvSpPr>
        <p:spPr>
          <a:xfrm>
            <a:off x="336550" y="3856038"/>
            <a:ext cx="8467725" cy="9445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282933"/>
            <a:ext cx="8272211" cy="1123130"/>
          </a:xfrm>
        </p:spPr>
        <p:txBody>
          <a:bodyPr>
            <a:normAutofit/>
          </a:bodyPr>
          <a:lstStyle>
            <a:lvl1pPr algn="l">
              <a:defRPr sz="2700" b="0" cap="all">
                <a:solidFill>
                  <a:schemeClr val="accent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35895" y="3406063"/>
            <a:ext cx="8272211" cy="450417"/>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gli stili del testo dello schema</a:t>
            </a:r>
          </a:p>
        </p:txBody>
      </p:sp>
      <p:sp>
        <p:nvSpPr>
          <p:cNvPr id="5"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fld id="{AECC62BD-BF75-4FC8-B721-4E617C07CE39}" type="datetimeFigureOut">
              <a:rPr lang="it-IT"/>
              <a:pPr>
                <a:defRPr/>
              </a:pPr>
              <a:t>30/07/2019</a:t>
            </a:fld>
            <a:endParaRPr lang="it-IT"/>
          </a:p>
        </p:txBody>
      </p:sp>
      <p:sp>
        <p:nvSpPr>
          <p:cNvPr id="6"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it-IT"/>
          </a:p>
        </p:txBody>
      </p:sp>
      <p:sp>
        <p:nvSpPr>
          <p:cNvPr id="7"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E28E473F-639B-4A1A-9B60-90006D9506D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35895" y="547244"/>
            <a:ext cx="8272212" cy="741249"/>
          </a:xfrm>
        </p:spPr>
        <p:txBody>
          <a:bodyPr/>
          <a:lstStyle>
            <a:lvl1pPr>
              <a:defRPr>
                <a:solidFill>
                  <a:schemeClr val="tx1"/>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435895" y="1671003"/>
            <a:ext cx="4066793" cy="2724785"/>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41313" y="1671003"/>
            <a:ext cx="4066794" cy="2724785"/>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3"/>
          <p:cNvSpPr>
            <a:spLocks noGrp="1"/>
          </p:cNvSpPr>
          <p:nvPr>
            <p:ph type="dt" sz="half" idx="10"/>
          </p:nvPr>
        </p:nvSpPr>
        <p:spPr>
          <a:ln/>
        </p:spPr>
        <p:txBody>
          <a:bodyPr/>
          <a:lstStyle>
            <a:lvl1pPr>
              <a:defRPr/>
            </a:lvl1pPr>
          </a:lstStyle>
          <a:p>
            <a:pPr>
              <a:defRPr/>
            </a:pPr>
            <a:fld id="{30EAB3A8-D4A3-4CB6-85D3-E1F9127E1EDB}" type="datetimeFigureOut">
              <a:rPr lang="it-IT"/>
              <a:pPr>
                <a:defRPr/>
              </a:pPr>
              <a:t>30/07/2019</a:t>
            </a:fld>
            <a:endParaRPr lang="it-IT"/>
          </a:p>
        </p:txBody>
      </p:sp>
      <p:sp>
        <p:nvSpPr>
          <p:cNvPr id="6" name="Footer Placeholder 4"/>
          <p:cNvSpPr>
            <a:spLocks noGrp="1"/>
          </p:cNvSpPr>
          <p:nvPr>
            <p:ph type="ftr" sz="quarter" idx="11"/>
          </p:nvPr>
        </p:nvSpPr>
        <p:spPr>
          <a:ln/>
        </p:spPr>
        <p:txBody>
          <a:bodyPr/>
          <a:lstStyle>
            <a:lvl1pPr>
              <a:defRPr/>
            </a:lvl1pPr>
          </a:lstStyle>
          <a:p>
            <a:pPr>
              <a:defRPr/>
            </a:pPr>
            <a:endParaRPr lang="it-IT"/>
          </a:p>
        </p:txBody>
      </p:sp>
      <p:sp>
        <p:nvSpPr>
          <p:cNvPr id="7" name="Slide Number Placeholder 5"/>
          <p:cNvSpPr>
            <a:spLocks noGrp="1"/>
          </p:cNvSpPr>
          <p:nvPr>
            <p:ph type="sldNum" sz="quarter" idx="12"/>
          </p:nvPr>
        </p:nvSpPr>
        <p:spPr>
          <a:ln/>
        </p:spPr>
        <p:txBody>
          <a:bodyPr/>
          <a:lstStyle>
            <a:lvl1pPr>
              <a:defRPr/>
            </a:lvl1pPr>
          </a:lstStyle>
          <a:p>
            <a:pPr>
              <a:defRPr/>
            </a:pPr>
            <a:fld id="{70D5C601-6834-49BB-9B6C-F01A27F53C04}"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2" name="Title 1"/>
          <p:cNvSpPr>
            <a:spLocks noGrp="1"/>
          </p:cNvSpPr>
          <p:nvPr>
            <p:ph type="title"/>
          </p:nvPr>
        </p:nvSpPr>
        <p:spPr>
          <a:xfrm>
            <a:off x="435895" y="547244"/>
            <a:ext cx="8272212" cy="741249"/>
          </a:xfrm>
        </p:spPr>
        <p:txBody>
          <a:bodyPr/>
          <a:lstStyle>
            <a:lvl1pPr>
              <a:defRPr>
                <a:solidFill>
                  <a:schemeClr val="tx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65415" y="1688169"/>
            <a:ext cx="3815306" cy="402004"/>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Content Placeholder 3"/>
          <p:cNvSpPr>
            <a:spLocks noGrp="1"/>
          </p:cNvSpPr>
          <p:nvPr>
            <p:ph sz="half" idx="2"/>
          </p:nvPr>
        </p:nvSpPr>
        <p:spPr>
          <a:xfrm>
            <a:off x="435896" y="2194540"/>
            <a:ext cx="4044825" cy="220124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892802" y="1688169"/>
            <a:ext cx="3815305" cy="415030"/>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Content Placeholder 5"/>
          <p:cNvSpPr>
            <a:spLocks noGrp="1"/>
          </p:cNvSpPr>
          <p:nvPr>
            <p:ph sz="quarter" idx="4"/>
          </p:nvPr>
        </p:nvSpPr>
        <p:spPr>
          <a:xfrm>
            <a:off x="4663282" y="2194540"/>
            <a:ext cx="4044825" cy="220124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a:ln/>
        </p:spPr>
        <p:txBody>
          <a:bodyPr/>
          <a:lstStyle>
            <a:lvl1pPr>
              <a:defRPr/>
            </a:lvl1pPr>
          </a:lstStyle>
          <a:p>
            <a:pPr>
              <a:defRPr/>
            </a:pPr>
            <a:fld id="{7F3AD600-6089-4C19-9FD0-75CC6DDB8B1B}" type="datetimeFigureOut">
              <a:rPr lang="it-IT"/>
              <a:pPr>
                <a:defRPr/>
              </a:pPr>
              <a:t>30/07/2019</a:t>
            </a:fld>
            <a:endParaRPr lang="it-IT"/>
          </a:p>
        </p:txBody>
      </p:sp>
      <p:sp>
        <p:nvSpPr>
          <p:cNvPr id="8" name="Footer Placeholder 4"/>
          <p:cNvSpPr>
            <a:spLocks noGrp="1"/>
          </p:cNvSpPr>
          <p:nvPr>
            <p:ph type="ftr" sz="quarter" idx="11"/>
          </p:nvPr>
        </p:nvSpPr>
        <p:spPr>
          <a:ln/>
        </p:spPr>
        <p:txBody>
          <a:bodyPr/>
          <a:lstStyle>
            <a:lvl1pPr>
              <a:defRPr/>
            </a:lvl1pPr>
          </a:lstStyle>
          <a:p>
            <a:pPr>
              <a:defRPr/>
            </a:pPr>
            <a:endParaRPr lang="it-IT"/>
          </a:p>
        </p:txBody>
      </p:sp>
      <p:sp>
        <p:nvSpPr>
          <p:cNvPr id="9" name="Slide Number Placeholder 5"/>
          <p:cNvSpPr>
            <a:spLocks noGrp="1"/>
          </p:cNvSpPr>
          <p:nvPr>
            <p:ph type="sldNum" sz="quarter" idx="12"/>
          </p:nvPr>
        </p:nvSpPr>
        <p:spPr>
          <a:ln/>
        </p:spPr>
        <p:txBody>
          <a:bodyPr/>
          <a:lstStyle>
            <a:lvl1pPr>
              <a:defRPr/>
            </a:lvl1pPr>
          </a:lstStyle>
          <a:p>
            <a:pPr>
              <a:defRPr/>
            </a:pPr>
            <a:fld id="{4931DB32-50F6-43C4-A543-C73B63610DAE}"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Rectangle 6"/>
          <p:cNvSpPr>
            <a:spLocks noChangeAspect="1"/>
          </p:cNvSpPr>
          <p:nvPr/>
        </p:nvSpPr>
        <p:spPr>
          <a:xfrm>
            <a:off x="330200" y="455613"/>
            <a:ext cx="8475663" cy="9429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547244"/>
            <a:ext cx="8272212" cy="741249"/>
          </a:xfrm>
        </p:spPr>
        <p:txBody>
          <a:bodyPr/>
          <a:lstStyle/>
          <a:p>
            <a:r>
              <a:rPr lang="it-IT"/>
              <a:t>Fare clic per modificare lo stile del titolo dello schema</a:t>
            </a:r>
            <a:endParaRPr lang="en-US" dirty="0"/>
          </a:p>
        </p:txBody>
      </p:sp>
      <p:sp>
        <p:nvSpPr>
          <p:cNvPr id="4" name="Date Placeholder 2"/>
          <p:cNvSpPr>
            <a:spLocks noGrp="1"/>
          </p:cNvSpPr>
          <p:nvPr>
            <p:ph type="dt" sz="half" idx="10"/>
          </p:nvPr>
        </p:nvSpPr>
        <p:spPr/>
        <p:txBody>
          <a:bodyPr/>
          <a:lstStyle>
            <a:lvl1pPr>
              <a:defRPr/>
            </a:lvl1pPr>
          </a:lstStyle>
          <a:p>
            <a:pPr>
              <a:defRPr/>
            </a:pPr>
            <a:fld id="{0AB66BF7-AE5C-427F-B321-D542F4498E68}" type="datetimeFigureOut">
              <a:rPr lang="it-IT"/>
              <a:pPr>
                <a:defRPr/>
              </a:pPr>
              <a:t>30/07/2019</a:t>
            </a:fld>
            <a:endParaRPr lang="it-IT"/>
          </a:p>
        </p:txBody>
      </p:sp>
      <p:sp>
        <p:nvSpPr>
          <p:cNvPr id="5" name="Footer Placeholder 3"/>
          <p:cNvSpPr>
            <a:spLocks noGrp="1"/>
          </p:cNvSpPr>
          <p:nvPr>
            <p:ph type="ftr" sz="quarter" idx="11"/>
          </p:nvPr>
        </p:nvSpPr>
        <p:spPr/>
        <p:txBody>
          <a:bodyPr/>
          <a:lstStyle>
            <a:lvl1pPr>
              <a:defRPr/>
            </a:lvl1pPr>
          </a:lstStyle>
          <a:p>
            <a:pPr>
              <a:defRPr/>
            </a:pPr>
            <a:endParaRPr lang="it-IT"/>
          </a:p>
        </p:txBody>
      </p:sp>
      <p:sp>
        <p:nvSpPr>
          <p:cNvPr id="6" name="Slide Number Placeholder 4"/>
          <p:cNvSpPr>
            <a:spLocks noGrp="1"/>
          </p:cNvSpPr>
          <p:nvPr>
            <p:ph type="sldNum" sz="quarter" idx="12"/>
          </p:nvPr>
        </p:nvSpPr>
        <p:spPr/>
        <p:txBody>
          <a:bodyPr/>
          <a:lstStyle>
            <a:lvl1pPr>
              <a:defRPr/>
            </a:lvl1pPr>
          </a:lstStyle>
          <a:p>
            <a:pPr>
              <a:defRPr/>
            </a:pPr>
            <a:fld id="{143D4F2C-0D21-45DE-B408-2B82B324D1A1}"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3"/>
          <p:cNvSpPr>
            <a:spLocks noGrp="1"/>
          </p:cNvSpPr>
          <p:nvPr>
            <p:ph type="dt" sz="half" idx="10"/>
          </p:nvPr>
        </p:nvSpPr>
        <p:spPr>
          <a:ln/>
        </p:spPr>
        <p:txBody>
          <a:bodyPr/>
          <a:lstStyle>
            <a:lvl1pPr>
              <a:defRPr/>
            </a:lvl1pPr>
          </a:lstStyle>
          <a:p>
            <a:pPr>
              <a:defRPr/>
            </a:pPr>
            <a:fld id="{C11CFD77-4C53-4136-AFF8-FF48809F73BD}" type="datetimeFigureOut">
              <a:rPr lang="it-IT"/>
              <a:pPr>
                <a:defRPr/>
              </a:pPr>
              <a:t>30/07/2019</a:t>
            </a:fld>
            <a:endParaRPr lang="it-IT"/>
          </a:p>
        </p:txBody>
      </p:sp>
      <p:sp>
        <p:nvSpPr>
          <p:cNvPr id="3" name="Footer Placeholder 4"/>
          <p:cNvSpPr>
            <a:spLocks noGrp="1"/>
          </p:cNvSpPr>
          <p:nvPr>
            <p:ph type="ftr" sz="quarter" idx="11"/>
          </p:nvPr>
        </p:nvSpPr>
        <p:spPr>
          <a:ln/>
        </p:spPr>
        <p:txBody>
          <a:bodyPr/>
          <a:lstStyle>
            <a:lvl1pPr>
              <a:defRPr/>
            </a:lvl1pPr>
          </a:lstStyle>
          <a:p>
            <a:pPr>
              <a:defRPr/>
            </a:pPr>
            <a:endParaRPr lang="it-IT"/>
          </a:p>
        </p:txBody>
      </p:sp>
      <p:sp>
        <p:nvSpPr>
          <p:cNvPr id="4" name="Slide Number Placeholder 5"/>
          <p:cNvSpPr>
            <a:spLocks noGrp="1"/>
          </p:cNvSpPr>
          <p:nvPr>
            <p:ph type="sldNum" sz="quarter" idx="12"/>
          </p:nvPr>
        </p:nvSpPr>
        <p:spPr>
          <a:ln/>
        </p:spPr>
        <p:txBody>
          <a:bodyPr/>
          <a:lstStyle>
            <a:lvl1pPr>
              <a:defRPr/>
            </a:lvl1pPr>
          </a:lstStyle>
          <a:p>
            <a:pPr>
              <a:defRPr/>
            </a:pPr>
            <a:fld id="{C5523B94-CCFB-42EB-B635-6ECCF0412B6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5" name="Rectangle 8"/>
          <p:cNvSpPr>
            <a:spLocks noChangeAspect="1"/>
          </p:cNvSpPr>
          <p:nvPr/>
        </p:nvSpPr>
        <p:spPr>
          <a:xfrm>
            <a:off x="336550" y="3856038"/>
            <a:ext cx="8472488" cy="9572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3946722"/>
            <a:ext cx="3682084" cy="517136"/>
          </a:xfrm>
        </p:spPr>
        <p:txBody>
          <a:bodyPr anchor="ctr"/>
          <a:lstStyle>
            <a:lvl1pPr algn="l">
              <a:defRPr sz="1500" b="0">
                <a:solidFill>
                  <a:schemeClr val="accent1">
                    <a:lumMod val="75000"/>
                    <a:lumOff val="25000"/>
                  </a:schemeClr>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335862" y="450900"/>
            <a:ext cx="8469630" cy="3153600"/>
          </a:xfrm>
        </p:spPr>
        <p:txBody>
          <a:bodyP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305618" y="3946723"/>
            <a:ext cx="4402490" cy="517136"/>
          </a:xfrm>
        </p:spPr>
        <p:txBody>
          <a:bodyP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gli stili del testo dello schema</a:t>
            </a:r>
          </a:p>
        </p:txBody>
      </p:sp>
      <p:sp>
        <p:nvSpPr>
          <p:cNvPr id="6"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fld id="{1ABD106E-C812-40BB-B7EE-43DB02809459}" type="datetimeFigureOut">
              <a:rPr lang="it-IT"/>
              <a:pPr>
                <a:defRPr/>
              </a:pPr>
              <a:t>30/07/2019</a:t>
            </a:fld>
            <a:endParaRPr lang="it-IT"/>
          </a:p>
        </p:txBody>
      </p:sp>
      <p:sp>
        <p:nvSpPr>
          <p:cNvPr id="7"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it-IT"/>
          </a:p>
        </p:txBody>
      </p:sp>
      <p:sp>
        <p:nvSpPr>
          <p:cNvPr id="8"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25691C2E-EDB9-441A-AC26-3B6411A5D11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35895" y="3520042"/>
            <a:ext cx="8272212" cy="425054"/>
          </a:xfrm>
        </p:spPr>
        <p:txBody>
          <a:bodyPr>
            <a:normAutofit/>
          </a:bodyPr>
          <a:lstStyle>
            <a:lvl1pPr algn="l">
              <a:defRPr sz="1800" b="0">
                <a:solidFill>
                  <a:schemeClr val="accent1"/>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35863" y="449794"/>
            <a:ext cx="8468144" cy="2667939"/>
          </a:xfrm>
        </p:spPr>
        <p:txBody>
          <a:bodyPr lIns="91440" tIns="45720" rIns="91440" bIns="45720" rtlCol="0"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it-IT" noProof="0"/>
              <a:t>Fare clic sull'icona per inserire un'immagine</a:t>
            </a:r>
            <a:endParaRPr lang="en-US" noProof="0" dirty="0"/>
          </a:p>
        </p:txBody>
      </p:sp>
      <p:sp>
        <p:nvSpPr>
          <p:cNvPr id="4" name="Text Placeholder 3"/>
          <p:cNvSpPr>
            <a:spLocks noGrp="1"/>
          </p:cNvSpPr>
          <p:nvPr>
            <p:ph type="body" sz="half" idx="2"/>
          </p:nvPr>
        </p:nvSpPr>
        <p:spPr>
          <a:xfrm>
            <a:off x="435894" y="3945096"/>
            <a:ext cx="8272213" cy="449003"/>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gli stili del testo dello schema</a:t>
            </a:r>
          </a:p>
        </p:txBody>
      </p:sp>
      <p:sp>
        <p:nvSpPr>
          <p:cNvPr id="5" name="Date Placeholder 3"/>
          <p:cNvSpPr>
            <a:spLocks noGrp="1"/>
          </p:cNvSpPr>
          <p:nvPr>
            <p:ph type="dt" sz="half" idx="10"/>
          </p:nvPr>
        </p:nvSpPr>
        <p:spPr>
          <a:ln/>
        </p:spPr>
        <p:txBody>
          <a:bodyPr/>
          <a:lstStyle>
            <a:lvl1pPr>
              <a:defRPr/>
            </a:lvl1pPr>
          </a:lstStyle>
          <a:p>
            <a:pPr>
              <a:defRPr/>
            </a:pPr>
            <a:fld id="{7B425F12-50AD-4F09-AB6F-01FFF91F9CDB}" type="datetimeFigureOut">
              <a:rPr lang="it-IT"/>
              <a:pPr>
                <a:defRPr/>
              </a:pPr>
              <a:t>30/07/2019</a:t>
            </a:fld>
            <a:endParaRPr lang="it-IT"/>
          </a:p>
        </p:txBody>
      </p:sp>
      <p:sp>
        <p:nvSpPr>
          <p:cNvPr id="6" name="Footer Placeholder 4"/>
          <p:cNvSpPr>
            <a:spLocks noGrp="1"/>
          </p:cNvSpPr>
          <p:nvPr>
            <p:ph type="ftr" sz="quarter" idx="11"/>
          </p:nvPr>
        </p:nvSpPr>
        <p:spPr>
          <a:ln/>
        </p:spPr>
        <p:txBody>
          <a:bodyPr/>
          <a:lstStyle>
            <a:lvl1pPr>
              <a:defRPr/>
            </a:lvl1pPr>
          </a:lstStyle>
          <a:p>
            <a:pPr>
              <a:defRPr/>
            </a:pPr>
            <a:endParaRPr lang="it-IT"/>
          </a:p>
        </p:txBody>
      </p:sp>
      <p:sp>
        <p:nvSpPr>
          <p:cNvPr id="7" name="Slide Number Placeholder 5"/>
          <p:cNvSpPr>
            <a:spLocks noGrp="1"/>
          </p:cNvSpPr>
          <p:nvPr>
            <p:ph type="sldNum" sz="quarter" idx="12"/>
          </p:nvPr>
        </p:nvSpPr>
        <p:spPr>
          <a:ln/>
        </p:spPr>
        <p:txBody>
          <a:bodyPr/>
          <a:lstStyle>
            <a:lvl1pPr>
              <a:defRPr/>
            </a:lvl1pPr>
          </a:lstStyle>
          <a:p>
            <a:pPr>
              <a:defRPr/>
            </a:pPr>
            <a:fld id="{889737E6-81F6-4167-8CD9-7448D1322AF1}"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4" name="Rectangle 7"/>
          <p:cNvSpPr>
            <a:spLocks noChangeAspect="1"/>
          </p:cNvSpPr>
          <p:nvPr/>
        </p:nvSpPr>
        <p:spPr>
          <a:xfrm>
            <a:off x="330200" y="460375"/>
            <a:ext cx="8482013" cy="8921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526617"/>
            <a:ext cx="8272212" cy="760350"/>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3"/>
          <p:cNvSpPr>
            <a:spLocks noGrp="1"/>
          </p:cNvSpPr>
          <p:nvPr>
            <p:ph type="dt" sz="half" idx="10"/>
          </p:nvPr>
        </p:nvSpPr>
        <p:spPr/>
        <p:txBody>
          <a:bodyPr/>
          <a:lstStyle>
            <a:lvl1pPr>
              <a:defRPr/>
            </a:lvl1pPr>
          </a:lstStyle>
          <a:p>
            <a:pPr>
              <a:defRPr/>
            </a:pPr>
            <a:fld id="{A13530FB-1688-43C8-BB61-E2CB2777E6DA}" type="datetimeFigureOut">
              <a:rPr lang="it-IT"/>
              <a:pPr>
                <a:defRPr/>
              </a:pPr>
              <a:t>30/07/2019</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C0DEDD52-99D1-4210-BF77-21A94261A7E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436563" y="528638"/>
            <a:ext cx="8270875" cy="892175"/>
          </a:xfrm>
          <a:prstGeom prst="rect">
            <a:avLst/>
          </a:prstGeom>
          <a:noFill/>
          <a:ln w="9525">
            <a:noFill/>
            <a:miter lim="800000"/>
            <a:headEnd/>
            <a:tailEnd/>
          </a:ln>
        </p:spPr>
        <p:txBody>
          <a:bodyPr vert="horz" wrap="square" lIns="91438" tIns="45719" rIns="91438" bIns="45719" numCol="1" anchor="b" anchorCtr="0" compatLnSpc="1">
            <a:prstTxWarp prst="textNoShape">
              <a:avLst/>
            </a:prstTxWarp>
          </a:bodyPr>
          <a:lstStyle/>
          <a:p>
            <a:r>
              <a:rPr lang="it-IT"/>
              <a:t>Fare clic per modificare lo stile del titolo dello schema</a:t>
            </a:r>
            <a:endParaRPr lang="en-US" dirty="0"/>
          </a:p>
        </p:txBody>
      </p:sp>
      <p:sp>
        <p:nvSpPr>
          <p:cNvPr id="1027" name="Text Placeholder 2"/>
          <p:cNvSpPr>
            <a:spLocks noGrp="1"/>
          </p:cNvSpPr>
          <p:nvPr>
            <p:ph type="body" idx="1"/>
          </p:nvPr>
        </p:nvSpPr>
        <p:spPr bwMode="auto">
          <a:xfrm>
            <a:off x="436563" y="1752600"/>
            <a:ext cx="8270875" cy="2641600"/>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4" name="Date Placeholder 3"/>
          <p:cNvSpPr>
            <a:spLocks noGrp="1"/>
          </p:cNvSpPr>
          <p:nvPr>
            <p:ph type="dt" sz="half" idx="2"/>
          </p:nvPr>
        </p:nvSpPr>
        <p:spPr bwMode="auto">
          <a:xfrm>
            <a:off x="5703888" y="4467225"/>
            <a:ext cx="2133600" cy="273050"/>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algn="r" fontAlgn="auto">
              <a:spcBef>
                <a:spcPts val="0"/>
              </a:spcBef>
              <a:spcAft>
                <a:spcPts val="0"/>
              </a:spcAft>
              <a:defRPr sz="675">
                <a:solidFill>
                  <a:schemeClr val="accent2"/>
                </a:solidFill>
                <a:latin typeface="+mn-lt"/>
                <a:cs typeface="+mn-cs"/>
              </a:defRPr>
            </a:lvl1pPr>
          </a:lstStyle>
          <a:p>
            <a:pPr>
              <a:defRPr/>
            </a:pPr>
            <a:fld id="{47A0081E-4383-4EC6-952A-C6F28A2019E0}" type="datetimeFigureOut">
              <a:rPr lang="it-IT"/>
              <a:pPr>
                <a:defRPr/>
              </a:pPr>
              <a:t>30/07/2019</a:t>
            </a:fld>
            <a:endParaRPr lang="it-IT"/>
          </a:p>
        </p:txBody>
      </p:sp>
      <p:sp>
        <p:nvSpPr>
          <p:cNvPr id="5" name="Footer Placeholder 4"/>
          <p:cNvSpPr>
            <a:spLocks noGrp="1"/>
          </p:cNvSpPr>
          <p:nvPr>
            <p:ph type="ftr" sz="quarter" idx="3"/>
          </p:nvPr>
        </p:nvSpPr>
        <p:spPr bwMode="auto">
          <a:xfrm>
            <a:off x="436563" y="4464050"/>
            <a:ext cx="5187950" cy="273050"/>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algn="l" fontAlgn="auto">
              <a:spcBef>
                <a:spcPts val="0"/>
              </a:spcBef>
              <a:spcAft>
                <a:spcPts val="0"/>
              </a:spcAft>
              <a:defRPr sz="675" cap="all">
                <a:solidFill>
                  <a:schemeClr val="accent2"/>
                </a:solidFill>
                <a:latin typeface="+mn-lt"/>
                <a:cs typeface="+mn-cs"/>
              </a:defRPr>
            </a:lvl1pPr>
          </a:lstStyle>
          <a:p>
            <a:pPr>
              <a:defRPr/>
            </a:pPr>
            <a:endParaRPr lang="it-IT"/>
          </a:p>
        </p:txBody>
      </p:sp>
      <p:sp>
        <p:nvSpPr>
          <p:cNvPr id="6" name="Slide Number Placeholder 5"/>
          <p:cNvSpPr>
            <a:spLocks noGrp="1"/>
          </p:cNvSpPr>
          <p:nvPr>
            <p:ph type="sldNum" sz="quarter" idx="4"/>
          </p:nvPr>
        </p:nvSpPr>
        <p:spPr bwMode="auto">
          <a:xfrm>
            <a:off x="7918450" y="4467225"/>
            <a:ext cx="788988" cy="273050"/>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algn="r" fontAlgn="auto">
              <a:spcBef>
                <a:spcPts val="0"/>
              </a:spcBef>
              <a:spcAft>
                <a:spcPts val="0"/>
              </a:spcAft>
              <a:defRPr sz="675">
                <a:solidFill>
                  <a:schemeClr val="accent2"/>
                </a:solidFill>
                <a:latin typeface="+mn-lt"/>
                <a:cs typeface="+mn-cs"/>
              </a:defRPr>
            </a:lvl1pPr>
          </a:lstStyle>
          <a:p>
            <a:pPr>
              <a:defRPr/>
            </a:pPr>
            <a:fld id="{608DAD4A-4219-49D9-8CAD-DF4106E46AEC}" type="slidenum">
              <a:rPr lang="it-IT"/>
              <a:pPr>
                <a:defRPr/>
              </a:pPr>
              <a:t>‹N›</a:t>
            </a:fld>
            <a:endParaRPr lang="it-IT"/>
          </a:p>
        </p:txBody>
      </p:sp>
      <p:sp>
        <p:nvSpPr>
          <p:cNvPr id="9" name="Rectangle 8"/>
          <p:cNvSpPr/>
          <p:nvPr/>
        </p:nvSpPr>
        <p:spPr>
          <a:xfrm>
            <a:off x="334963" y="342900"/>
            <a:ext cx="2778125" cy="7143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0913" y="339725"/>
            <a:ext cx="2778125" cy="7461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50" y="342900"/>
            <a:ext cx="2778125" cy="6826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4108" r:id="rId1"/>
    <p:sldLayoutId id="2147484114" r:id="rId2"/>
    <p:sldLayoutId id="2147484109" r:id="rId3"/>
    <p:sldLayoutId id="2147484110" r:id="rId4"/>
    <p:sldLayoutId id="2147484115" r:id="rId5"/>
    <p:sldLayoutId id="2147484111" r:id="rId6"/>
    <p:sldLayoutId id="2147484116" r:id="rId7"/>
    <p:sldLayoutId id="2147484112" r:id="rId8"/>
    <p:sldLayoutId id="2147484117" r:id="rId9"/>
    <p:sldLayoutId id="2147484118" r:id="rId10"/>
    <p:sldLayoutId id="2147484113" r:id="rId11"/>
  </p:sldLayoutIdLst>
  <p:txStyles>
    <p:titleStyle>
      <a:lvl1pPr algn="l" defTabSz="342900" rtl="0" eaLnBrk="0" fontAlgn="base" hangingPunct="0">
        <a:spcBef>
          <a:spcPct val="0"/>
        </a:spcBef>
        <a:spcAft>
          <a:spcPct val="0"/>
        </a:spcAft>
        <a:defRPr sz="2100" kern="1200" cap="all">
          <a:solidFill>
            <a:schemeClr val="bg1"/>
          </a:solidFill>
          <a:latin typeface="+mj-lt"/>
          <a:ea typeface="+mj-ea"/>
          <a:cs typeface="+mj-cs"/>
        </a:defRPr>
      </a:lvl1pPr>
      <a:lvl2pPr algn="l" defTabSz="342900" rtl="0" eaLnBrk="0" fontAlgn="base" hangingPunct="0">
        <a:spcBef>
          <a:spcPct val="0"/>
        </a:spcBef>
        <a:spcAft>
          <a:spcPct val="0"/>
        </a:spcAft>
        <a:defRPr sz="2100">
          <a:solidFill>
            <a:schemeClr val="bg1"/>
          </a:solidFill>
          <a:latin typeface="Gill Sans MT" pitchFamily="34" charset="0"/>
        </a:defRPr>
      </a:lvl2pPr>
      <a:lvl3pPr algn="l" defTabSz="342900" rtl="0" eaLnBrk="0" fontAlgn="base" hangingPunct="0">
        <a:spcBef>
          <a:spcPct val="0"/>
        </a:spcBef>
        <a:spcAft>
          <a:spcPct val="0"/>
        </a:spcAft>
        <a:defRPr sz="2100">
          <a:solidFill>
            <a:schemeClr val="bg1"/>
          </a:solidFill>
          <a:latin typeface="Gill Sans MT" pitchFamily="34" charset="0"/>
        </a:defRPr>
      </a:lvl3pPr>
      <a:lvl4pPr algn="l" defTabSz="342900" rtl="0" eaLnBrk="0" fontAlgn="base" hangingPunct="0">
        <a:spcBef>
          <a:spcPct val="0"/>
        </a:spcBef>
        <a:spcAft>
          <a:spcPct val="0"/>
        </a:spcAft>
        <a:defRPr sz="2100">
          <a:solidFill>
            <a:schemeClr val="bg1"/>
          </a:solidFill>
          <a:latin typeface="Gill Sans MT" pitchFamily="34" charset="0"/>
        </a:defRPr>
      </a:lvl4pPr>
      <a:lvl5pPr algn="l" defTabSz="342900" rtl="0" eaLnBrk="0" fontAlgn="base" hangingPunct="0">
        <a:spcBef>
          <a:spcPct val="0"/>
        </a:spcBef>
        <a:spcAft>
          <a:spcPct val="0"/>
        </a:spcAft>
        <a:defRPr sz="2100">
          <a:solidFill>
            <a:schemeClr val="bg1"/>
          </a:solidFill>
          <a:latin typeface="Gill Sans MT"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342900" rtl="0" eaLnBrk="0" fontAlgn="base" hangingPunct="0">
        <a:spcBef>
          <a:spcPct val="20000"/>
        </a:spcBef>
        <a:spcAft>
          <a:spcPts val="450"/>
        </a:spcAft>
        <a:buClr>
          <a:schemeClr val="accent2"/>
        </a:buClr>
        <a:buSzPct val="92000"/>
        <a:buFont typeface="Wingdings 2" pitchFamily="18" charset="2"/>
        <a:buChar char=""/>
        <a:defRPr sz="1300" kern="1200">
          <a:solidFill>
            <a:schemeClr val="tx2"/>
          </a:solidFill>
          <a:latin typeface="+mn-lt"/>
          <a:ea typeface="+mn-ea"/>
          <a:cs typeface="+mn-cs"/>
        </a:defRPr>
      </a:lvl1pPr>
      <a:lvl2pPr marL="471488" indent="-228600" algn="l" defTabSz="342900" rtl="0" eaLnBrk="0" fontAlgn="base" hangingPunct="0">
        <a:spcBef>
          <a:spcPct val="20000"/>
        </a:spcBef>
        <a:spcAft>
          <a:spcPts val="450"/>
        </a:spcAft>
        <a:buClr>
          <a:schemeClr val="accent2"/>
        </a:buClr>
        <a:buSzPct val="92000"/>
        <a:buFont typeface="Wingdings 2" pitchFamily="18" charset="2"/>
        <a:buChar char=""/>
        <a:defRPr sz="1200" kern="1200">
          <a:solidFill>
            <a:schemeClr val="tx2"/>
          </a:solidFill>
          <a:latin typeface="+mn-lt"/>
          <a:ea typeface="+mn-ea"/>
          <a:cs typeface="+mn-cs"/>
        </a:defRPr>
      </a:lvl2pPr>
      <a:lvl3pPr marL="674688" indent="-201613" algn="l" defTabSz="342900" rtl="0" eaLnBrk="0" fontAlgn="base" hangingPunct="0">
        <a:spcBef>
          <a:spcPct val="20000"/>
        </a:spcBef>
        <a:spcAft>
          <a:spcPts val="450"/>
        </a:spcAft>
        <a:buClr>
          <a:schemeClr val="accent2"/>
        </a:buClr>
        <a:buSzPct val="92000"/>
        <a:buFont typeface="Wingdings 2" pitchFamily="18" charset="2"/>
        <a:buChar char=""/>
        <a:defRPr sz="1000" kern="1200">
          <a:solidFill>
            <a:schemeClr val="tx2"/>
          </a:solidFill>
          <a:latin typeface="+mn-lt"/>
          <a:ea typeface="+mn-ea"/>
          <a:cs typeface="+mn-cs"/>
        </a:defRPr>
      </a:lvl3pPr>
      <a:lvl4pPr marL="930275" indent="-174625" algn="l" defTabSz="342900" rtl="0" eaLnBrk="0" fontAlgn="base" hangingPunct="0">
        <a:spcBef>
          <a:spcPct val="20000"/>
        </a:spcBef>
        <a:spcAft>
          <a:spcPts val="450"/>
        </a:spcAft>
        <a:buClr>
          <a:schemeClr val="accent2"/>
        </a:buClr>
        <a:buSzPct val="92000"/>
        <a:buFont typeface="Wingdings 2" pitchFamily="18" charset="2"/>
        <a:buChar char=""/>
        <a:defRPr sz="900" kern="1200">
          <a:solidFill>
            <a:schemeClr val="tx2"/>
          </a:solidFill>
          <a:latin typeface="+mn-lt"/>
          <a:ea typeface="+mn-ea"/>
          <a:cs typeface="+mn-cs"/>
        </a:defRPr>
      </a:lvl4pPr>
      <a:lvl5pPr marL="1200150" indent="-174625" algn="l" defTabSz="342900" rtl="0" eaLnBrk="0" fontAlgn="base" hangingPunct="0">
        <a:spcBef>
          <a:spcPct val="20000"/>
        </a:spcBef>
        <a:spcAft>
          <a:spcPts val="450"/>
        </a:spcAft>
        <a:buClr>
          <a:schemeClr val="accent2"/>
        </a:buClr>
        <a:buSzPct val="92000"/>
        <a:buFont typeface="Wingdings 2"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hyperlink" Target="Allegato%202%20CAPRINI%20score%20ultima%20versione.docx"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magine 1"/>
          <p:cNvPicPr>
            <a:picLocks noChangeAspect="1"/>
          </p:cNvPicPr>
          <p:nvPr/>
        </p:nvPicPr>
        <p:blipFill>
          <a:blip r:embed="rId2"/>
          <a:srcRect/>
          <a:stretch>
            <a:fillRect/>
          </a:stretch>
        </p:blipFill>
        <p:spPr bwMode="auto">
          <a:xfrm>
            <a:off x="701675" y="754063"/>
            <a:ext cx="7381875" cy="3363912"/>
          </a:xfrm>
          <a:prstGeom prst="rect">
            <a:avLst/>
          </a:prstGeom>
          <a:noFill/>
          <a:ln w="9525">
            <a:noFill/>
            <a:miter lim="800000"/>
            <a:headEnd/>
            <a:tailEnd/>
          </a:ln>
        </p:spPr>
      </p:pic>
      <p:sp>
        <p:nvSpPr>
          <p:cNvPr id="15362" name="CasellaDiTesto 2"/>
          <p:cNvSpPr txBox="1">
            <a:spLocks noChangeArrowheads="1"/>
          </p:cNvSpPr>
          <p:nvPr/>
        </p:nvSpPr>
        <p:spPr bwMode="auto">
          <a:xfrm>
            <a:off x="2286000" y="476250"/>
            <a:ext cx="4016375" cy="346075"/>
          </a:xfrm>
          <a:prstGeom prst="rect">
            <a:avLst/>
          </a:prstGeom>
          <a:noFill/>
          <a:ln w="9525">
            <a:noFill/>
            <a:miter lim="800000"/>
            <a:headEnd/>
            <a:tailEnd/>
          </a:ln>
        </p:spPr>
        <p:txBody>
          <a:bodyPr lIns="68580" tIns="34290" rIns="68580" bIns="34290">
            <a:spAutoFit/>
          </a:bodyPr>
          <a:lstStyle/>
          <a:p>
            <a:pPr defTabSz="685800"/>
            <a:r>
              <a:rPr lang="it-IT">
                <a:latin typeface="Calibri" pitchFamily="34" charset="0"/>
              </a:rPr>
              <a:t>Legge 24  1 aprile 2017 «Decreto Gelli»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46050" y="-38100"/>
            <a:ext cx="8270875" cy="447675"/>
          </a:xfrm>
        </p:spPr>
        <p:txBody>
          <a:bodyPr/>
          <a:lstStyle/>
          <a:p>
            <a:r>
              <a:rPr lang="it-IT" b="1" cap="none" dirty="0" err="1" smtClean="0"/>
              <a:t>Significant</a:t>
            </a:r>
            <a:r>
              <a:rPr lang="it-IT" b="1" cap="none" dirty="0" smtClean="0"/>
              <a:t> </a:t>
            </a:r>
            <a:r>
              <a:rPr lang="it-IT" b="1" cap="none" dirty="0" err="1" smtClean="0"/>
              <a:t>Event</a:t>
            </a:r>
            <a:r>
              <a:rPr lang="it-IT" b="1" cap="none" dirty="0" smtClean="0"/>
              <a:t> Audit</a:t>
            </a:r>
          </a:p>
        </p:txBody>
      </p:sp>
      <p:sp>
        <p:nvSpPr>
          <p:cNvPr id="20482" name="Rectangle 5"/>
          <p:cNvSpPr>
            <a:spLocks noChangeArrowheads="1"/>
          </p:cNvSpPr>
          <p:nvPr/>
        </p:nvSpPr>
        <p:spPr bwMode="auto">
          <a:xfrm>
            <a:off x="0" y="-4167188"/>
            <a:ext cx="9144000" cy="0"/>
          </a:xfrm>
          <a:prstGeom prst="rect">
            <a:avLst/>
          </a:prstGeom>
          <a:noFill/>
          <a:ln w="9525">
            <a:noFill/>
            <a:miter lim="800000"/>
            <a:headEnd/>
            <a:tailEnd/>
          </a:ln>
        </p:spPr>
        <p:txBody>
          <a:bodyPr wrap="none" anchor="ctr">
            <a:spAutoFit/>
          </a:bodyPr>
          <a:lstStyle/>
          <a:p>
            <a:endParaRPr lang="it-IT"/>
          </a:p>
        </p:txBody>
      </p:sp>
      <p:sp>
        <p:nvSpPr>
          <p:cNvPr id="2" name="CasellaDiTesto 1">
            <a:hlinkClick r:id="rId2" action="ppaction://hlinkfile"/>
          </p:cNvPr>
          <p:cNvSpPr txBox="1"/>
          <p:nvPr/>
        </p:nvSpPr>
        <p:spPr>
          <a:xfrm>
            <a:off x="871151" y="1124465"/>
            <a:ext cx="6765325" cy="1877437"/>
          </a:xfrm>
          <a:prstGeom prst="rect">
            <a:avLst/>
          </a:prstGeom>
          <a:noFill/>
        </p:spPr>
        <p:txBody>
          <a:bodyPr wrap="square" rtlCol="0">
            <a:spAutoFit/>
          </a:bodyPr>
          <a:lstStyle/>
          <a:p>
            <a:r>
              <a:rPr lang="it-IT" sz="2000" b="1" dirty="0" smtClean="0"/>
              <a:t>Le azioni</a:t>
            </a:r>
          </a:p>
          <a:p>
            <a:endParaRPr lang="it-IT" sz="2000" dirty="0"/>
          </a:p>
          <a:p>
            <a:pPr marL="285750" indent="-285750">
              <a:buFont typeface="Arial" panose="020B0604020202020204" pitchFamily="34" charset="0"/>
              <a:buChar char="•"/>
            </a:pPr>
            <a:r>
              <a:rPr lang="it-IT" sz="2000" dirty="0" smtClean="0"/>
              <a:t>La scheda di valutazione </a:t>
            </a:r>
            <a:r>
              <a:rPr lang="it-IT" sz="2000" b="1" dirty="0" smtClean="0">
                <a:hlinkClick r:id="rId2" action="ppaction://hlinkfile"/>
              </a:rPr>
              <a:t>CAPRINI SCORE</a:t>
            </a:r>
            <a:endParaRPr lang="it-IT" sz="2000" b="1" dirty="0" smtClean="0"/>
          </a:p>
          <a:p>
            <a:pPr marL="285750" indent="-285750">
              <a:buFont typeface="Arial" panose="020B0604020202020204" pitchFamily="34" charset="0"/>
              <a:buChar char="•"/>
            </a:pPr>
            <a:r>
              <a:rPr lang="it-IT" sz="2000" dirty="0" smtClean="0"/>
              <a:t>La Procedura Aziendale (unica per tutte le UUOO)</a:t>
            </a:r>
          </a:p>
          <a:p>
            <a:pPr marL="285750" indent="-285750">
              <a:buFont typeface="Arial" panose="020B0604020202020204" pitchFamily="34" charset="0"/>
              <a:buChar char="•"/>
            </a:pPr>
            <a:r>
              <a:rPr lang="it-IT" sz="2000" dirty="0" smtClean="0"/>
              <a:t>Il monitoraggio degli eventi</a:t>
            </a:r>
            <a:endParaRPr lang="it-IT" sz="2000" dirty="0"/>
          </a:p>
          <a:p>
            <a:pPr marL="742950" lvl="1" indent="-285750">
              <a:buFont typeface="Arial" panose="020B0604020202020204" pitchFamily="34" charset="0"/>
              <a:buChar char="•"/>
            </a:pPr>
            <a:endParaRPr lang="it-IT" sz="1600" dirty="0"/>
          </a:p>
        </p:txBody>
      </p:sp>
    </p:spTree>
    <p:extLst>
      <p:ext uri="{BB962C8B-B14F-4D97-AF65-F5344CB8AC3E}">
        <p14:creationId xmlns:p14="http://schemas.microsoft.com/office/powerpoint/2010/main" val="1169058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a:xfrm>
            <a:off x="436563" y="0"/>
            <a:ext cx="8270875" cy="423303"/>
          </a:xfrm>
        </p:spPr>
        <p:txBody>
          <a:bodyPr/>
          <a:lstStyle/>
          <a:p>
            <a:r>
              <a:rPr lang="it-IT" sz="2800" b="1" cap="none" dirty="0" smtClean="0"/>
              <a:t>Insider</a:t>
            </a:r>
          </a:p>
        </p:txBody>
      </p:sp>
      <p:pic>
        <p:nvPicPr>
          <p:cNvPr id="2" name="Immagine 1"/>
          <p:cNvPicPr>
            <a:picLocks noChangeAspect="1"/>
          </p:cNvPicPr>
          <p:nvPr/>
        </p:nvPicPr>
        <p:blipFill rotWithShape="1">
          <a:blip r:embed="rId2"/>
          <a:srcRect l="2380" t="23590" r="5930" b="12901"/>
          <a:stretch/>
        </p:blipFill>
        <p:spPr>
          <a:xfrm>
            <a:off x="101735" y="773402"/>
            <a:ext cx="8849082" cy="3447781"/>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a:xfrm>
            <a:off x="436563" y="82550"/>
            <a:ext cx="8270875" cy="892175"/>
          </a:xfrm>
        </p:spPr>
        <p:txBody>
          <a:bodyPr/>
          <a:lstStyle/>
          <a:p>
            <a:r>
              <a:rPr lang="it-IT" sz="2800" b="1" cap="none" dirty="0" smtClean="0"/>
              <a:t>Il gioco più diffuso nel mondo…</a:t>
            </a:r>
          </a:p>
        </p:txBody>
      </p:sp>
      <p:pic>
        <p:nvPicPr>
          <p:cNvPr id="14340" name="Picture 4" descr="Risultati immagini per cluedo vecchia edizione"/>
          <p:cNvPicPr>
            <a:picLocks noChangeAspect="1" noChangeArrowheads="1"/>
          </p:cNvPicPr>
          <p:nvPr/>
        </p:nvPicPr>
        <p:blipFill>
          <a:blip r:embed="rId2"/>
          <a:srcRect/>
          <a:stretch>
            <a:fillRect/>
          </a:stretch>
        </p:blipFill>
        <p:spPr bwMode="auto">
          <a:xfrm>
            <a:off x="1828800" y="1573213"/>
            <a:ext cx="4862513" cy="3186112"/>
          </a:xfrm>
          <a:prstGeom prst="rect">
            <a:avLst/>
          </a:prstGeom>
          <a:noFill/>
        </p:spPr>
      </p:pic>
    </p:spTree>
    <p:extLst>
      <p:ext uri="{BB962C8B-B14F-4D97-AF65-F5344CB8AC3E}">
        <p14:creationId xmlns:p14="http://schemas.microsoft.com/office/powerpoint/2010/main" val="3203722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Immagine 1"/>
          <p:cNvPicPr>
            <a:picLocks noChangeAspect="1"/>
          </p:cNvPicPr>
          <p:nvPr/>
        </p:nvPicPr>
        <p:blipFill>
          <a:blip r:embed="rId2"/>
          <a:srcRect/>
          <a:stretch>
            <a:fillRect/>
          </a:stretch>
        </p:blipFill>
        <p:spPr bwMode="auto">
          <a:xfrm>
            <a:off x="1643063" y="1268413"/>
            <a:ext cx="5672137" cy="2965450"/>
          </a:xfrm>
          <a:prstGeom prst="rect">
            <a:avLst/>
          </a:prstGeom>
          <a:noFill/>
          <a:ln w="9525">
            <a:noFill/>
            <a:miter lim="800000"/>
            <a:headEnd/>
            <a:tailEnd/>
          </a:ln>
        </p:spPr>
      </p:pic>
      <p:sp>
        <p:nvSpPr>
          <p:cNvPr id="16386" name="Rettangolo 3"/>
          <p:cNvSpPr>
            <a:spLocks noChangeArrowheads="1"/>
          </p:cNvSpPr>
          <p:nvPr/>
        </p:nvSpPr>
        <p:spPr bwMode="auto">
          <a:xfrm>
            <a:off x="2151063" y="512763"/>
            <a:ext cx="4510087" cy="314325"/>
          </a:xfrm>
          <a:prstGeom prst="rect">
            <a:avLst/>
          </a:prstGeom>
          <a:noFill/>
          <a:ln w="9525">
            <a:noFill/>
            <a:miter lim="800000"/>
            <a:headEnd/>
            <a:tailEnd/>
          </a:ln>
        </p:spPr>
        <p:txBody>
          <a:bodyPr lIns="68580" tIns="34290" rIns="68580" bIns="34290">
            <a:spAutoFit/>
          </a:bodyPr>
          <a:lstStyle/>
          <a:p>
            <a:pPr defTabSz="685800"/>
            <a:r>
              <a:rPr lang="it-IT" sz="1600">
                <a:latin typeface="Calibri" pitchFamily="34" charset="0"/>
              </a:rPr>
              <a:t>Legge 24  1 aprile 2017 «Decreto Gelli» articolo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ttangolo 3"/>
          <p:cNvSpPr>
            <a:spLocks noChangeArrowheads="1"/>
          </p:cNvSpPr>
          <p:nvPr/>
        </p:nvSpPr>
        <p:spPr bwMode="auto">
          <a:xfrm>
            <a:off x="2151063" y="512763"/>
            <a:ext cx="4510087" cy="314325"/>
          </a:xfrm>
          <a:prstGeom prst="rect">
            <a:avLst/>
          </a:prstGeom>
          <a:noFill/>
          <a:ln w="9525">
            <a:noFill/>
            <a:miter lim="800000"/>
            <a:headEnd/>
            <a:tailEnd/>
          </a:ln>
        </p:spPr>
        <p:txBody>
          <a:bodyPr lIns="68580" tIns="34290" rIns="68580" bIns="34290">
            <a:spAutoFit/>
          </a:bodyPr>
          <a:lstStyle/>
          <a:p>
            <a:pPr algn="ctr" defTabSz="685800"/>
            <a:r>
              <a:rPr lang="it-IT" sz="1600" dirty="0" smtClean="0">
                <a:latin typeface="Calibri" pitchFamily="34" charset="0"/>
              </a:rPr>
              <a:t>Delibera n.67 marzo 2019</a:t>
            </a:r>
            <a:endParaRPr lang="it-IT" sz="1600" dirty="0">
              <a:latin typeface="Calibri" pitchFamily="34" charset="0"/>
            </a:endParaRPr>
          </a:p>
        </p:txBody>
      </p:sp>
      <p:pic>
        <p:nvPicPr>
          <p:cNvPr id="2" name="Immagine 1"/>
          <p:cNvPicPr>
            <a:picLocks noChangeAspect="1"/>
          </p:cNvPicPr>
          <p:nvPr/>
        </p:nvPicPr>
        <p:blipFill rotWithShape="1">
          <a:blip r:embed="rId2"/>
          <a:srcRect l="26965" t="14333" r="29689" b="42510"/>
          <a:stretch/>
        </p:blipFill>
        <p:spPr>
          <a:xfrm>
            <a:off x="1371599" y="878523"/>
            <a:ext cx="6592714" cy="3692340"/>
          </a:xfrm>
          <a:prstGeom prst="rect">
            <a:avLst/>
          </a:prstGeom>
        </p:spPr>
      </p:pic>
    </p:spTree>
    <p:extLst>
      <p:ext uri="{BB962C8B-B14F-4D97-AF65-F5344CB8AC3E}">
        <p14:creationId xmlns:p14="http://schemas.microsoft.com/office/powerpoint/2010/main" val="297500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436563" y="528638"/>
            <a:ext cx="8270875" cy="447675"/>
          </a:xfrm>
        </p:spPr>
        <p:txBody>
          <a:bodyPr/>
          <a:lstStyle/>
          <a:p>
            <a:r>
              <a:rPr lang="it-IT" b="1" cap="none" smtClean="0"/>
              <a:t>Il Piano Programma Gestione del Rischio</a:t>
            </a:r>
          </a:p>
        </p:txBody>
      </p:sp>
      <p:sp>
        <p:nvSpPr>
          <p:cNvPr id="17410" name="Rectangle 3"/>
          <p:cNvSpPr>
            <a:spLocks noGrp="1"/>
          </p:cNvSpPr>
          <p:nvPr>
            <p:ph type="body" idx="1"/>
          </p:nvPr>
        </p:nvSpPr>
        <p:spPr>
          <a:xfrm>
            <a:off x="436563" y="1204913"/>
            <a:ext cx="8270875" cy="3417887"/>
          </a:xfrm>
        </p:spPr>
        <p:txBody>
          <a:bodyPr/>
          <a:lstStyle/>
          <a:p>
            <a:r>
              <a:rPr lang="it-IT" sz="2000" smtClean="0"/>
              <a:t>Il principale atto istituzionale con cui le Aziende sanitarie assumono un impegno formale e verificabile per la </a:t>
            </a:r>
            <a:r>
              <a:rPr lang="it-IT" sz="2000" b="1" smtClean="0"/>
              <a:t>tutela della sicurezza dei pazienti</a:t>
            </a:r>
            <a:r>
              <a:rPr lang="it-IT" sz="2000" smtClean="0"/>
              <a:t> e </a:t>
            </a:r>
            <a:r>
              <a:rPr lang="it-IT" sz="2000" b="1" smtClean="0"/>
              <a:t>delle cure.</a:t>
            </a:r>
            <a:endParaRPr lang="it-IT" sz="2000" smtClean="0"/>
          </a:p>
          <a:p>
            <a:pPr>
              <a:buFont typeface="Wingdings 2" pitchFamily="18" charset="2"/>
              <a:buNone/>
            </a:pPr>
            <a:endParaRPr lang="it-IT" sz="2000" smtClean="0"/>
          </a:p>
          <a:p>
            <a:r>
              <a:rPr lang="it-IT" sz="2000" smtClean="0"/>
              <a:t>Prevede obiettivi poliennali e step annuali </a:t>
            </a:r>
          </a:p>
          <a:p>
            <a:endParaRPr lang="it-IT" sz="2000" smtClean="0"/>
          </a:p>
          <a:p>
            <a:r>
              <a:rPr lang="it-IT" sz="2000" smtClean="0"/>
              <a:t>Nel Piano-Programma si identificano e mettono in relazione interna le componenti del </a:t>
            </a:r>
            <a:r>
              <a:rPr lang="it-IT" sz="2000" b="1" smtClean="0"/>
              <a:t>‘sistema sicurezza’ aziendale, </a:t>
            </a:r>
            <a:r>
              <a:rPr lang="it-IT" sz="2000" smtClean="0"/>
              <a:t>le sue risorse, i suoi processi, i suoi momenti di controllo, realizzando sinergie.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436563" y="0"/>
            <a:ext cx="8270875" cy="447675"/>
          </a:xfrm>
        </p:spPr>
        <p:txBody>
          <a:bodyPr/>
          <a:lstStyle/>
          <a:p>
            <a:r>
              <a:rPr lang="it-IT" b="1" cap="none" smtClean="0"/>
              <a:t>Il Piano Programma Gestione del Rischio 2019-2021</a:t>
            </a:r>
          </a:p>
        </p:txBody>
      </p:sp>
      <p:sp>
        <p:nvSpPr>
          <p:cNvPr id="18434" name="Rectangle 3"/>
          <p:cNvSpPr>
            <a:spLocks noGrp="1"/>
          </p:cNvSpPr>
          <p:nvPr>
            <p:ph type="body" idx="1"/>
          </p:nvPr>
        </p:nvSpPr>
        <p:spPr>
          <a:xfrm>
            <a:off x="436563" y="803275"/>
            <a:ext cx="8270875" cy="3965575"/>
          </a:xfrm>
        </p:spPr>
        <p:txBody>
          <a:bodyPr/>
          <a:lstStyle/>
          <a:p>
            <a:pPr>
              <a:lnSpc>
                <a:spcPct val="90000"/>
              </a:lnSpc>
            </a:pPr>
            <a:r>
              <a:rPr lang="it-IT" sz="2000" smtClean="0">
                <a:latin typeface="Calibri" pitchFamily="34" charset="0"/>
              </a:rPr>
              <a:t>Cultura della gestione del rischio</a:t>
            </a:r>
          </a:p>
          <a:p>
            <a:pPr>
              <a:lnSpc>
                <a:spcPct val="90000"/>
              </a:lnSpc>
            </a:pPr>
            <a:r>
              <a:rPr lang="it-IT" sz="2000" smtClean="0">
                <a:latin typeface="Calibri" pitchFamily="34" charset="0"/>
              </a:rPr>
              <a:t>Gestione del rischio infettivo e promozione della salute</a:t>
            </a:r>
          </a:p>
          <a:p>
            <a:pPr>
              <a:lnSpc>
                <a:spcPct val="90000"/>
              </a:lnSpc>
            </a:pPr>
            <a:r>
              <a:rPr lang="it-IT" sz="2000" smtClean="0">
                <a:latin typeface="Calibri" pitchFamily="34" charset="0"/>
              </a:rPr>
              <a:t>Sicurezza del paziente chirurgico</a:t>
            </a:r>
            <a:endParaRPr lang="it-IT" sz="2200" smtClean="0">
              <a:latin typeface="Calibri" pitchFamily="34" charset="0"/>
            </a:endParaRPr>
          </a:p>
          <a:p>
            <a:pPr>
              <a:lnSpc>
                <a:spcPct val="90000"/>
              </a:lnSpc>
            </a:pPr>
            <a:r>
              <a:rPr lang="it-IT" sz="2000" smtClean="0">
                <a:latin typeface="Calibri" pitchFamily="34" charset="0"/>
              </a:rPr>
              <a:t>Gestione del farmaco </a:t>
            </a:r>
          </a:p>
          <a:p>
            <a:pPr>
              <a:lnSpc>
                <a:spcPct val="90000"/>
              </a:lnSpc>
            </a:pPr>
            <a:r>
              <a:rPr lang="it-IT" sz="2000" smtClean="0">
                <a:latin typeface="Calibri" pitchFamily="34" charset="0"/>
              </a:rPr>
              <a:t>Prevenzione, segnalazione e gestione delle cadute</a:t>
            </a:r>
          </a:p>
          <a:p>
            <a:pPr>
              <a:lnSpc>
                <a:spcPct val="90000"/>
              </a:lnSpc>
            </a:pPr>
            <a:r>
              <a:rPr lang="it-IT" sz="2000" smtClean="0">
                <a:latin typeface="Calibri" pitchFamily="34" charset="0"/>
              </a:rPr>
              <a:t>Sicurezza del processo di gestione della trasfusione di sangue ed emocomponenti</a:t>
            </a:r>
          </a:p>
          <a:p>
            <a:pPr>
              <a:lnSpc>
                <a:spcPct val="90000"/>
              </a:lnSpc>
            </a:pPr>
            <a:r>
              <a:rPr lang="it-IT" sz="2000" smtClean="0">
                <a:latin typeface="Calibri" pitchFamily="34" charset="0"/>
              </a:rPr>
              <a:t>Raccomandazioni ministeriali</a:t>
            </a:r>
          </a:p>
          <a:p>
            <a:pPr>
              <a:lnSpc>
                <a:spcPct val="90000"/>
              </a:lnSpc>
            </a:pPr>
            <a:r>
              <a:rPr lang="it-IT" sz="2000" smtClean="0">
                <a:latin typeface="Calibri" pitchFamily="34" charset="0"/>
              </a:rPr>
              <a:t>Gestione dei sinistri</a:t>
            </a:r>
          </a:p>
          <a:p>
            <a:pPr>
              <a:lnSpc>
                <a:spcPct val="90000"/>
              </a:lnSpc>
            </a:pPr>
            <a:r>
              <a:rPr lang="it-IT" sz="2000" smtClean="0">
                <a:latin typeface="Calibri" pitchFamily="34" charset="0"/>
              </a:rPr>
              <a:t>Documentazione sanitaria</a:t>
            </a:r>
          </a:p>
          <a:p>
            <a:pPr>
              <a:lnSpc>
                <a:spcPct val="90000"/>
              </a:lnSpc>
            </a:pPr>
            <a:r>
              <a:rPr lang="it-IT" sz="2000" smtClean="0">
                <a:latin typeface="Calibri" pitchFamily="34" charset="0"/>
              </a:rPr>
              <a:t>Sicurezza dell’operatore</a:t>
            </a:r>
            <a:endParaRPr lang="it-IT" sz="20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36561" y="-58308"/>
            <a:ext cx="8270875" cy="447675"/>
          </a:xfrm>
        </p:spPr>
        <p:txBody>
          <a:bodyPr/>
          <a:lstStyle/>
          <a:p>
            <a:r>
              <a:rPr lang="it-IT" b="1" cap="none" dirty="0" smtClean="0"/>
              <a:t>Il Piano Programma</a:t>
            </a:r>
          </a:p>
        </p:txBody>
      </p:sp>
      <p:pic>
        <p:nvPicPr>
          <p:cNvPr id="2" name="Immagine 1"/>
          <p:cNvPicPr>
            <a:picLocks noChangeAspect="1"/>
          </p:cNvPicPr>
          <p:nvPr/>
        </p:nvPicPr>
        <p:blipFill rotWithShape="1">
          <a:blip r:embed="rId2"/>
          <a:srcRect l="35981" t="25184" r="33793" b="10794"/>
          <a:stretch/>
        </p:blipFill>
        <p:spPr>
          <a:xfrm>
            <a:off x="2180968" y="451150"/>
            <a:ext cx="3888372" cy="463255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46050" y="-38100"/>
            <a:ext cx="8270875" cy="447675"/>
          </a:xfrm>
        </p:spPr>
        <p:txBody>
          <a:bodyPr/>
          <a:lstStyle/>
          <a:p>
            <a:r>
              <a:rPr lang="it-IT" b="1" cap="none" smtClean="0"/>
              <a:t>Il Report Gelli</a:t>
            </a:r>
          </a:p>
        </p:txBody>
      </p:sp>
      <p:sp>
        <p:nvSpPr>
          <p:cNvPr id="20482" name="Rectangle 5"/>
          <p:cNvSpPr>
            <a:spLocks noChangeArrowheads="1"/>
          </p:cNvSpPr>
          <p:nvPr/>
        </p:nvSpPr>
        <p:spPr bwMode="auto">
          <a:xfrm>
            <a:off x="0" y="-4167188"/>
            <a:ext cx="9144000" cy="0"/>
          </a:xfrm>
          <a:prstGeom prst="rect">
            <a:avLst/>
          </a:prstGeom>
          <a:noFill/>
          <a:ln w="9525">
            <a:noFill/>
            <a:miter lim="800000"/>
            <a:headEnd/>
            <a:tailEnd/>
          </a:ln>
        </p:spPr>
        <p:txBody>
          <a:bodyPr wrap="none" anchor="ctr">
            <a:spAutoFit/>
          </a:bodyPr>
          <a:lstStyle/>
          <a:p>
            <a:endParaRPr lang="it-IT"/>
          </a:p>
        </p:txBody>
      </p:sp>
      <p:graphicFrame>
        <p:nvGraphicFramePr>
          <p:cNvPr id="55375" name="Group 79"/>
          <p:cNvGraphicFramePr>
            <a:graphicFrameLocks noGrp="1"/>
          </p:cNvGraphicFramePr>
          <p:nvPr/>
        </p:nvGraphicFramePr>
        <p:xfrm>
          <a:off x="0" y="409575"/>
          <a:ext cx="9144000" cy="4783455"/>
        </p:xfrm>
        <a:graphic>
          <a:graphicData uri="http://schemas.openxmlformats.org/drawingml/2006/table">
            <a:tbl>
              <a:tblPr/>
              <a:tblGrid>
                <a:gridCol w="803275"/>
                <a:gridCol w="8340725"/>
              </a:tblGrid>
              <a:tr h="254000">
                <a:tc grid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1" i="0" u="none" strike="noStrike" cap="none" normalizeH="0" baseline="0" smtClean="0">
                          <a:ln>
                            <a:noFill/>
                          </a:ln>
                          <a:solidFill>
                            <a:srgbClr val="FFFFFF"/>
                          </a:solidFill>
                          <a:effectLst/>
                          <a:latin typeface="Cambria" pitchFamily="18" charset="0"/>
                          <a:ea typeface="MS Mincho" pitchFamily="49" charset="-128"/>
                          <a:cs typeface="Times New Roman" pitchFamily="18" charset="0"/>
                        </a:rPr>
                        <a:t>SCHEDA DESCRITTIVA DELLO STRUMENTO/FONTE INFORMATIVA SULLA SICUREZZA DELLE CURE E DEI RELATIVI INTERVENTI PER LA PREVENZIONE E RIDUZIONE DEL RISCHIO CLINICO</a:t>
                      </a:r>
                      <a:endParaRPr kumimoji="0" lang="it-IT" sz="900" b="0" i="0" u="none" strike="noStrike" cap="none" normalizeH="0" baseline="0" smtClean="0">
                        <a:ln>
                          <a:noFill/>
                        </a:ln>
                        <a:solidFill>
                          <a:schemeClr val="tx1"/>
                        </a:solidFill>
                        <a:effectLst/>
                        <a:latin typeface="Arial" charset="0"/>
                        <a:ea typeface="MS Mincho" pitchFamily="49" charset="-128"/>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F5496"/>
                    </a:solidFill>
                  </a:tcPr>
                </a:tc>
                <a:tc hMerge="1">
                  <a:txBody>
                    <a:bodyPr/>
                    <a:lstStyle/>
                    <a:p>
                      <a:endParaRPr lang="it-IT"/>
                    </a:p>
                  </a:txBody>
                  <a:tcPr/>
                </a:tc>
              </a:tr>
              <a:tr h="2238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Tipologia</a:t>
                      </a:r>
                      <a:endParaRPr kumimoji="0" lang="it-IT" sz="900" b="0" i="0" u="none" strike="noStrike" cap="none" normalizeH="0" baseline="0" smtClean="0">
                        <a:ln>
                          <a:noFill/>
                        </a:ln>
                        <a:solidFill>
                          <a:schemeClr val="tx1"/>
                        </a:solidFill>
                        <a:effectLst/>
                        <a:latin typeface="Arial" charset="0"/>
                        <a:ea typeface="MS Mincho" pitchFamily="49" charset="-128"/>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1"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Incident Reporting</a:t>
                      </a:r>
                      <a:endParaRPr kumimoji="0" lang="it-IT" sz="900" b="0" i="0" u="none" strike="noStrike" cap="none" normalizeH="0" baseline="0" smtClean="0">
                        <a:ln>
                          <a:noFill/>
                        </a:ln>
                        <a:solidFill>
                          <a:schemeClr val="tx1"/>
                        </a:solidFill>
                        <a:effectLst/>
                        <a:latin typeface="Arial" charset="0"/>
                        <a:ea typeface="MS Mincho" pitchFamily="49" charset="-128"/>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207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Letteratura/Normativa di riferimento</a:t>
                      </a:r>
                      <a:endParaRPr kumimoji="0" lang="it-IT" sz="900" b="0" i="0" u="none" strike="noStrike" cap="none" normalizeH="0" baseline="0" smtClean="0">
                        <a:ln>
                          <a:noFill/>
                        </a:ln>
                        <a:solidFill>
                          <a:schemeClr val="tx1"/>
                        </a:solidFill>
                        <a:effectLst/>
                        <a:latin typeface="Arial" charset="0"/>
                        <a:ea typeface="MS Mincho" pitchFamily="49" charset="-128"/>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 typeface="Symbol" pitchFamily="18" charset="2"/>
                        <a:buChar char=""/>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Ministero del lavoro, della salute e delle politiche sociali, Decreto 11 dicembre 2009 Istituzione del sistema informativo per il monitoraggio degli errori in sanit</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(G.U. Serie Generale, n. 8 del 12 gennaio 2010)</a:t>
                      </a:r>
                      <a:endParaRPr kumimoji="0" lang="it-IT" sz="9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 typeface="Symbol" pitchFamily="18" charset="2"/>
                        <a:buChar char=""/>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Servizio assistenza ospedaliera, Regione Emilia-Romagna, Incident Reporting in Emilia-Romagna 2013-2015 - novembre 2016</a:t>
                      </a:r>
                      <a:endParaRPr kumimoji="0" lang="it-IT" sz="9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 typeface="Symbol" pitchFamily="18" charset="2"/>
                        <a:buChar char=""/>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Decreto Ministeriale 2 aprile 2015 n. 70</a:t>
                      </a:r>
                      <a:r>
                        <a:rPr kumimoji="0" lang="it-IT" sz="900" b="0" i="1"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Regolamento recante definizione degli standard qualitativi, strutturali, tecnologici e quantitativi relativi all'assistenza ospedaliera. (G.U. 4 giugno 2015, n. 127)</a:t>
                      </a:r>
                      <a:endParaRPr kumimoji="0" lang="it-IT" sz="9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 typeface="Symbol" pitchFamily="18" charset="2"/>
                        <a:buChar char=""/>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Regione Emilia-Romagna, DGR 830 del 12 giugno 2017, Linee di programmazione e di finanziamento delle Aziende e degli enti del Servizio Sanitario Regionale per l</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anno 2017</a:t>
                      </a: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003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Descrizione dello strumento/ flusso informativo</a:t>
                      </a:r>
                      <a:endParaRPr kumimoji="0" lang="it-IT" sz="900" b="0" i="0" u="none" strike="noStrike" cap="none" normalizeH="0" baseline="0" smtClean="0">
                        <a:ln>
                          <a:noFill/>
                        </a:ln>
                        <a:solidFill>
                          <a:schemeClr val="tx1"/>
                        </a:solidFill>
                        <a:effectLst/>
                        <a:latin typeface="Arial" charset="0"/>
                        <a:ea typeface="MS Mincho" pitchFamily="49" charset="-128"/>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sz="900" b="1"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Definizione</a:t>
                      </a:r>
                      <a:endParaRPr kumimoji="0" lang="it-IT" sz="9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L</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incident reporting </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è</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un sistema di segnalazione, nato nelle organizzazioni ad alto rischio e successivamente adattato al contesto sanitario. Lo strumento consente ai professionisti sanitari di descrivere e comunicare eventi avversi - definiti come danni involontari causati dal sistema sanitario o dalla malattia del paziente (Brennan et al., 1991) - e cosiddetti near miss - definiti come </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eventi evitati</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associati ad errori con la potenzialit</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di causare un evento avverso, che però non si verifica per effetto del caso o perch</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é</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intercettato o perch</a:t>
                      </a:r>
                      <a:r>
                        <a:rPr kumimoji="0" lang="it-IT" sz="900" b="0" i="0" u="none" strike="noStrike" cap="none" normalizeH="0" baseline="0" smtClean="0">
                          <a:ln>
                            <a:noFill/>
                          </a:ln>
                          <a:solidFill>
                            <a:schemeClr val="tx1"/>
                          </a:solidFill>
                          <a:effectLst/>
                          <a:latin typeface="Arial"/>
                          <a:ea typeface="MS Mincho" pitchFamily="49" charset="-128"/>
                          <a:cs typeface="Times New Roman" pitchFamily="18" charset="0"/>
                        </a:rPr>
                        <a:t>é</a:t>
                      </a:r>
                      <a:r>
                        <a:rPr kumimoji="0" lang="it-IT" sz="900" b="0" i="0" u="none" strike="noStrike" cap="none" normalizeH="0" baseline="0" smtClean="0">
                          <a:ln>
                            <a:noFill/>
                          </a:ln>
                          <a:solidFill>
                            <a:schemeClr val="tx1"/>
                          </a:solidFill>
                          <a:effectLst/>
                          <a:latin typeface="Cambria" pitchFamily="18" charset="0"/>
                          <a:ea typeface="MS Mincho" pitchFamily="49" charset="-128"/>
                          <a:cs typeface="Times New Roman" pitchFamily="18" charset="0"/>
                        </a:rPr>
                        <a:t> non comporta effetti indesiderati per il paziente (Ministero della salute, 2007). </a:t>
                      </a: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it-IT" sz="900" b="1" i="0" u="none" strike="noStrike" cap="none" normalizeH="0" baseline="0" smtClean="0">
                          <a:ln>
                            <a:noFill/>
                          </a:ln>
                          <a:solidFill>
                            <a:schemeClr val="tx1"/>
                          </a:solidFill>
                          <a:effectLst/>
                          <a:latin typeface="Cambria" pitchFamily="18" charset="0"/>
                          <a:ea typeface="MS Mincho" pitchFamily="49" charset="-128"/>
                          <a:cs typeface="Arial" charset="0"/>
                        </a:rPr>
                        <a:t>Obiettivi</a:t>
                      </a: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La raccolta sistematica delle informazioni inerenti agli eventi e/o quasi eventi e la periodica lettura e interpretazione delle segnalazioni consente di creare </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massa critica</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per promuovere la conoscenza di rischi presenti o potenziali all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interno delle strutture sanitarie e di accrescere quindi la consapevolezza di aree critiche dell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organizzazione, sia a livello locale che centrale.  Lo scopo principale di questo sistema di segnalazione volontaria (cos</a:t>
                      </a:r>
                      <a:r>
                        <a:rPr kumimoji="0" lang="it-IT" sz="900" b="0" i="0" u="none" strike="noStrike" cap="none" normalizeH="0" baseline="0" smtClean="0">
                          <a:ln>
                            <a:noFill/>
                          </a:ln>
                          <a:solidFill>
                            <a:schemeClr val="tx1"/>
                          </a:solidFill>
                          <a:effectLst/>
                          <a:latin typeface="Arial"/>
                          <a:ea typeface="MS Mincho" pitchFamily="49" charset="-128"/>
                          <a:cs typeface="Arial" charset="0"/>
                        </a:rPr>
                        <a:t>ì</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come di altri sistemi basati sullo stesso principio) </a:t>
                      </a:r>
                      <a:r>
                        <a:rPr kumimoji="0" lang="it-IT" sz="900" b="0" i="0" u="none" strike="noStrike" cap="none" normalizeH="0" baseline="0" smtClean="0">
                          <a:ln>
                            <a:noFill/>
                          </a:ln>
                          <a:solidFill>
                            <a:schemeClr val="tx1"/>
                          </a:solidFill>
                          <a:effectLst/>
                          <a:latin typeface="Arial"/>
                          <a:ea typeface="MS Mincho" pitchFamily="49" charset="-128"/>
                          <a:cs typeface="Arial" charset="0"/>
                        </a:rPr>
                        <a:t>è</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quello di apprendere dall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esperienza (learning), di acquisire informazioni indispensabili per la gestione del rischio e di adottare misure idonee a ridurre e/o a prevenire il ripetersi degli eventi.</a:t>
                      </a: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Un limite intrinseco dello strumento, legato alla volontariet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delle segnalazioni, </a:t>
                      </a:r>
                      <a:r>
                        <a:rPr kumimoji="0" lang="it-IT" sz="900" b="0" i="0" u="none" strike="noStrike" cap="none" normalizeH="0" baseline="0" smtClean="0">
                          <a:ln>
                            <a:noFill/>
                          </a:ln>
                          <a:solidFill>
                            <a:schemeClr val="tx1"/>
                          </a:solidFill>
                          <a:effectLst/>
                          <a:latin typeface="Arial"/>
                          <a:ea typeface="MS Mincho" pitchFamily="49" charset="-128"/>
                          <a:cs typeface="Arial" charset="0"/>
                        </a:rPr>
                        <a:t>è</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la sottostima o la sovrastima degli eventi, a seconda della </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sensibilit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del segnalatore. Ma 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incident reporting non ha finalit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epidemiologiche e le segnalazioni raccolte non possono in alcun modo essere considerate valide per stimare 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incidenza o la prevalenza degli eventi medesimi. I dati raccolti sono quindi da leggere con una certa cautela e con una prospettiva chiara: un elevato numero di segnalazioni (di eventi o near miss) non indica un minore livello di sicurezza garantito da quell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Azienda o da quel Dipartimento/Struttura, e viceversa un numero ridotto di segnalazioni non corrisponde necessariamente a un elevato livello di sicurezza. In entrambi i casi infatti entra in gioco la propensione alla segnalazione, a sua volta influenzata da elementi come la diffusione della cultura della non colpevolizzazione del singolo professionista, la solidit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del sistema delle segnalazioni e la capacit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di apprendimento e risposta dell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organizzazione.  In definitiva, 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incident reporting </a:t>
                      </a:r>
                      <a:r>
                        <a:rPr kumimoji="0" lang="it-IT" sz="900" b="0" i="0" u="none" strike="noStrike" cap="none" normalizeH="0" baseline="0" smtClean="0">
                          <a:ln>
                            <a:noFill/>
                          </a:ln>
                          <a:solidFill>
                            <a:schemeClr val="tx1"/>
                          </a:solidFill>
                          <a:effectLst/>
                          <a:latin typeface="Arial"/>
                          <a:ea typeface="MS Mincho" pitchFamily="49" charset="-128"/>
                          <a:cs typeface="Arial" charset="0"/>
                        </a:rPr>
                        <a:t>è</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da intendersi da un lato come uno strumento di apprendimento continuo, utile a implementare azioni di cambiamento favorevoli (come iniziative formative, diffusione di procedure e soluzioni, miglioramento del clima lavorativo, ecc.), dall</a:t>
                      </a:r>
                      <a:r>
                        <a:rPr kumimoji="0" lang="it-IT" sz="900" b="0" i="0" u="none" strike="noStrike" cap="none" normalizeH="0" baseline="0" smtClean="0">
                          <a:ln>
                            <a:noFill/>
                          </a:ln>
                          <a:solidFill>
                            <a:schemeClr val="tx1"/>
                          </a:solidFill>
                          <a:effectLst/>
                          <a:latin typeface="Arial"/>
                          <a:ea typeface="MS Mincho" pitchFamily="49" charset="-128"/>
                          <a:cs typeface="Arial" charset="0"/>
                        </a:rPr>
                        <a:t>’</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altro come una  spia di allarme di un sistema con la capacit</a:t>
                      </a:r>
                      <a:r>
                        <a:rPr kumimoji="0" lang="it-IT" sz="900" b="0" i="0" u="none" strike="noStrike" cap="none" normalizeH="0" baseline="0" smtClean="0">
                          <a:ln>
                            <a:noFill/>
                          </a:ln>
                          <a:solidFill>
                            <a:schemeClr val="tx1"/>
                          </a:solidFill>
                          <a:effectLst/>
                          <a:latin typeface="Arial"/>
                          <a:ea typeface="MS Mincho" pitchFamily="49" charset="-128"/>
                          <a:cs typeface="Arial" charset="0"/>
                        </a:rPr>
                        <a:t>à</a:t>
                      </a:r>
                      <a:r>
                        <a:rPr kumimoji="0" lang="it-IT" sz="900" b="0" i="0" u="none" strike="noStrike" cap="none" normalizeH="0" baseline="0" smtClean="0">
                          <a:ln>
                            <a:noFill/>
                          </a:ln>
                          <a:solidFill>
                            <a:schemeClr val="tx1"/>
                          </a:solidFill>
                          <a:effectLst/>
                          <a:latin typeface="Cambria" pitchFamily="18" charset="0"/>
                          <a:ea typeface="MS Mincho" pitchFamily="49" charset="-128"/>
                          <a:cs typeface="Arial" charset="0"/>
                        </a:rPr>
                        <a:t> di intercettare (almeno) una parte degli eventi avversi.</a:t>
                      </a:r>
                      <a:endParaRPr kumimoji="0" lang="it-IT" sz="9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pt-BR" sz="900" b="0" i="0" u="none" strike="noStrike" cap="none" normalizeH="0" baseline="0" smtClean="0">
                          <a:ln>
                            <a:noFill/>
                          </a:ln>
                          <a:solidFill>
                            <a:schemeClr val="tx1"/>
                          </a:solidFill>
                          <a:effectLst/>
                          <a:latin typeface="Cambria" pitchFamily="18" charset="0"/>
                          <a:ea typeface="MS Mincho" pitchFamily="49" charset="-128"/>
                          <a:cs typeface="Arial" charset="0"/>
                        </a:rPr>
                        <a:t>Fonte: Dossier ASSR n.250/2015, pag. 15 e 16</a:t>
                      </a:r>
                      <a:endParaRPr kumimoji="0" lang="pt-BR" sz="9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46050" y="-38100"/>
            <a:ext cx="8270875" cy="447675"/>
          </a:xfrm>
        </p:spPr>
        <p:txBody>
          <a:bodyPr/>
          <a:lstStyle/>
          <a:p>
            <a:r>
              <a:rPr lang="it-IT" b="1" cap="none" dirty="0" err="1" smtClean="0"/>
              <a:t>Significant</a:t>
            </a:r>
            <a:r>
              <a:rPr lang="it-IT" b="1" cap="none" dirty="0" smtClean="0"/>
              <a:t> </a:t>
            </a:r>
            <a:r>
              <a:rPr lang="it-IT" b="1" cap="none" dirty="0" err="1" smtClean="0"/>
              <a:t>Event</a:t>
            </a:r>
            <a:r>
              <a:rPr lang="it-IT" b="1" cap="none" dirty="0" smtClean="0"/>
              <a:t> Audit</a:t>
            </a:r>
          </a:p>
        </p:txBody>
      </p:sp>
      <p:sp>
        <p:nvSpPr>
          <p:cNvPr id="20482" name="Rectangle 5"/>
          <p:cNvSpPr>
            <a:spLocks noChangeArrowheads="1"/>
          </p:cNvSpPr>
          <p:nvPr/>
        </p:nvSpPr>
        <p:spPr bwMode="auto">
          <a:xfrm>
            <a:off x="0" y="-4167188"/>
            <a:ext cx="9144000" cy="0"/>
          </a:xfrm>
          <a:prstGeom prst="rect">
            <a:avLst/>
          </a:prstGeom>
          <a:noFill/>
          <a:ln w="9525">
            <a:noFill/>
            <a:miter lim="800000"/>
            <a:headEnd/>
            <a:tailEnd/>
          </a:ln>
        </p:spPr>
        <p:txBody>
          <a:bodyPr wrap="none" anchor="ctr">
            <a:spAutoFit/>
          </a:bodyPr>
          <a:lstStyle/>
          <a:p>
            <a:endParaRPr lang="it-IT"/>
          </a:p>
        </p:txBody>
      </p:sp>
      <p:sp>
        <p:nvSpPr>
          <p:cNvPr id="2" name="CasellaDiTesto 1"/>
          <p:cNvSpPr txBox="1"/>
          <p:nvPr/>
        </p:nvSpPr>
        <p:spPr>
          <a:xfrm>
            <a:off x="871151" y="1124465"/>
            <a:ext cx="6765325" cy="2785378"/>
          </a:xfrm>
          <a:prstGeom prst="rect">
            <a:avLst/>
          </a:prstGeom>
          <a:noFill/>
        </p:spPr>
        <p:txBody>
          <a:bodyPr wrap="square" rtlCol="0">
            <a:spAutoFit/>
          </a:bodyPr>
          <a:lstStyle/>
          <a:p>
            <a:pPr marL="285750" indent="-285750">
              <a:buFont typeface="Arial" panose="020B0604020202020204" pitchFamily="34" charset="0"/>
              <a:buChar char="•"/>
            </a:pPr>
            <a:r>
              <a:rPr lang="it-IT" dirty="0" smtClean="0"/>
              <a:t>2 decessi in Ospedale per TEP post-chirurgica</a:t>
            </a:r>
          </a:p>
          <a:p>
            <a:pPr marL="285750" indent="-285750">
              <a:buFont typeface="Arial" panose="020B0604020202020204" pitchFamily="34" charset="0"/>
              <a:buChar char="•"/>
            </a:pPr>
            <a:r>
              <a:rPr lang="it-IT" dirty="0" smtClean="0"/>
              <a:t>Sintesi del caso:</a:t>
            </a:r>
          </a:p>
          <a:p>
            <a:pPr marL="742950" lvl="1" indent="-285750">
              <a:buFont typeface="Arial" panose="020B0604020202020204" pitchFamily="34" charset="0"/>
              <a:buChar char="•"/>
            </a:pPr>
            <a:r>
              <a:rPr lang="it-IT" sz="1100" b="1" dirty="0"/>
              <a:t>1° caso S.M</a:t>
            </a:r>
            <a:r>
              <a:rPr lang="it-IT" sz="1100" dirty="0"/>
              <a:t>.: 1 giugno alle ore 18.10 il paziente viene condotto da ambulanza 118 al PS Cona per trauma della strada (codice rosso). Dopo stabilizzazione, alle ore 19 viene ricoverato in Rianimazione </a:t>
            </a:r>
            <a:r>
              <a:rPr lang="it-IT" sz="1100" dirty="0" err="1"/>
              <a:t>Osp</a:t>
            </a:r>
            <a:r>
              <a:rPr lang="it-IT" sz="1100" dirty="0"/>
              <a:t>. Nella notte tra l’1 e il 2 viene eseguito il primo intervento chirurgico da parte dell’Ortopedia (riduzione fratture arti </a:t>
            </a:r>
            <a:r>
              <a:rPr lang="it-IT" sz="1100" dirty="0" err="1"/>
              <a:t>inf</a:t>
            </a:r>
            <a:r>
              <a:rPr lang="it-IT" sz="1100" dirty="0"/>
              <a:t>., sutura lacerazioni coscia e polpaccio), a seguito dell’intervento il paziente torna in Rianimazione. Il 2 (ore 16) comincia la profilassi TVP con EBPM. Dato il miglioramento dei parametri, il 3 giugno viene trasferito in Ortopedia. In Ortopedia continua la profilassi con EBPM, decorso regolare, viene sospesa il 9 (giorno prima del 2° intervento). Il 10 ore 9 esegue il 2° intervento ortopedico (riduzione fratture arti </a:t>
            </a:r>
            <a:r>
              <a:rPr lang="it-IT" sz="1100" dirty="0" err="1"/>
              <a:t>inf</a:t>
            </a:r>
            <a:r>
              <a:rPr lang="it-IT" sz="1100" dirty="0"/>
              <a:t>.) e dopo l’intervento viene trasferito in rianimazione dove esegue dal 10 stesso (ore 16) profilassi con EBPM. Dopo stabilizzazione, il 13 viene trasferito in Ortopedia; esegue profilassi TVP con EBPM fino al giorno del decesso (17 giugno – embolia polmonare massiva). </a:t>
            </a:r>
          </a:p>
          <a:p>
            <a:pPr marL="742950" lvl="1" indent="-285750">
              <a:buFont typeface="Arial" panose="020B0604020202020204" pitchFamily="34" charset="0"/>
              <a:buChar char="•"/>
            </a:pPr>
            <a:endParaRPr lang="it-IT" dirty="0"/>
          </a:p>
        </p:txBody>
      </p:sp>
    </p:spTree>
    <p:extLst>
      <p:ext uri="{BB962C8B-B14F-4D97-AF65-F5344CB8AC3E}">
        <p14:creationId xmlns:p14="http://schemas.microsoft.com/office/powerpoint/2010/main" val="3645630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46050" y="-38100"/>
            <a:ext cx="8270875" cy="447675"/>
          </a:xfrm>
        </p:spPr>
        <p:txBody>
          <a:bodyPr/>
          <a:lstStyle/>
          <a:p>
            <a:r>
              <a:rPr lang="it-IT" b="1" cap="none" dirty="0" err="1" smtClean="0"/>
              <a:t>Significant</a:t>
            </a:r>
            <a:r>
              <a:rPr lang="it-IT" b="1" cap="none" dirty="0" smtClean="0"/>
              <a:t> </a:t>
            </a:r>
            <a:r>
              <a:rPr lang="it-IT" b="1" cap="none" dirty="0" err="1" smtClean="0"/>
              <a:t>Event</a:t>
            </a:r>
            <a:r>
              <a:rPr lang="it-IT" b="1" cap="none" dirty="0" smtClean="0"/>
              <a:t> Audit</a:t>
            </a:r>
          </a:p>
        </p:txBody>
      </p:sp>
      <p:sp>
        <p:nvSpPr>
          <p:cNvPr id="20482" name="Rectangle 5"/>
          <p:cNvSpPr>
            <a:spLocks noChangeArrowheads="1"/>
          </p:cNvSpPr>
          <p:nvPr/>
        </p:nvSpPr>
        <p:spPr bwMode="auto">
          <a:xfrm>
            <a:off x="0" y="-4167188"/>
            <a:ext cx="9144000" cy="0"/>
          </a:xfrm>
          <a:prstGeom prst="rect">
            <a:avLst/>
          </a:prstGeom>
          <a:noFill/>
          <a:ln w="9525">
            <a:noFill/>
            <a:miter lim="800000"/>
            <a:headEnd/>
            <a:tailEnd/>
          </a:ln>
        </p:spPr>
        <p:txBody>
          <a:bodyPr wrap="none" anchor="ctr">
            <a:spAutoFit/>
          </a:bodyPr>
          <a:lstStyle/>
          <a:p>
            <a:endParaRPr lang="it-IT"/>
          </a:p>
        </p:txBody>
      </p:sp>
      <p:sp>
        <p:nvSpPr>
          <p:cNvPr id="2" name="CasellaDiTesto 1"/>
          <p:cNvSpPr txBox="1"/>
          <p:nvPr/>
        </p:nvSpPr>
        <p:spPr>
          <a:xfrm>
            <a:off x="871151" y="1124465"/>
            <a:ext cx="6765325" cy="3308598"/>
          </a:xfrm>
          <a:prstGeom prst="rect">
            <a:avLst/>
          </a:prstGeom>
          <a:noFill/>
        </p:spPr>
        <p:txBody>
          <a:bodyPr wrap="square" rtlCol="0">
            <a:spAutoFit/>
          </a:bodyPr>
          <a:lstStyle/>
          <a:p>
            <a:pPr marL="285750" indent="-285750">
              <a:buFont typeface="Arial" panose="020B0604020202020204" pitchFamily="34" charset="0"/>
              <a:buChar char="•"/>
            </a:pPr>
            <a:r>
              <a:rPr lang="it-IT" sz="1400" b="1" dirty="0" smtClean="0"/>
              <a:t>Problemi identificati</a:t>
            </a:r>
            <a:r>
              <a:rPr lang="it-IT" sz="1200" dirty="0" smtClean="0"/>
              <a:t>:</a:t>
            </a:r>
          </a:p>
          <a:p>
            <a:pPr marL="628650" lvl="1" indent="-171450">
              <a:buFont typeface="Arial" panose="020B0604020202020204" pitchFamily="34" charset="0"/>
              <a:buChar char="•"/>
            </a:pPr>
            <a:r>
              <a:rPr lang="it-IT" sz="1200" dirty="0"/>
              <a:t>Documentazione sanitaria incompleta e fuorviante: </a:t>
            </a:r>
          </a:p>
          <a:p>
            <a:pPr marL="1143000" lvl="2" indent="-228600">
              <a:buFont typeface="+mj-lt"/>
              <a:buAutoNum type="arabicPeriod"/>
            </a:pPr>
            <a:r>
              <a:rPr lang="it-IT" sz="1200" dirty="0" smtClean="0"/>
              <a:t>in </a:t>
            </a:r>
            <a:r>
              <a:rPr lang="it-IT" sz="1200" dirty="0"/>
              <a:t>data 2 giugno manca firma somministrazione </a:t>
            </a:r>
            <a:r>
              <a:rPr lang="it-IT" sz="1200" dirty="0" smtClean="0"/>
              <a:t>EBPM</a:t>
            </a:r>
          </a:p>
          <a:p>
            <a:pPr marL="1143000" lvl="2" indent="-228600">
              <a:buFont typeface="+mj-lt"/>
              <a:buAutoNum type="arabicPeriod"/>
            </a:pPr>
            <a:r>
              <a:rPr lang="it-IT" sz="1200" dirty="0" smtClean="0"/>
              <a:t>il </a:t>
            </a:r>
            <a:r>
              <a:rPr lang="it-IT" sz="1200" dirty="0"/>
              <a:t>nome commerciale del farmaco prescritto in </a:t>
            </a:r>
            <a:r>
              <a:rPr lang="it-IT" sz="1200" dirty="0" err="1"/>
              <a:t>Rianim</a:t>
            </a:r>
            <a:r>
              <a:rPr lang="it-IT" sz="1200" dirty="0"/>
              <a:t>. è errato (non è presente in Azienda il </a:t>
            </a:r>
            <a:r>
              <a:rPr lang="it-IT" sz="1200" dirty="0" err="1"/>
              <a:t>Clexane</a:t>
            </a:r>
            <a:r>
              <a:rPr lang="it-IT" sz="1200" dirty="0"/>
              <a:t> ma </a:t>
            </a:r>
            <a:r>
              <a:rPr lang="it-IT" sz="1200" dirty="0" err="1" smtClean="0"/>
              <a:t>Inhixa</a:t>
            </a:r>
            <a:r>
              <a:rPr lang="it-IT" sz="1200" dirty="0" smtClean="0"/>
              <a:t>)</a:t>
            </a:r>
          </a:p>
          <a:p>
            <a:pPr marL="628650" lvl="1" indent="-171450">
              <a:buFont typeface="Arial" panose="020B0604020202020204" pitchFamily="34" charset="0"/>
              <a:buChar char="•"/>
            </a:pPr>
            <a:r>
              <a:rPr lang="it-IT" sz="1200" dirty="0" smtClean="0"/>
              <a:t>In data 9 giugno (giorno antecedente il secondo intervento) non effettuata somministrazione profilassi TVP senza una indicazione scritta del medico. A seguito di approfondimento, viene riferito che di norma il giorno antecedente l’intervento ortopedico non viene eseguita la profilassi per evitare problemi emorragici durante intervento (secondo accordi con anestesista). Le linee guida indicano di eseguire la somministrazione almeno 12 ore prima (era quindi possibile la somministrazione nella giornata del 9 giugno).</a:t>
            </a:r>
          </a:p>
          <a:p>
            <a:pPr marL="628650" lvl="1" indent="-171450">
              <a:buFont typeface="Arial" panose="020B0604020202020204" pitchFamily="34" charset="0"/>
              <a:buChar char="•"/>
            </a:pPr>
            <a:r>
              <a:rPr lang="it-IT" sz="1200" dirty="0" smtClean="0"/>
              <a:t>Non </a:t>
            </a:r>
            <a:r>
              <a:rPr lang="it-IT" sz="1200" dirty="0"/>
              <a:t>è desumibile il motivo per il quale sia stata optata scelta di 4.000 unità rispetto a quanto occorso in seguito in rianimazione e quanto sia stato deciso al rientro dalla rianimazione</a:t>
            </a:r>
          </a:p>
          <a:p>
            <a:pPr marL="285750" indent="-285750">
              <a:buFont typeface="Arial" panose="020B0604020202020204" pitchFamily="34" charset="0"/>
              <a:buChar char="•"/>
            </a:pPr>
            <a:endParaRPr lang="it-IT" sz="1100" dirty="0"/>
          </a:p>
          <a:p>
            <a:pPr marL="742950" lvl="1" indent="-285750">
              <a:buFont typeface="Arial" panose="020B0604020202020204" pitchFamily="34" charset="0"/>
              <a:buChar char="•"/>
            </a:pPr>
            <a:endParaRPr lang="it-IT" dirty="0"/>
          </a:p>
        </p:txBody>
      </p:sp>
    </p:spTree>
    <p:extLst>
      <p:ext uri="{BB962C8B-B14F-4D97-AF65-F5344CB8AC3E}">
        <p14:creationId xmlns:p14="http://schemas.microsoft.com/office/powerpoint/2010/main" val="1233444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i">
  <a:themeElements>
    <a:clrScheme name="Dividendi">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i">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i">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Dividendi</Template>
  <TotalTime>11589</TotalTime>
  <Words>1160</Words>
  <Application>Microsoft Office PowerPoint</Application>
  <PresentationFormat>Presentazione su schermo (16:9)</PresentationFormat>
  <Paragraphs>57</Paragraphs>
  <Slides>12</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12</vt:i4>
      </vt:variant>
    </vt:vector>
  </HeadingPairs>
  <TitlesOfParts>
    <vt:vector size="21" baseType="lpstr">
      <vt:lpstr>Arial</vt:lpstr>
      <vt:lpstr>Calibri</vt:lpstr>
      <vt:lpstr>Cambria</vt:lpstr>
      <vt:lpstr>Gill Sans MT</vt:lpstr>
      <vt:lpstr>MS Mincho</vt:lpstr>
      <vt:lpstr>Symbol</vt:lpstr>
      <vt:lpstr>Times New Roman</vt:lpstr>
      <vt:lpstr>Wingdings 2</vt:lpstr>
      <vt:lpstr>Dividendi</vt:lpstr>
      <vt:lpstr>Presentazione standard di PowerPoint</vt:lpstr>
      <vt:lpstr>Presentazione standard di PowerPoint</vt:lpstr>
      <vt:lpstr>Presentazione standard di PowerPoint</vt:lpstr>
      <vt:lpstr>Il Piano Programma Gestione del Rischio</vt:lpstr>
      <vt:lpstr>Il Piano Programma Gestione del Rischio 2019-2021</vt:lpstr>
      <vt:lpstr>Il Piano Programma</vt:lpstr>
      <vt:lpstr>Il Report Gelli</vt:lpstr>
      <vt:lpstr>Significant Event Audit</vt:lpstr>
      <vt:lpstr>Significant Event Audit</vt:lpstr>
      <vt:lpstr>Significant Event Audit</vt:lpstr>
      <vt:lpstr>Insider</vt:lpstr>
      <vt:lpstr>Il gioco più diffuso nel mondo…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Viola Damen</dc:creator>
  <cp:lastModifiedBy>Roberto Bentivegna</cp:lastModifiedBy>
  <cp:revision>49</cp:revision>
  <cp:lastPrinted>2019-04-17T07:44:36Z</cp:lastPrinted>
  <dcterms:created xsi:type="dcterms:W3CDTF">2019-04-16T05:35:56Z</dcterms:created>
  <dcterms:modified xsi:type="dcterms:W3CDTF">2019-07-30T10:26:15Z</dcterms:modified>
</cp:coreProperties>
</file>